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7" r:id="rId1"/>
  </p:sldMasterIdLst>
  <p:notesMasterIdLst>
    <p:notesMasterId r:id="rId25"/>
  </p:notesMasterIdLst>
  <p:sldIdLst>
    <p:sldId id="256" r:id="rId2"/>
    <p:sldId id="257" r:id="rId3"/>
    <p:sldId id="283" r:id="rId4"/>
    <p:sldId id="258" r:id="rId5"/>
    <p:sldId id="259" r:id="rId6"/>
    <p:sldId id="261" r:id="rId7"/>
    <p:sldId id="284" r:id="rId8"/>
    <p:sldId id="263" r:id="rId9"/>
    <p:sldId id="264" r:id="rId10"/>
    <p:sldId id="285" r:id="rId11"/>
    <p:sldId id="267" r:id="rId12"/>
    <p:sldId id="272" r:id="rId13"/>
    <p:sldId id="274" r:id="rId14"/>
    <p:sldId id="286" r:id="rId15"/>
    <p:sldId id="276" r:id="rId16"/>
    <p:sldId id="278" r:id="rId17"/>
    <p:sldId id="287" r:id="rId18"/>
    <p:sldId id="277" r:id="rId19"/>
    <p:sldId id="279" r:id="rId20"/>
    <p:sldId id="288" r:id="rId21"/>
    <p:sldId id="280" r:id="rId22"/>
    <p:sldId id="281" r:id="rId23"/>
    <p:sldId id="282"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9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B8CE56-E2A7-4054-8D01-866F99114CBE}" type="datetimeFigureOut">
              <a:rPr lang="en-GB" smtClean="0"/>
              <a:t>20/03/2018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1F47BB-6B0E-403F-A635-A7CC369A0432}" type="slidenum">
              <a:rPr lang="en-GB" smtClean="0"/>
              <a:t>‹#›</a:t>
            </a:fld>
            <a:endParaRPr lang="en-GB"/>
          </a:p>
        </p:txBody>
      </p:sp>
    </p:spTree>
    <p:extLst>
      <p:ext uri="{BB962C8B-B14F-4D97-AF65-F5344CB8AC3E}">
        <p14:creationId xmlns:p14="http://schemas.microsoft.com/office/powerpoint/2010/main" val="962724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4</a:t>
            </a:fld>
            <a:endParaRPr lang="en-GB"/>
          </a:p>
        </p:txBody>
      </p:sp>
    </p:spTree>
    <p:extLst>
      <p:ext uri="{BB962C8B-B14F-4D97-AF65-F5344CB8AC3E}">
        <p14:creationId xmlns:p14="http://schemas.microsoft.com/office/powerpoint/2010/main" val="1870357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21</a:t>
            </a:fld>
            <a:endParaRPr lang="en-GB"/>
          </a:p>
        </p:txBody>
      </p:sp>
    </p:spTree>
    <p:extLst>
      <p:ext uri="{BB962C8B-B14F-4D97-AF65-F5344CB8AC3E}">
        <p14:creationId xmlns:p14="http://schemas.microsoft.com/office/powerpoint/2010/main" val="368894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22</a:t>
            </a:fld>
            <a:endParaRPr lang="en-GB"/>
          </a:p>
        </p:txBody>
      </p:sp>
    </p:spTree>
    <p:extLst>
      <p:ext uri="{BB962C8B-B14F-4D97-AF65-F5344CB8AC3E}">
        <p14:creationId xmlns:p14="http://schemas.microsoft.com/office/powerpoint/2010/main" val="865080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5</a:t>
            </a:fld>
            <a:endParaRPr lang="en-GB"/>
          </a:p>
        </p:txBody>
      </p:sp>
    </p:spTree>
    <p:extLst>
      <p:ext uri="{BB962C8B-B14F-4D97-AF65-F5344CB8AC3E}">
        <p14:creationId xmlns:p14="http://schemas.microsoft.com/office/powerpoint/2010/main" val="3887503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6</a:t>
            </a:fld>
            <a:endParaRPr lang="en-GB"/>
          </a:p>
        </p:txBody>
      </p:sp>
    </p:spTree>
    <p:extLst>
      <p:ext uri="{BB962C8B-B14F-4D97-AF65-F5344CB8AC3E}">
        <p14:creationId xmlns:p14="http://schemas.microsoft.com/office/powerpoint/2010/main" val="2430125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7</a:t>
            </a:fld>
            <a:endParaRPr lang="en-GB"/>
          </a:p>
        </p:txBody>
      </p:sp>
    </p:spTree>
    <p:extLst>
      <p:ext uri="{BB962C8B-B14F-4D97-AF65-F5344CB8AC3E}">
        <p14:creationId xmlns:p14="http://schemas.microsoft.com/office/powerpoint/2010/main" val="711278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8</a:t>
            </a:fld>
            <a:endParaRPr lang="en-GB"/>
          </a:p>
        </p:txBody>
      </p:sp>
    </p:spTree>
    <p:extLst>
      <p:ext uri="{BB962C8B-B14F-4D97-AF65-F5344CB8AC3E}">
        <p14:creationId xmlns:p14="http://schemas.microsoft.com/office/powerpoint/2010/main" val="99067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11</a:t>
            </a:fld>
            <a:endParaRPr lang="en-GB"/>
          </a:p>
        </p:txBody>
      </p:sp>
    </p:spTree>
    <p:extLst>
      <p:ext uri="{BB962C8B-B14F-4D97-AF65-F5344CB8AC3E}">
        <p14:creationId xmlns:p14="http://schemas.microsoft.com/office/powerpoint/2010/main" val="1446212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15</a:t>
            </a:fld>
            <a:endParaRPr lang="en-GB"/>
          </a:p>
        </p:txBody>
      </p:sp>
    </p:spTree>
    <p:extLst>
      <p:ext uri="{BB962C8B-B14F-4D97-AF65-F5344CB8AC3E}">
        <p14:creationId xmlns:p14="http://schemas.microsoft.com/office/powerpoint/2010/main" val="47215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18</a:t>
            </a:fld>
            <a:endParaRPr lang="en-GB"/>
          </a:p>
        </p:txBody>
      </p:sp>
    </p:spTree>
    <p:extLst>
      <p:ext uri="{BB962C8B-B14F-4D97-AF65-F5344CB8AC3E}">
        <p14:creationId xmlns:p14="http://schemas.microsoft.com/office/powerpoint/2010/main" val="1430720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1F47BB-6B0E-403F-A635-A7CC369A0432}" type="slidenum">
              <a:rPr lang="en-GB" smtClean="0"/>
              <a:t>19</a:t>
            </a:fld>
            <a:endParaRPr lang="en-GB"/>
          </a:p>
        </p:txBody>
      </p:sp>
    </p:spTree>
    <p:extLst>
      <p:ext uri="{BB962C8B-B14F-4D97-AF65-F5344CB8AC3E}">
        <p14:creationId xmlns:p14="http://schemas.microsoft.com/office/powerpoint/2010/main" val="2767208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5923AF9A-0952-41F8-8306-36DC79AD1866}" type="datetimeFigureOut">
              <a:rPr lang="en-GB" smtClean="0"/>
              <a:t>20/03/2018</a:t>
            </a:fld>
            <a:endParaRPr lang="en-GB"/>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1FADC8FF-26A3-4EE7-B25F-A2F9F1C487DF}" type="slidenum">
              <a:rPr lang="en-GB" smtClean="0"/>
              <a:t>‹#›</a:t>
            </a:fld>
            <a:endParaRPr lang="en-GB"/>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1900773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23AF9A-0952-41F8-8306-36DC79AD1866}" type="datetimeFigureOut">
              <a:rPr lang="en-GB" smtClean="0"/>
              <a:t>20/03/2018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ADC8FF-26A3-4EE7-B25F-A2F9F1C487DF}" type="slidenum">
              <a:rPr lang="en-GB" smtClean="0"/>
              <a:t>‹#›</a:t>
            </a:fld>
            <a:endParaRPr lang="en-GB"/>
          </a:p>
        </p:txBody>
      </p:sp>
    </p:spTree>
    <p:extLst>
      <p:ext uri="{BB962C8B-B14F-4D97-AF65-F5344CB8AC3E}">
        <p14:creationId xmlns:p14="http://schemas.microsoft.com/office/powerpoint/2010/main" val="2785302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23AF9A-0952-41F8-8306-36DC79AD1866}" type="datetimeFigureOut">
              <a:rPr lang="en-GB" smtClean="0"/>
              <a:t>20/03/2018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ADC8FF-26A3-4EE7-B25F-A2F9F1C487DF}" type="slidenum">
              <a:rPr lang="en-GB" smtClean="0"/>
              <a:t>‹#›</a:t>
            </a:fld>
            <a:endParaRPr lang="en-GB"/>
          </a:p>
        </p:txBody>
      </p:sp>
    </p:spTree>
    <p:extLst>
      <p:ext uri="{BB962C8B-B14F-4D97-AF65-F5344CB8AC3E}">
        <p14:creationId xmlns:p14="http://schemas.microsoft.com/office/powerpoint/2010/main" val="208021301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23AF9A-0952-41F8-8306-36DC79AD1866}" type="datetimeFigureOut">
              <a:rPr lang="en-GB" smtClean="0"/>
              <a:t>20/03/2018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ADC8FF-26A3-4EE7-B25F-A2F9F1C487DF}" type="slidenum">
              <a:rPr lang="en-GB" smtClean="0"/>
              <a:t>‹#›</a:t>
            </a:fld>
            <a:endParaRPr lang="en-GB"/>
          </a:p>
        </p:txBody>
      </p:sp>
    </p:spTree>
    <p:extLst>
      <p:ext uri="{BB962C8B-B14F-4D97-AF65-F5344CB8AC3E}">
        <p14:creationId xmlns:p14="http://schemas.microsoft.com/office/powerpoint/2010/main" val="1271849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5923AF9A-0952-41F8-8306-36DC79AD1866}" type="datetimeFigureOut">
              <a:rPr lang="en-GB" smtClean="0"/>
              <a:t>20/03/2018</a:t>
            </a:fld>
            <a:endParaRPr lang="en-GB"/>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1FADC8FF-26A3-4EE7-B25F-A2F9F1C487DF}" type="slidenum">
              <a:rPr lang="en-GB" smtClean="0"/>
              <a:t>‹#›</a:t>
            </a:fld>
            <a:endParaRPr lang="en-GB"/>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70834651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23AF9A-0952-41F8-8306-36DC79AD1866}" type="datetimeFigureOut">
              <a:rPr lang="en-GB" smtClean="0"/>
              <a:t>20/03/2018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ADC8FF-26A3-4EE7-B25F-A2F9F1C487DF}" type="slidenum">
              <a:rPr lang="en-GB" smtClean="0"/>
              <a:t>‹#›</a:t>
            </a:fld>
            <a:endParaRPr lang="en-GB"/>
          </a:p>
        </p:txBody>
      </p:sp>
    </p:spTree>
    <p:extLst>
      <p:ext uri="{BB962C8B-B14F-4D97-AF65-F5344CB8AC3E}">
        <p14:creationId xmlns:p14="http://schemas.microsoft.com/office/powerpoint/2010/main" val="3910768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23AF9A-0952-41F8-8306-36DC79AD1866}" type="datetimeFigureOut">
              <a:rPr lang="en-GB" smtClean="0"/>
              <a:t>20/03/2018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FADC8FF-26A3-4EE7-B25F-A2F9F1C487DF}" type="slidenum">
              <a:rPr lang="en-GB" smtClean="0"/>
              <a:t>‹#›</a:t>
            </a:fld>
            <a:endParaRPr lang="en-GB"/>
          </a:p>
        </p:txBody>
      </p:sp>
    </p:spTree>
    <p:extLst>
      <p:ext uri="{BB962C8B-B14F-4D97-AF65-F5344CB8AC3E}">
        <p14:creationId xmlns:p14="http://schemas.microsoft.com/office/powerpoint/2010/main" val="3126351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923AF9A-0952-41F8-8306-36DC79AD1866}" type="datetimeFigureOut">
              <a:rPr lang="en-GB" smtClean="0"/>
              <a:t>20/03/2018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FADC8FF-26A3-4EE7-B25F-A2F9F1C487DF}" type="slidenum">
              <a:rPr lang="en-GB" smtClean="0"/>
              <a:t>‹#›</a:t>
            </a:fld>
            <a:endParaRPr lang="en-GB"/>
          </a:p>
        </p:txBody>
      </p:sp>
    </p:spTree>
    <p:extLst>
      <p:ext uri="{BB962C8B-B14F-4D97-AF65-F5344CB8AC3E}">
        <p14:creationId xmlns:p14="http://schemas.microsoft.com/office/powerpoint/2010/main" val="2332333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23AF9A-0952-41F8-8306-36DC79AD1866}" type="datetimeFigureOut">
              <a:rPr lang="en-GB" smtClean="0"/>
              <a:t>20/03/2018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FADC8FF-26A3-4EE7-B25F-A2F9F1C487DF}" type="slidenum">
              <a:rPr lang="en-GB" smtClean="0"/>
              <a:t>‹#›</a:t>
            </a:fld>
            <a:endParaRPr lang="en-GB"/>
          </a:p>
        </p:txBody>
      </p:sp>
    </p:spTree>
    <p:extLst>
      <p:ext uri="{BB962C8B-B14F-4D97-AF65-F5344CB8AC3E}">
        <p14:creationId xmlns:p14="http://schemas.microsoft.com/office/powerpoint/2010/main" val="327173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5923AF9A-0952-41F8-8306-36DC79AD1866}" type="datetimeFigureOut">
              <a:rPr lang="en-GB" smtClean="0"/>
              <a:t>20/03/2018</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FADC8FF-26A3-4EE7-B25F-A2F9F1C487DF}"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35627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5923AF9A-0952-41F8-8306-36DC79AD1866}" type="datetimeFigureOut">
              <a:rPr lang="en-GB" smtClean="0"/>
              <a:t>20/03/2018</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FADC8FF-26A3-4EE7-B25F-A2F9F1C487DF}"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13618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5923AF9A-0952-41F8-8306-36DC79AD1866}" type="datetimeFigureOut">
              <a:rPr lang="en-GB" smtClean="0"/>
              <a:t>20/03/2018</a:t>
            </a:fld>
            <a:endParaRPr lang="en-GB"/>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GB"/>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1FADC8FF-26A3-4EE7-B25F-A2F9F1C487DF}" type="slidenum">
              <a:rPr lang="en-GB" smtClean="0"/>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58801941"/>
      </p:ext>
    </p:extLst>
  </p:cSld>
  <p:clrMap bg1="lt1" tx1="dk1" bg2="lt2" tx2="dk2" accent1="accent1" accent2="accent2" accent3="accent3" accent4="accent4" accent5="accent5" accent6="accent6" hlink="hlink" folHlink="folHlink"/>
  <p:sldLayoutIdLst>
    <p:sldLayoutId id="2147484078"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48B35-2ED4-4907-94D6-77949E8F182D}"/>
              </a:ext>
            </a:extLst>
          </p:cNvPr>
          <p:cNvSpPr>
            <a:spLocks noGrp="1"/>
          </p:cNvSpPr>
          <p:nvPr>
            <p:ph type="ctrTitle"/>
          </p:nvPr>
        </p:nvSpPr>
        <p:spPr>
          <a:xfrm>
            <a:off x="1915126" y="2311965"/>
            <a:ext cx="8361229" cy="2098226"/>
          </a:xfrm>
        </p:spPr>
        <p:txBody>
          <a:bodyPr/>
          <a:lstStyle/>
          <a:p>
            <a:r>
              <a:rPr lang="en-GB" sz="8800" dirty="0"/>
              <a:t>The Suffrage Campaign</a:t>
            </a:r>
          </a:p>
        </p:txBody>
      </p:sp>
      <p:sp>
        <p:nvSpPr>
          <p:cNvPr id="3" name="Subtitle 2">
            <a:extLst>
              <a:ext uri="{FF2B5EF4-FFF2-40B4-BE49-F238E27FC236}">
                <a16:creationId xmlns:a16="http://schemas.microsoft.com/office/drawing/2014/main" id="{0FEE55EA-C8A8-485B-BCF5-818E99063633}"/>
              </a:ext>
            </a:extLst>
          </p:cNvPr>
          <p:cNvSpPr>
            <a:spLocks noGrp="1"/>
          </p:cNvSpPr>
          <p:nvPr>
            <p:ph type="subTitle" idx="1"/>
          </p:nvPr>
        </p:nvSpPr>
        <p:spPr>
          <a:xfrm>
            <a:off x="2679905" y="4612413"/>
            <a:ext cx="6831673" cy="1086237"/>
          </a:xfrm>
        </p:spPr>
        <p:txBody>
          <a:bodyPr>
            <a:normAutofit/>
          </a:bodyPr>
          <a:lstStyle/>
          <a:p>
            <a:r>
              <a:rPr lang="en-GB" sz="3200" dirty="0"/>
              <a:t>Week 20</a:t>
            </a:r>
          </a:p>
        </p:txBody>
      </p:sp>
    </p:spTree>
    <p:extLst>
      <p:ext uri="{BB962C8B-B14F-4D97-AF65-F5344CB8AC3E}">
        <p14:creationId xmlns:p14="http://schemas.microsoft.com/office/powerpoint/2010/main" val="3514630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25830-4441-4E7C-B453-E2F0917E4E2A}"/>
              </a:ext>
            </a:extLst>
          </p:cNvPr>
          <p:cNvSpPr>
            <a:spLocks noGrp="1"/>
          </p:cNvSpPr>
          <p:nvPr>
            <p:ph type="title"/>
          </p:nvPr>
        </p:nvSpPr>
        <p:spPr/>
        <p:txBody>
          <a:bodyPr/>
          <a:lstStyle/>
          <a:p>
            <a:r>
              <a:rPr lang="en-GB" dirty="0"/>
              <a:t>Campaign Methods</a:t>
            </a:r>
          </a:p>
        </p:txBody>
      </p:sp>
      <p:sp>
        <p:nvSpPr>
          <p:cNvPr id="3" name="Text Placeholder 2">
            <a:extLst>
              <a:ext uri="{FF2B5EF4-FFF2-40B4-BE49-F238E27FC236}">
                <a16:creationId xmlns:a16="http://schemas.microsoft.com/office/drawing/2014/main" id="{0C493915-A1A5-4385-98AE-C0AC5892C27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98232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BFF6-8A08-4BB1-839C-395195B10C66}"/>
              </a:ext>
            </a:extLst>
          </p:cNvPr>
          <p:cNvSpPr>
            <a:spLocks noGrp="1"/>
          </p:cNvSpPr>
          <p:nvPr>
            <p:ph type="title"/>
          </p:nvPr>
        </p:nvSpPr>
        <p:spPr/>
        <p:txBody>
          <a:bodyPr>
            <a:normAutofit/>
          </a:bodyPr>
          <a:lstStyle/>
          <a:p>
            <a:r>
              <a:rPr lang="en-GB" dirty="0"/>
              <a:t>Methods: WSPU Militancy</a:t>
            </a:r>
          </a:p>
        </p:txBody>
      </p:sp>
      <p:sp>
        <p:nvSpPr>
          <p:cNvPr id="3" name="Content Placeholder 2">
            <a:extLst>
              <a:ext uri="{FF2B5EF4-FFF2-40B4-BE49-F238E27FC236}">
                <a16:creationId xmlns:a16="http://schemas.microsoft.com/office/drawing/2014/main" id="{A9D8B671-5A38-41F9-9F31-DD4BC99BD569}"/>
              </a:ext>
            </a:extLst>
          </p:cNvPr>
          <p:cNvSpPr>
            <a:spLocks noGrp="1"/>
          </p:cNvSpPr>
          <p:nvPr>
            <p:ph idx="1"/>
          </p:nvPr>
        </p:nvSpPr>
        <p:spPr/>
        <p:txBody>
          <a:bodyPr>
            <a:normAutofit fontScale="85000" lnSpcReduction="10000"/>
          </a:bodyPr>
          <a:lstStyle/>
          <a:p>
            <a:r>
              <a:rPr lang="en-GB" sz="3200" dirty="0"/>
              <a:t>Perception of division between militant suffragettes and constitutional suffragists. </a:t>
            </a:r>
          </a:p>
          <a:p>
            <a:r>
              <a:rPr lang="en-GB" sz="3200" dirty="0"/>
              <a:t>False divide: members belonged to both groups.</a:t>
            </a:r>
          </a:p>
          <a:p>
            <a:r>
              <a:rPr lang="en-GB" sz="3200" dirty="0"/>
              <a:t>Definition</a:t>
            </a:r>
            <a:r>
              <a:rPr lang="fr-FR" sz="3200" dirty="0"/>
              <a:t> of </a:t>
            </a:r>
            <a:r>
              <a:rPr lang="fr-FR" sz="3200" dirty="0" err="1"/>
              <a:t>militancy</a:t>
            </a:r>
            <a:r>
              <a:rPr lang="fr-FR" sz="3200" dirty="0"/>
              <a:t> </a:t>
            </a:r>
            <a:r>
              <a:rPr lang="en-GB" sz="3200" dirty="0"/>
              <a:t>fluid</a:t>
            </a:r>
            <a:r>
              <a:rPr lang="fr-FR" sz="3200" dirty="0"/>
              <a:t>: </a:t>
            </a:r>
            <a:r>
              <a:rPr lang="fr-FR" sz="3200" dirty="0" err="1"/>
              <a:t>confrontational</a:t>
            </a:r>
            <a:r>
              <a:rPr lang="fr-FR" sz="3200" dirty="0"/>
              <a:t>/ radical/ violent/  assertive/ </a:t>
            </a:r>
            <a:r>
              <a:rPr lang="fr-FR" sz="3200" dirty="0" err="1"/>
              <a:t>aggressive</a:t>
            </a:r>
            <a:r>
              <a:rPr lang="fr-FR" sz="3200" dirty="0"/>
              <a:t>.</a:t>
            </a:r>
          </a:p>
          <a:p>
            <a:r>
              <a:rPr lang="en-GB" sz="3200" dirty="0"/>
              <a:t>‘mild militancy’ starts 1905 with more extreme militancy starting in 1912.</a:t>
            </a:r>
          </a:p>
          <a:p>
            <a:r>
              <a:rPr lang="en-GB" sz="3200" dirty="0"/>
              <a:t>Unladylike behaviour attracted public and political attention.</a:t>
            </a:r>
          </a:p>
          <a:p>
            <a:endParaRPr lang="en-GB" sz="2800" dirty="0"/>
          </a:p>
          <a:p>
            <a:pPr marL="0" indent="0">
              <a:buNone/>
            </a:pPr>
            <a:endParaRPr lang="en-GB" sz="1700" dirty="0"/>
          </a:p>
        </p:txBody>
      </p:sp>
    </p:spTree>
    <p:extLst>
      <p:ext uri="{BB962C8B-B14F-4D97-AF65-F5344CB8AC3E}">
        <p14:creationId xmlns:p14="http://schemas.microsoft.com/office/powerpoint/2010/main" val="763745001"/>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a:extLst>
              <a:ext uri="{FF2B5EF4-FFF2-40B4-BE49-F238E27FC236}">
                <a16:creationId xmlns:a16="http://schemas.microsoft.com/office/drawing/2014/main" id="{CAD7D990-14DC-41D3-ADCF-1A9DCA599DD6}"/>
              </a:ext>
            </a:extLst>
          </p:cNvPr>
          <p:cNvSpPr>
            <a:spLocks noGrp="1"/>
          </p:cNvSpPr>
          <p:nvPr>
            <p:ph idx="1"/>
          </p:nvPr>
        </p:nvSpPr>
        <p:spPr>
          <a:xfrm>
            <a:off x="992038" y="609601"/>
            <a:ext cx="10783480" cy="5516563"/>
          </a:xfrm>
        </p:spPr>
        <p:txBody>
          <a:bodyPr>
            <a:normAutofit/>
          </a:bodyPr>
          <a:lstStyle/>
          <a:p>
            <a:pPr marL="271463" indent="-271463"/>
            <a:r>
              <a:rPr lang="en-GB" altLang="en-US" sz="3200" dirty="0">
                <a:ea typeface="ＭＳ Ｐゴシック" panose="020B0600070205080204" pitchFamily="34" charset="-128"/>
              </a:rPr>
              <a:t>The cause was given its first martyr in 1913 when Emily Wilding Davidson ‘threw’ herself under the King's horse on Derby Day, 1913. </a:t>
            </a:r>
            <a:br>
              <a:rPr lang="en-GB" altLang="en-US" sz="3200" dirty="0">
                <a:ea typeface="ＭＳ Ｐゴシック" panose="020B0600070205080204" pitchFamily="34" charset="-128"/>
              </a:rPr>
            </a:br>
            <a:endParaRPr lang="en-GB" altLang="en-US" sz="3200" dirty="0">
              <a:ea typeface="ＭＳ Ｐゴシック" panose="020B0600070205080204" pitchFamily="34" charset="-128"/>
            </a:endParaRPr>
          </a:p>
          <a:p>
            <a:pPr marL="271463" indent="-271463"/>
            <a:r>
              <a:rPr lang="en-GB" altLang="en-US" sz="3200" dirty="0">
                <a:ea typeface="ＭＳ Ｐゴシック" panose="020B0600070205080204" pitchFamily="34" charset="-128"/>
              </a:rPr>
              <a:t>A martyr and hero to some, Emily represented to others why women shouldn’t get the vote. If this was what educated women could do what would less educated women be capable of if they did get the franchise?</a:t>
            </a:r>
          </a:p>
        </p:txBody>
      </p:sp>
    </p:spTree>
    <p:extLst>
      <p:ext uri="{BB962C8B-B14F-4D97-AF65-F5344CB8AC3E}">
        <p14:creationId xmlns:p14="http://schemas.microsoft.com/office/powerpoint/2010/main" val="987384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79D9E5A3-DCAB-4D5F-B6B9-91B898D34EA2}"/>
              </a:ext>
            </a:extLst>
          </p:cNvPr>
          <p:cNvSpPr>
            <a:spLocks noGrp="1"/>
          </p:cNvSpPr>
          <p:nvPr>
            <p:ph type="title"/>
          </p:nvPr>
        </p:nvSpPr>
        <p:spPr>
          <a:xfrm>
            <a:off x="2133600" y="274638"/>
            <a:ext cx="8077200" cy="868362"/>
          </a:xfrm>
        </p:spPr>
        <p:txBody>
          <a:bodyPr>
            <a:normAutofit fontScale="90000"/>
          </a:bodyPr>
          <a:lstStyle/>
          <a:p>
            <a:pPr algn="ctr" eaLnBrk="1" hangingPunct="1"/>
            <a:r>
              <a:rPr lang="en-GB" altLang="en-US" sz="3600" b="1" dirty="0">
                <a:ea typeface="ＭＳ Ｐゴシック" panose="020B0600070205080204" pitchFamily="34" charset="-128"/>
              </a:rPr>
              <a:t>Methods: National Union of Women’s Suffrage Societies</a:t>
            </a:r>
          </a:p>
        </p:txBody>
      </p:sp>
      <p:sp>
        <p:nvSpPr>
          <p:cNvPr id="24579" name="Content Placeholder 2">
            <a:extLst>
              <a:ext uri="{FF2B5EF4-FFF2-40B4-BE49-F238E27FC236}">
                <a16:creationId xmlns:a16="http://schemas.microsoft.com/office/drawing/2014/main" id="{2F68E056-3DB6-4AAC-BCEB-17781F316044}"/>
              </a:ext>
            </a:extLst>
          </p:cNvPr>
          <p:cNvSpPr>
            <a:spLocks noGrp="1"/>
          </p:cNvSpPr>
          <p:nvPr>
            <p:ph idx="1"/>
          </p:nvPr>
        </p:nvSpPr>
        <p:spPr>
          <a:xfrm>
            <a:off x="1040043" y="1692185"/>
            <a:ext cx="11028641" cy="4987821"/>
          </a:xfrm>
        </p:spPr>
        <p:txBody>
          <a:bodyPr>
            <a:normAutofit/>
          </a:bodyPr>
          <a:lstStyle/>
          <a:p>
            <a:pPr marL="271463" indent="-271463">
              <a:lnSpc>
                <a:spcPct val="90000"/>
              </a:lnSpc>
            </a:pPr>
            <a:r>
              <a:rPr lang="en-GB" altLang="en-US" sz="2400" dirty="0">
                <a:ea typeface="ＭＳ Ｐゴシック" panose="020B0600070205080204" pitchFamily="34" charset="-128"/>
              </a:rPr>
              <a:t>Largest women’s suffrage organisation. 1907-1910 number of societies affiliated with NUWSS increased by 400, total membership increased by 50,000. </a:t>
            </a:r>
          </a:p>
          <a:p>
            <a:pPr marL="271463" indent="-271463">
              <a:lnSpc>
                <a:spcPct val="90000"/>
              </a:lnSpc>
            </a:pPr>
            <a:r>
              <a:rPr lang="en-GB" altLang="en-US" sz="2400" dirty="0">
                <a:ea typeface="ＭＳ Ｐゴシック" panose="020B0600070205080204" pitchFamily="34" charset="-128"/>
              </a:rPr>
              <a:t>Law abiding methods: lobbying and petitioning government. Publicised activities through official paper the </a:t>
            </a:r>
            <a:r>
              <a:rPr lang="en-GB" altLang="en-US" sz="2400" i="1" dirty="0">
                <a:ea typeface="ＭＳ Ｐゴシック" panose="020B0600070205080204" pitchFamily="34" charset="-128"/>
              </a:rPr>
              <a:t>Common Cause</a:t>
            </a:r>
            <a:r>
              <a:rPr lang="en-GB" altLang="en-US" sz="2400" dirty="0">
                <a:ea typeface="ＭＳ Ｐゴシック" panose="020B0600070205080204" pitchFamily="34" charset="-128"/>
              </a:rPr>
              <a:t>.</a:t>
            </a:r>
          </a:p>
          <a:p>
            <a:pPr marL="271463" indent="-271463">
              <a:lnSpc>
                <a:spcPct val="90000"/>
              </a:lnSpc>
            </a:pPr>
            <a:r>
              <a:rPr lang="en-GB" altLang="en-US" sz="2400" dirty="0">
                <a:ea typeface="ＭＳ Ｐゴシック" panose="020B0600070205080204" pitchFamily="34" charset="-128"/>
              </a:rPr>
              <a:t>Tactics and work with ILP now recognised key to achieving vote (Jane Robinson).</a:t>
            </a:r>
          </a:p>
          <a:p>
            <a:pPr marL="271463" indent="-271463">
              <a:lnSpc>
                <a:spcPct val="90000"/>
              </a:lnSpc>
            </a:pPr>
            <a:r>
              <a:rPr lang="en-GB" altLang="en-US" sz="2400" dirty="0">
                <a:ea typeface="ＭＳ Ｐゴシック" panose="020B0600070205080204" pitchFamily="34" charset="-128"/>
              </a:rPr>
              <a:t>Other go further claiming violence hindered cause (Julia Bush).</a:t>
            </a:r>
          </a:p>
          <a:p>
            <a:pPr marL="271463" indent="-271463">
              <a:lnSpc>
                <a:spcPct val="90000"/>
              </a:lnSpc>
            </a:pPr>
            <a:r>
              <a:rPr lang="en-GB" altLang="en-US" sz="2400" dirty="0">
                <a:ea typeface="ＭＳ Ｐゴシック" panose="020B0600070205080204" pitchFamily="34" charset="-128"/>
              </a:rPr>
              <a:t>Severely doubted by some historians who still place emphasis on militancy (Paula Bartley).</a:t>
            </a:r>
          </a:p>
          <a:p>
            <a:pPr marL="271463" indent="-271463">
              <a:lnSpc>
                <a:spcPct val="90000"/>
              </a:lnSpc>
            </a:pPr>
            <a:endParaRPr lang="en-GB" altLang="en-US" sz="1800" dirty="0">
              <a:ea typeface="ＭＳ Ｐゴシック" panose="020B0600070205080204" pitchFamily="34" charset="-128"/>
            </a:endParaRPr>
          </a:p>
          <a:p>
            <a:pPr marL="271463" indent="-271463">
              <a:lnSpc>
                <a:spcPct val="90000"/>
              </a:lnSpc>
            </a:pPr>
            <a:endParaRPr lang="en-GB" altLang="en-US" sz="1800" dirty="0">
              <a:ea typeface="ＭＳ Ｐゴシック" panose="020B0600070205080204" pitchFamily="34" charset="-128"/>
            </a:endParaRPr>
          </a:p>
        </p:txBody>
      </p:sp>
    </p:spTree>
    <p:extLst>
      <p:ext uri="{BB962C8B-B14F-4D97-AF65-F5344CB8AC3E}">
        <p14:creationId xmlns:p14="http://schemas.microsoft.com/office/powerpoint/2010/main" val="1576572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B1A013-A568-4E11-B7AE-901C34BDEFC9}"/>
              </a:ext>
            </a:extLst>
          </p:cNvPr>
          <p:cNvSpPr>
            <a:spLocks noGrp="1"/>
          </p:cNvSpPr>
          <p:nvPr>
            <p:ph type="title"/>
          </p:nvPr>
        </p:nvSpPr>
        <p:spPr/>
        <p:txBody>
          <a:bodyPr/>
          <a:lstStyle/>
          <a:p>
            <a:r>
              <a:rPr lang="en-GB" dirty="0"/>
              <a:t>Anti Suffrage Campaign</a:t>
            </a:r>
          </a:p>
        </p:txBody>
      </p:sp>
      <p:sp>
        <p:nvSpPr>
          <p:cNvPr id="5" name="Text Placeholder 4">
            <a:extLst>
              <a:ext uri="{FF2B5EF4-FFF2-40B4-BE49-F238E27FC236}">
                <a16:creationId xmlns:a16="http://schemas.microsoft.com/office/drawing/2014/main" id="{53E7C2B8-BE58-495E-92A0-ADFAEF5911D6}"/>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68098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E12D291F-8205-4DAE-B238-A9F9536207BD}"/>
              </a:ext>
            </a:extLst>
          </p:cNvPr>
          <p:cNvSpPr>
            <a:spLocks noGrp="1"/>
          </p:cNvSpPr>
          <p:nvPr>
            <p:ph type="title"/>
          </p:nvPr>
        </p:nvSpPr>
        <p:spPr>
          <a:xfrm>
            <a:off x="2286000" y="274638"/>
            <a:ext cx="7924800" cy="868362"/>
          </a:xfrm>
        </p:spPr>
        <p:txBody>
          <a:bodyPr>
            <a:normAutofit/>
          </a:bodyPr>
          <a:lstStyle/>
          <a:p>
            <a:pPr algn="ctr" eaLnBrk="1" hangingPunct="1"/>
            <a:r>
              <a:rPr lang="en-GB" altLang="en-US" sz="3200" dirty="0">
                <a:ea typeface="ＭＳ Ｐゴシック" panose="020B0600070205080204" pitchFamily="34" charset="-128"/>
              </a:rPr>
              <a:t>Anti suffrage campaign</a:t>
            </a:r>
          </a:p>
        </p:txBody>
      </p:sp>
      <p:sp>
        <p:nvSpPr>
          <p:cNvPr id="13315" name="Content Placeholder 2">
            <a:extLst>
              <a:ext uri="{FF2B5EF4-FFF2-40B4-BE49-F238E27FC236}">
                <a16:creationId xmlns:a16="http://schemas.microsoft.com/office/drawing/2014/main" id="{7387A1CF-3CC9-475A-8C24-7151F1A87080}"/>
              </a:ext>
            </a:extLst>
          </p:cNvPr>
          <p:cNvSpPr>
            <a:spLocks noGrp="1"/>
          </p:cNvSpPr>
          <p:nvPr>
            <p:ph idx="1"/>
          </p:nvPr>
        </p:nvSpPr>
        <p:spPr>
          <a:xfrm>
            <a:off x="886873" y="1647231"/>
            <a:ext cx="11098049" cy="4936131"/>
          </a:xfrm>
        </p:spPr>
        <p:txBody>
          <a:bodyPr>
            <a:normAutofit/>
          </a:bodyPr>
          <a:lstStyle/>
          <a:p>
            <a:pPr marL="177800" indent="-177800">
              <a:lnSpc>
                <a:spcPts val="2025"/>
              </a:lnSpc>
            </a:pPr>
            <a:r>
              <a:rPr lang="en-GB" altLang="en-US" sz="2800" dirty="0">
                <a:ea typeface="ＭＳ Ｐゴシック" panose="020B0600070205080204" pitchFamily="34" charset="-128"/>
              </a:rPr>
              <a:t>Drew on notions of separate spheres.</a:t>
            </a:r>
          </a:p>
          <a:p>
            <a:pPr marL="0" indent="0">
              <a:lnSpc>
                <a:spcPts val="2025"/>
              </a:lnSpc>
              <a:buNone/>
            </a:pPr>
            <a:endParaRPr lang="en-GB" altLang="en-US" sz="2800" dirty="0">
              <a:ea typeface="ＭＳ Ｐゴシック" panose="020B0600070205080204" pitchFamily="34" charset="-128"/>
            </a:endParaRPr>
          </a:p>
          <a:p>
            <a:pPr marL="177800" indent="-177800">
              <a:lnSpc>
                <a:spcPts val="2025"/>
              </a:lnSpc>
            </a:pPr>
            <a:r>
              <a:rPr lang="en-GB" altLang="en-US" sz="2800" dirty="0">
                <a:ea typeface="ＭＳ Ｐゴシック" panose="020B0600070205080204" pitchFamily="34" charset="-128"/>
              </a:rPr>
              <a:t>Most famous anti suffragist was the novelist Mary Humphrey Ward. She supported ‘forward policy’ which encouraged women’s involvement in local politics</a:t>
            </a:r>
          </a:p>
          <a:p>
            <a:pPr marL="177800" indent="-177800">
              <a:lnSpc>
                <a:spcPts val="2025"/>
              </a:lnSpc>
            </a:pPr>
            <a:endParaRPr lang="en-GB" altLang="en-US" sz="2800" dirty="0">
              <a:ea typeface="ＭＳ Ｐゴシック" panose="020B0600070205080204" pitchFamily="34" charset="-128"/>
            </a:endParaRPr>
          </a:p>
          <a:p>
            <a:pPr marL="177800" indent="-177800">
              <a:lnSpc>
                <a:spcPts val="2025"/>
              </a:lnSpc>
            </a:pPr>
            <a:r>
              <a:rPr lang="en-GB" altLang="en-US" sz="2800" dirty="0">
                <a:ea typeface="ＭＳ Ｐゴシック" panose="020B0600070205080204" pitchFamily="34" charset="-128"/>
              </a:rPr>
              <a:t>Women’s National Anti-Suffrage League est. in 1908 later joined with the men’s league to become the National League for opposing Women’s Suffrage. </a:t>
            </a:r>
          </a:p>
          <a:p>
            <a:pPr marL="177800" indent="-177800">
              <a:lnSpc>
                <a:spcPts val="2025"/>
              </a:lnSpc>
            </a:pPr>
            <a:endParaRPr lang="en-GB" altLang="en-US" sz="2800" dirty="0">
              <a:ea typeface="ＭＳ Ｐゴシック" panose="020B0600070205080204" pitchFamily="34" charset="-128"/>
            </a:endParaRPr>
          </a:p>
          <a:p>
            <a:pPr marL="177800" indent="-177800">
              <a:lnSpc>
                <a:spcPts val="2025"/>
              </a:lnSpc>
            </a:pPr>
            <a:r>
              <a:rPr lang="en-GB" altLang="en-US" sz="2800" dirty="0">
                <a:ea typeface="ＭＳ Ｐゴシック" panose="020B0600070205080204" pitchFamily="34" charset="-128"/>
              </a:rPr>
              <a:t>By 1910 they had over 100 branches, 16,000 members and 400,000 signatures on petitions.</a:t>
            </a:r>
          </a:p>
        </p:txBody>
      </p:sp>
    </p:spTree>
    <p:extLst>
      <p:ext uri="{BB962C8B-B14F-4D97-AF65-F5344CB8AC3E}">
        <p14:creationId xmlns:p14="http://schemas.microsoft.com/office/powerpoint/2010/main" val="2270615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3">
            <a:extLst>
              <a:ext uri="{FF2B5EF4-FFF2-40B4-BE49-F238E27FC236}">
                <a16:creationId xmlns:a16="http://schemas.microsoft.com/office/drawing/2014/main" id="{2CC81B76-1E0B-4AE6-A1AD-838BEF08B2AE}"/>
              </a:ext>
            </a:extLst>
          </p:cNvPr>
          <p:cNvSpPr txBox="1">
            <a:spLocks noChangeArrowheads="1"/>
          </p:cNvSpPr>
          <p:nvPr/>
        </p:nvSpPr>
        <p:spPr bwMode="auto">
          <a:xfrm>
            <a:off x="3134506" y="315408"/>
            <a:ext cx="6699849" cy="646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3600" dirty="0"/>
              <a:t>Men’s arguments for women’s exclusion from franchise also drew on women’s:</a:t>
            </a:r>
          </a:p>
          <a:p>
            <a:pPr marL="285750" indent="-285750" eaLnBrk="1" hangingPunct="1">
              <a:spcBef>
                <a:spcPct val="0"/>
              </a:spcBef>
            </a:pPr>
            <a:r>
              <a:rPr lang="en-GB" altLang="en-US" sz="3600" dirty="0"/>
              <a:t>lack of common sense</a:t>
            </a:r>
          </a:p>
          <a:p>
            <a:pPr marL="285750" indent="-285750" eaLnBrk="1" hangingPunct="1">
              <a:spcBef>
                <a:spcPct val="0"/>
              </a:spcBef>
            </a:pPr>
            <a:r>
              <a:rPr lang="en-GB" altLang="en-US" sz="3600" dirty="0"/>
              <a:t>tendency to be ruled by emotion or physiological shortcomings due to menstruation or child bearing</a:t>
            </a:r>
          </a:p>
          <a:p>
            <a:pPr marL="285750" indent="-285750" eaLnBrk="1" hangingPunct="1">
              <a:spcBef>
                <a:spcPct val="0"/>
              </a:spcBef>
            </a:pPr>
            <a:r>
              <a:rPr lang="en-GB" altLang="en-US" sz="3600" dirty="0"/>
              <a:t>neglect of the home and children </a:t>
            </a:r>
          </a:p>
          <a:p>
            <a:pPr marL="285750" indent="-285750" eaLnBrk="1" hangingPunct="1">
              <a:spcBef>
                <a:spcPct val="0"/>
              </a:spcBef>
            </a:pPr>
            <a:r>
              <a:rPr lang="en-GB" altLang="en-US" sz="3600" dirty="0"/>
              <a:t>women’s  questionable mental capacity compared to men.</a:t>
            </a:r>
          </a:p>
          <a:p>
            <a:pPr eaLnBrk="1" hangingPunct="1">
              <a:spcBef>
                <a:spcPct val="0"/>
              </a:spcBef>
              <a:buFontTx/>
              <a:buNone/>
            </a:pPr>
            <a:endParaRPr lang="en-GB" altLang="en-US" sz="1800" dirty="0"/>
          </a:p>
        </p:txBody>
      </p:sp>
    </p:spTree>
    <p:extLst>
      <p:ext uri="{BB962C8B-B14F-4D97-AF65-F5344CB8AC3E}">
        <p14:creationId xmlns:p14="http://schemas.microsoft.com/office/powerpoint/2010/main" val="1921156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04E27-5BE6-4470-A7F3-FC75AA89B0AD}"/>
              </a:ext>
            </a:extLst>
          </p:cNvPr>
          <p:cNvSpPr>
            <a:spLocks noGrp="1"/>
          </p:cNvSpPr>
          <p:nvPr>
            <p:ph type="title"/>
          </p:nvPr>
        </p:nvSpPr>
        <p:spPr/>
        <p:txBody>
          <a:bodyPr/>
          <a:lstStyle/>
          <a:p>
            <a:r>
              <a:rPr lang="en-GB" dirty="0"/>
              <a:t>Men in the Suffrage movement</a:t>
            </a:r>
          </a:p>
        </p:txBody>
      </p:sp>
      <p:sp>
        <p:nvSpPr>
          <p:cNvPr id="3" name="Text Placeholder 2">
            <a:extLst>
              <a:ext uri="{FF2B5EF4-FFF2-40B4-BE49-F238E27FC236}">
                <a16:creationId xmlns:a16="http://schemas.microsoft.com/office/drawing/2014/main" id="{6B6AABDD-4F87-4A58-8785-4179C8EFF24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374078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0F78E-96BB-42FF-9657-8EE89197CC92}"/>
              </a:ext>
            </a:extLst>
          </p:cNvPr>
          <p:cNvSpPr>
            <a:spLocks noGrp="1"/>
          </p:cNvSpPr>
          <p:nvPr>
            <p:ph type="title"/>
          </p:nvPr>
        </p:nvSpPr>
        <p:spPr/>
        <p:txBody>
          <a:bodyPr>
            <a:normAutofit/>
          </a:bodyPr>
          <a:lstStyle/>
          <a:p>
            <a:r>
              <a:rPr lang="en-GB" dirty="0"/>
              <a:t>Men in the Suffrage Movement.</a:t>
            </a:r>
          </a:p>
        </p:txBody>
      </p:sp>
      <p:sp>
        <p:nvSpPr>
          <p:cNvPr id="3" name="Content Placeholder 2">
            <a:extLst>
              <a:ext uri="{FF2B5EF4-FFF2-40B4-BE49-F238E27FC236}">
                <a16:creationId xmlns:a16="http://schemas.microsoft.com/office/drawing/2014/main" id="{A2ABCC25-DB0D-4094-BD13-AD5B291AEB3A}"/>
              </a:ext>
            </a:extLst>
          </p:cNvPr>
          <p:cNvSpPr>
            <a:spLocks noGrp="1"/>
          </p:cNvSpPr>
          <p:nvPr>
            <p:ph idx="1"/>
          </p:nvPr>
        </p:nvSpPr>
        <p:spPr/>
        <p:txBody>
          <a:bodyPr>
            <a:normAutofit fontScale="92500" lnSpcReduction="10000"/>
          </a:bodyPr>
          <a:lstStyle/>
          <a:p>
            <a:r>
              <a:rPr lang="en-GB" sz="2800" dirty="0"/>
              <a:t>Female suffrage never exclusively female movement.</a:t>
            </a:r>
          </a:p>
          <a:p>
            <a:r>
              <a:rPr lang="en-GB" sz="2800" dirty="0"/>
              <a:t>High profile writers, philosophers, politicians and trade unionists supported cause.</a:t>
            </a:r>
          </a:p>
          <a:p>
            <a:r>
              <a:rPr lang="en-GB" sz="2800" b="1" dirty="0"/>
              <a:t>Frederick </a:t>
            </a:r>
            <a:r>
              <a:rPr lang="en-GB" sz="2800" b="1" dirty="0" err="1"/>
              <a:t>Pethwick</a:t>
            </a:r>
            <a:r>
              <a:rPr lang="en-GB" sz="2800" b="1" dirty="0"/>
              <a:t> Lawrence </a:t>
            </a:r>
            <a:r>
              <a:rPr lang="en-GB" sz="2800" dirty="0"/>
              <a:t>- Liberal candidate who moved to left and WSPU after marrying. </a:t>
            </a:r>
          </a:p>
          <a:p>
            <a:r>
              <a:rPr lang="en-GB" sz="2800" dirty="0"/>
              <a:t>William Ball  - working class man and trade unionist. Arrested for window smashing in 1911, prisoned with hard labour. Force fed repeatedly and eventually suffered temporary mental breakdown.</a:t>
            </a:r>
          </a:p>
          <a:p>
            <a:endParaRPr lang="en-GB" dirty="0"/>
          </a:p>
        </p:txBody>
      </p:sp>
    </p:spTree>
    <p:extLst>
      <p:ext uri="{BB962C8B-B14F-4D97-AF65-F5344CB8AC3E}">
        <p14:creationId xmlns:p14="http://schemas.microsoft.com/office/powerpoint/2010/main" val="3793954148"/>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F8EB7-4E94-4A64-AC3F-497969030AFE}"/>
              </a:ext>
            </a:extLst>
          </p:cNvPr>
          <p:cNvSpPr>
            <a:spLocks noGrp="1"/>
          </p:cNvSpPr>
          <p:nvPr>
            <p:ph type="title"/>
          </p:nvPr>
        </p:nvSpPr>
        <p:spPr>
          <a:xfrm>
            <a:off x="1371600" y="271732"/>
            <a:ext cx="9601200" cy="892834"/>
          </a:xfrm>
        </p:spPr>
        <p:txBody>
          <a:bodyPr/>
          <a:lstStyle/>
          <a:p>
            <a:pPr algn="ctr"/>
            <a:r>
              <a:rPr lang="en-GB" dirty="0"/>
              <a:t>Men in the Suffrage Movement </a:t>
            </a:r>
          </a:p>
        </p:txBody>
      </p:sp>
      <p:sp>
        <p:nvSpPr>
          <p:cNvPr id="3" name="Content Placeholder 2">
            <a:extLst>
              <a:ext uri="{FF2B5EF4-FFF2-40B4-BE49-F238E27FC236}">
                <a16:creationId xmlns:a16="http://schemas.microsoft.com/office/drawing/2014/main" id="{203426A4-1ED8-49DB-8F91-6E0BAD663C97}"/>
              </a:ext>
            </a:extLst>
          </p:cNvPr>
          <p:cNvSpPr>
            <a:spLocks noGrp="1"/>
          </p:cNvSpPr>
          <p:nvPr>
            <p:ph idx="1"/>
          </p:nvPr>
        </p:nvSpPr>
        <p:spPr>
          <a:xfrm>
            <a:off x="897147" y="1483743"/>
            <a:ext cx="10679501" cy="4848046"/>
          </a:xfrm>
        </p:spPr>
        <p:txBody>
          <a:bodyPr>
            <a:normAutofit/>
          </a:bodyPr>
          <a:lstStyle/>
          <a:p>
            <a:r>
              <a:rPr lang="en-GB" sz="2800" dirty="0"/>
              <a:t>Men’s organised suffrage groups began to form in the mid 1900’s as auxiliaries to women’s suffrage groups.</a:t>
            </a:r>
          </a:p>
          <a:p>
            <a:r>
              <a:rPr lang="en-GB" sz="2800" dirty="0"/>
              <a:t>The Men’s League for Women’s Suffrage formed by a group of largely middle class, left wing radicals (10 branches est. by 1910).</a:t>
            </a:r>
          </a:p>
          <a:p>
            <a:r>
              <a:rPr lang="en-GB" sz="2800" dirty="0"/>
              <a:t>This was followed by the Men’s Political Union – a male wing of the WSPU that carried out militant tactics and acted as WSPU bodyguards.</a:t>
            </a:r>
          </a:p>
          <a:p>
            <a:r>
              <a:rPr lang="en-GB" sz="2800" dirty="0"/>
              <a:t>Men’s position in the movement was difficult. Most work carried out ‘behind the scenes’ to avoid usurping or interfering with the women’s actions.</a:t>
            </a:r>
          </a:p>
          <a:p>
            <a:endParaRPr lang="en-GB" dirty="0"/>
          </a:p>
        </p:txBody>
      </p:sp>
    </p:spTree>
    <p:extLst>
      <p:ext uri="{BB962C8B-B14F-4D97-AF65-F5344CB8AC3E}">
        <p14:creationId xmlns:p14="http://schemas.microsoft.com/office/powerpoint/2010/main" val="4031524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9" name="Rectangle 8">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0"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1CD3422-6175-487D-8FEC-DD8BB22406EE}"/>
              </a:ext>
            </a:extLst>
          </p:cNvPr>
          <p:cNvSpPr>
            <a:spLocks noGrp="1"/>
          </p:cNvSpPr>
          <p:nvPr>
            <p:ph type="title"/>
          </p:nvPr>
        </p:nvSpPr>
        <p:spPr>
          <a:xfrm>
            <a:off x="1291329" y="446730"/>
            <a:ext cx="9601200" cy="783522"/>
          </a:xfrm>
        </p:spPr>
        <p:txBody>
          <a:bodyPr>
            <a:normAutofit fontScale="90000"/>
          </a:bodyPr>
          <a:lstStyle/>
          <a:p>
            <a:r>
              <a:rPr lang="en-GB" sz="5400" dirty="0"/>
              <a:t>Overview</a:t>
            </a:r>
          </a:p>
        </p:txBody>
      </p:sp>
      <p:sp>
        <p:nvSpPr>
          <p:cNvPr id="3" name="Content Placeholder 2">
            <a:extLst>
              <a:ext uri="{FF2B5EF4-FFF2-40B4-BE49-F238E27FC236}">
                <a16:creationId xmlns:a16="http://schemas.microsoft.com/office/drawing/2014/main" id="{4FA6FA9C-CD71-4BC9-8596-5154E5B5AE56}"/>
              </a:ext>
            </a:extLst>
          </p:cNvPr>
          <p:cNvSpPr>
            <a:spLocks noGrp="1"/>
          </p:cNvSpPr>
          <p:nvPr>
            <p:ph idx="1"/>
          </p:nvPr>
        </p:nvSpPr>
        <p:spPr>
          <a:xfrm>
            <a:off x="1291329" y="1556574"/>
            <a:ext cx="10422576" cy="4865166"/>
          </a:xfrm>
        </p:spPr>
        <p:txBody>
          <a:bodyPr>
            <a:normAutofit/>
          </a:bodyPr>
          <a:lstStyle/>
          <a:p>
            <a:r>
              <a:rPr lang="en-GB" sz="3200" dirty="0"/>
              <a:t>The early campaign</a:t>
            </a:r>
          </a:p>
          <a:p>
            <a:r>
              <a:rPr lang="en-GB" sz="3200" dirty="0"/>
              <a:t>Suffrage reinvigorated </a:t>
            </a:r>
          </a:p>
          <a:p>
            <a:r>
              <a:rPr lang="en-GB" sz="3200" dirty="0"/>
              <a:t>Campaign methods</a:t>
            </a:r>
          </a:p>
          <a:p>
            <a:r>
              <a:rPr lang="en-GB" sz="3200" dirty="0"/>
              <a:t>Anti </a:t>
            </a:r>
            <a:r>
              <a:rPr lang="en-GB" sz="3200" dirty="0" err="1"/>
              <a:t>Suffragism</a:t>
            </a:r>
            <a:endParaRPr lang="en-GB" sz="3200" dirty="0"/>
          </a:p>
          <a:p>
            <a:r>
              <a:rPr lang="en-GB" sz="3200" dirty="0"/>
              <a:t>Men in the suffrage movement</a:t>
            </a:r>
          </a:p>
          <a:p>
            <a:r>
              <a:rPr lang="en-GB" sz="3200" dirty="0"/>
              <a:t>Gaining the vote</a:t>
            </a:r>
          </a:p>
          <a:p>
            <a:r>
              <a:rPr lang="en-GB" sz="3200" dirty="0"/>
              <a:t>Historiographical debates</a:t>
            </a:r>
          </a:p>
          <a:p>
            <a:endParaRPr lang="en-GB" dirty="0"/>
          </a:p>
        </p:txBody>
      </p:sp>
    </p:spTree>
    <p:extLst>
      <p:ext uri="{BB962C8B-B14F-4D97-AF65-F5344CB8AC3E}">
        <p14:creationId xmlns:p14="http://schemas.microsoft.com/office/powerpoint/2010/main" val="2921366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E59CAB1-8D55-404B-A1CB-4CBBE9AC64D8}"/>
              </a:ext>
            </a:extLst>
          </p:cNvPr>
          <p:cNvSpPr>
            <a:spLocks noGrp="1"/>
          </p:cNvSpPr>
          <p:nvPr>
            <p:ph type="title"/>
          </p:nvPr>
        </p:nvSpPr>
        <p:spPr/>
        <p:txBody>
          <a:bodyPr/>
          <a:lstStyle/>
          <a:p>
            <a:r>
              <a:rPr lang="en-GB" dirty="0"/>
              <a:t>Conclusion</a:t>
            </a:r>
          </a:p>
        </p:txBody>
      </p:sp>
      <p:sp>
        <p:nvSpPr>
          <p:cNvPr id="5" name="Text Placeholder 4">
            <a:extLst>
              <a:ext uri="{FF2B5EF4-FFF2-40B4-BE49-F238E27FC236}">
                <a16:creationId xmlns:a16="http://schemas.microsoft.com/office/drawing/2014/main" id="{CD4601A8-EBB5-445B-A433-D4A323AC2BB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235194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1580D451-1F17-4D9C-AE2F-E6FBD06A055E}"/>
              </a:ext>
            </a:extLst>
          </p:cNvPr>
          <p:cNvSpPr>
            <a:spLocks noGrp="1"/>
          </p:cNvSpPr>
          <p:nvPr>
            <p:ph type="title"/>
          </p:nvPr>
        </p:nvSpPr>
        <p:spPr>
          <a:xfrm>
            <a:off x="1371600" y="254480"/>
            <a:ext cx="9601200" cy="703053"/>
          </a:xfrm>
        </p:spPr>
        <p:txBody>
          <a:bodyPr/>
          <a:lstStyle/>
          <a:p>
            <a:r>
              <a:rPr lang="en-GB" altLang="en-US" dirty="0">
                <a:ea typeface="ＭＳ Ｐゴシック" panose="020B0600070205080204" pitchFamily="34" charset="-128"/>
              </a:rPr>
              <a:t>Gaining the Vote</a:t>
            </a:r>
          </a:p>
        </p:txBody>
      </p:sp>
      <p:sp>
        <p:nvSpPr>
          <p:cNvPr id="3" name="Content Placeholder 2">
            <a:extLst>
              <a:ext uri="{FF2B5EF4-FFF2-40B4-BE49-F238E27FC236}">
                <a16:creationId xmlns:a16="http://schemas.microsoft.com/office/drawing/2014/main" id="{4B3EFBFE-D58C-461F-B797-2F5482637FF2}"/>
              </a:ext>
            </a:extLst>
          </p:cNvPr>
          <p:cNvSpPr>
            <a:spLocks noGrp="1"/>
          </p:cNvSpPr>
          <p:nvPr>
            <p:ph idx="1"/>
          </p:nvPr>
        </p:nvSpPr>
        <p:spPr>
          <a:xfrm>
            <a:off x="819508" y="1339852"/>
            <a:ext cx="10942049" cy="5263667"/>
          </a:xfrm>
        </p:spPr>
        <p:txBody>
          <a:bodyPr>
            <a:normAutofit/>
          </a:bodyPr>
          <a:lstStyle/>
          <a:p>
            <a:pPr marL="271463" indent="-271463">
              <a:buFont typeface="Arial" charset="0"/>
              <a:buChar char="•"/>
              <a:defRPr/>
            </a:pPr>
            <a:r>
              <a:rPr lang="en-GB" altLang="en-US" sz="2800" dirty="0">
                <a:ea typeface="ＭＳ Ｐゴシック" pitchFamily="34" charset="-128"/>
              </a:rPr>
              <a:t>1917 Representation of the People Act: only women over the age of 30 were given the vote.</a:t>
            </a:r>
          </a:p>
          <a:p>
            <a:pPr marL="271463" indent="-271463">
              <a:buFont typeface="Arial" charset="0"/>
              <a:buChar char="•"/>
              <a:defRPr/>
            </a:pPr>
            <a:r>
              <a:rPr lang="en-GB" altLang="en-US" sz="2800" dirty="0">
                <a:ea typeface="ＭＳ Ｐゴシック" pitchFamily="34" charset="-128"/>
              </a:rPr>
              <a:t>This enfranchised some 7 million British women but left another 5 million still without the suffrage. (Equal Franchise in 1928)</a:t>
            </a:r>
          </a:p>
          <a:p>
            <a:pPr marL="271463" indent="-271463">
              <a:buFont typeface="Arial" charset="0"/>
              <a:buChar char="•"/>
              <a:defRPr/>
            </a:pPr>
            <a:r>
              <a:rPr lang="en-GB" altLang="en-US" sz="2800" dirty="0">
                <a:ea typeface="ＭＳ Ｐゴシック" pitchFamily="34" charset="-128"/>
              </a:rPr>
              <a:t>No celebration as country deep in war.</a:t>
            </a:r>
          </a:p>
          <a:p>
            <a:pPr marL="271463" indent="-271463">
              <a:buFont typeface="Arial" charset="0"/>
              <a:buChar char="•"/>
              <a:defRPr/>
            </a:pPr>
            <a:r>
              <a:rPr lang="en-GB" altLang="en-US" sz="2800" dirty="0">
                <a:ea typeface="ＭＳ Ｐゴシック" pitchFamily="34" charset="-128"/>
              </a:rPr>
              <a:t>Hard to argue that women’s war work resulted in the suffrage as most young, female munitions workers were excluded.</a:t>
            </a:r>
          </a:p>
          <a:p>
            <a:pPr marL="271463" indent="-271463">
              <a:buFont typeface="Arial" charset="0"/>
              <a:buChar char="•"/>
              <a:defRPr/>
            </a:pPr>
            <a:r>
              <a:rPr lang="en-GB" altLang="en-US" sz="2800" dirty="0">
                <a:ea typeface="ＭＳ Ｐゴシック" pitchFamily="34" charset="-128"/>
              </a:rPr>
              <a:t>Historians now argue the threat of campaigning resuming influenced the all-party committee to include women in the franchise legislation.</a:t>
            </a:r>
          </a:p>
          <a:p>
            <a:pPr>
              <a:buFont typeface="Arial" charset="0"/>
              <a:buChar char="•"/>
              <a:defRPr/>
            </a:pPr>
            <a:endParaRPr lang="en-GB" dirty="0"/>
          </a:p>
        </p:txBody>
      </p:sp>
    </p:spTree>
    <p:extLst>
      <p:ext uri="{BB962C8B-B14F-4D97-AF65-F5344CB8AC3E}">
        <p14:creationId xmlns:p14="http://schemas.microsoft.com/office/powerpoint/2010/main" val="3060511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2685A-9CED-4FEE-BAA0-4F030C270CE5}"/>
              </a:ext>
            </a:extLst>
          </p:cNvPr>
          <p:cNvSpPr>
            <a:spLocks noGrp="1"/>
          </p:cNvSpPr>
          <p:nvPr>
            <p:ph type="title"/>
          </p:nvPr>
        </p:nvSpPr>
        <p:spPr>
          <a:xfrm>
            <a:off x="1406106" y="280358"/>
            <a:ext cx="9601200" cy="1485900"/>
          </a:xfrm>
        </p:spPr>
        <p:txBody>
          <a:bodyPr/>
          <a:lstStyle/>
          <a:p>
            <a:r>
              <a:rPr lang="en-GB" dirty="0"/>
              <a:t>Historiography: The debates continue…</a:t>
            </a:r>
          </a:p>
        </p:txBody>
      </p:sp>
      <p:sp>
        <p:nvSpPr>
          <p:cNvPr id="3" name="Content Placeholder 2">
            <a:extLst>
              <a:ext uri="{FF2B5EF4-FFF2-40B4-BE49-F238E27FC236}">
                <a16:creationId xmlns:a16="http://schemas.microsoft.com/office/drawing/2014/main" id="{A93CBACF-793C-432F-BE5C-3C772C196091}"/>
              </a:ext>
            </a:extLst>
          </p:cNvPr>
          <p:cNvSpPr>
            <a:spLocks noGrp="1"/>
          </p:cNvSpPr>
          <p:nvPr>
            <p:ph idx="1"/>
          </p:nvPr>
        </p:nvSpPr>
        <p:spPr>
          <a:xfrm>
            <a:off x="1035171" y="1371601"/>
            <a:ext cx="10824108" cy="5124090"/>
          </a:xfrm>
        </p:spPr>
        <p:txBody>
          <a:bodyPr>
            <a:normAutofit/>
          </a:bodyPr>
          <a:lstStyle/>
          <a:p>
            <a:r>
              <a:rPr lang="en-GB" sz="3200" dirty="0"/>
              <a:t>Why did women want the vote?</a:t>
            </a:r>
          </a:p>
          <a:p>
            <a:r>
              <a:rPr lang="en-GB" sz="3200" dirty="0"/>
              <a:t>Why didn’t women want the vote?</a:t>
            </a:r>
          </a:p>
          <a:p>
            <a:r>
              <a:rPr lang="en-GB" sz="3200" dirty="0"/>
              <a:t>Was it a white middle-class movement?</a:t>
            </a:r>
          </a:p>
          <a:p>
            <a:r>
              <a:rPr lang="en-GB" sz="3200" dirty="0"/>
              <a:t>Did violence help or hinder the cause?</a:t>
            </a:r>
          </a:p>
          <a:p>
            <a:r>
              <a:rPr lang="en-GB" sz="3200" dirty="0"/>
              <a:t>Has the significance of the Pankhurst’s been exaggerated?</a:t>
            </a:r>
          </a:p>
          <a:p>
            <a:r>
              <a:rPr lang="en-GB" sz="3200" dirty="0"/>
              <a:t>Why were women finally granted the vote?</a:t>
            </a:r>
          </a:p>
          <a:p>
            <a:r>
              <a:rPr lang="en-GB" sz="3200" dirty="0"/>
              <a:t>Did the ability to vote make any real difference to women’s lives?</a:t>
            </a:r>
          </a:p>
        </p:txBody>
      </p:sp>
    </p:spTree>
    <p:extLst>
      <p:ext uri="{BB962C8B-B14F-4D97-AF65-F5344CB8AC3E}">
        <p14:creationId xmlns:p14="http://schemas.microsoft.com/office/powerpoint/2010/main" val="29733364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90C1D-A411-4445-A519-49F0195BA01B}"/>
              </a:ext>
            </a:extLst>
          </p:cNvPr>
          <p:cNvSpPr>
            <a:spLocks noGrp="1"/>
          </p:cNvSpPr>
          <p:nvPr>
            <p:ph type="title"/>
          </p:nvPr>
        </p:nvSpPr>
        <p:spPr/>
        <p:txBody>
          <a:bodyPr/>
          <a:lstStyle/>
          <a:p>
            <a:r>
              <a:rPr lang="en-GB" dirty="0"/>
              <a:t>Further Reading</a:t>
            </a:r>
          </a:p>
        </p:txBody>
      </p:sp>
      <p:sp>
        <p:nvSpPr>
          <p:cNvPr id="3" name="Content Placeholder 2">
            <a:extLst>
              <a:ext uri="{FF2B5EF4-FFF2-40B4-BE49-F238E27FC236}">
                <a16:creationId xmlns:a16="http://schemas.microsoft.com/office/drawing/2014/main" id="{D807AAAC-F5E5-4CCB-A89F-8084C4BEAD68}"/>
              </a:ext>
            </a:extLst>
          </p:cNvPr>
          <p:cNvSpPr>
            <a:spLocks noGrp="1"/>
          </p:cNvSpPr>
          <p:nvPr>
            <p:ph idx="1"/>
          </p:nvPr>
        </p:nvSpPr>
        <p:spPr>
          <a:xfrm>
            <a:off x="690114" y="1673525"/>
            <a:ext cx="11501886" cy="4899803"/>
          </a:xfrm>
        </p:spPr>
        <p:txBody>
          <a:bodyPr>
            <a:normAutofit/>
          </a:bodyPr>
          <a:lstStyle/>
          <a:p>
            <a:r>
              <a:rPr lang="en-GB" sz="2400" dirty="0"/>
              <a:t>Joyce Marlow, </a:t>
            </a:r>
            <a:r>
              <a:rPr lang="en-GB" sz="2400" i="1" dirty="0"/>
              <a:t>Suffragettes,</a:t>
            </a:r>
            <a:r>
              <a:rPr lang="en-GB" sz="2400" dirty="0"/>
              <a:t> (2000) SOURCEBOOK</a:t>
            </a:r>
          </a:p>
          <a:p>
            <a:r>
              <a:rPr lang="en-GB" sz="2400" dirty="0"/>
              <a:t>June Purvis/</a:t>
            </a:r>
            <a:r>
              <a:rPr lang="en-GB" sz="2400" dirty="0" err="1"/>
              <a:t>Maroula</a:t>
            </a:r>
            <a:r>
              <a:rPr lang="en-GB" sz="2400" dirty="0"/>
              <a:t> </a:t>
            </a:r>
            <a:r>
              <a:rPr lang="en-GB" sz="2400" dirty="0" err="1"/>
              <a:t>Joannou</a:t>
            </a:r>
            <a:r>
              <a:rPr lang="en-GB" sz="2400" dirty="0"/>
              <a:t>, </a:t>
            </a:r>
            <a:r>
              <a:rPr lang="en-GB" sz="2400" i="1" dirty="0"/>
              <a:t>The Women’s Suffrage Movement: New Feminist Perspectives </a:t>
            </a:r>
            <a:r>
              <a:rPr lang="en-GB" sz="2400" dirty="0"/>
              <a:t>(2009)</a:t>
            </a:r>
          </a:p>
          <a:p>
            <a:r>
              <a:rPr lang="en-GB" sz="2400" dirty="0"/>
              <a:t>Julia Bush, </a:t>
            </a:r>
            <a:r>
              <a:rPr lang="en-GB" sz="2400" i="1" dirty="0"/>
              <a:t>Women Against the Vote: Female Anti </a:t>
            </a:r>
            <a:r>
              <a:rPr lang="en-GB" sz="2400" i="1" dirty="0" err="1"/>
              <a:t>Suffragism</a:t>
            </a:r>
            <a:r>
              <a:rPr lang="en-GB" sz="2400" i="1" dirty="0"/>
              <a:t> in Britain </a:t>
            </a:r>
            <a:r>
              <a:rPr lang="en-GB" sz="2400" dirty="0"/>
              <a:t>(2007)</a:t>
            </a:r>
          </a:p>
          <a:p>
            <a:r>
              <a:rPr lang="en-GB" sz="2400" dirty="0"/>
              <a:t>Diane Atkinson, </a:t>
            </a:r>
            <a:r>
              <a:rPr lang="en-GB" sz="2400" i="1" dirty="0"/>
              <a:t>Rise up Women </a:t>
            </a:r>
            <a:r>
              <a:rPr lang="en-GB" sz="2400" dirty="0"/>
              <a:t>(2018)</a:t>
            </a:r>
          </a:p>
          <a:p>
            <a:r>
              <a:rPr lang="en-GB" sz="2400" dirty="0"/>
              <a:t>Sarah Ridley, </a:t>
            </a:r>
            <a:r>
              <a:rPr lang="en-GB" sz="2400" i="1" dirty="0"/>
              <a:t>Suffragettes and the Fight for the Vote </a:t>
            </a:r>
            <a:r>
              <a:rPr lang="en-GB" sz="2400" dirty="0"/>
              <a:t>(2018)</a:t>
            </a:r>
          </a:p>
          <a:p>
            <a:r>
              <a:rPr lang="en-GB" sz="2400" dirty="0"/>
              <a:t>Melanie Philips, </a:t>
            </a:r>
            <a:r>
              <a:rPr lang="en-GB" sz="2400" i="1" dirty="0"/>
              <a:t>The Ascent Of Woman </a:t>
            </a:r>
            <a:r>
              <a:rPr lang="en-GB" sz="2400" dirty="0"/>
              <a:t>(2004)</a:t>
            </a:r>
          </a:p>
          <a:p>
            <a:r>
              <a:rPr lang="en-GB" sz="2400" dirty="0"/>
              <a:t>Cheryl R. Jorgensen-Earp, </a:t>
            </a:r>
            <a:r>
              <a:rPr lang="en-GB" sz="2400" i="1" dirty="0"/>
              <a:t>Speeches and Trials of the Militant Suffragettes </a:t>
            </a:r>
            <a:r>
              <a:rPr lang="en-GB" sz="2400" dirty="0"/>
              <a:t>(1999) SOURCEBOOK</a:t>
            </a:r>
          </a:p>
          <a:p>
            <a:r>
              <a:rPr lang="en-GB" sz="2400" dirty="0"/>
              <a:t>Harold L Smith, </a:t>
            </a:r>
            <a:r>
              <a:rPr lang="en-GB" sz="2400" i="1" dirty="0"/>
              <a:t>The British Women's Suffrage Campaign </a:t>
            </a:r>
            <a:r>
              <a:rPr lang="en-GB" sz="2400" dirty="0"/>
              <a:t>(2009)</a:t>
            </a:r>
          </a:p>
          <a:p>
            <a:endParaRPr lang="en-GB" dirty="0"/>
          </a:p>
          <a:p>
            <a:endParaRPr lang="en-GB" dirty="0"/>
          </a:p>
        </p:txBody>
      </p:sp>
    </p:spTree>
    <p:extLst>
      <p:ext uri="{BB962C8B-B14F-4D97-AF65-F5344CB8AC3E}">
        <p14:creationId xmlns:p14="http://schemas.microsoft.com/office/powerpoint/2010/main" val="753539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2FF8F-33A0-4984-A4A8-48AF10D47C4D}"/>
              </a:ext>
            </a:extLst>
          </p:cNvPr>
          <p:cNvSpPr>
            <a:spLocks noGrp="1"/>
          </p:cNvSpPr>
          <p:nvPr>
            <p:ph type="title"/>
          </p:nvPr>
        </p:nvSpPr>
        <p:spPr/>
        <p:txBody>
          <a:bodyPr/>
          <a:lstStyle/>
          <a:p>
            <a:r>
              <a:rPr lang="en-GB" dirty="0"/>
              <a:t>The Early Campaign</a:t>
            </a:r>
          </a:p>
        </p:txBody>
      </p:sp>
    </p:spTree>
    <p:extLst>
      <p:ext uri="{BB962C8B-B14F-4D97-AF65-F5344CB8AC3E}">
        <p14:creationId xmlns:p14="http://schemas.microsoft.com/office/powerpoint/2010/main" val="214019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22B89-3342-4C82-BC04-854D2F73A4D8}"/>
              </a:ext>
            </a:extLst>
          </p:cNvPr>
          <p:cNvSpPr>
            <a:spLocks noGrp="1"/>
          </p:cNvSpPr>
          <p:nvPr>
            <p:ph type="title"/>
          </p:nvPr>
        </p:nvSpPr>
        <p:spPr>
          <a:xfrm>
            <a:off x="1088905" y="273971"/>
            <a:ext cx="9601200" cy="807953"/>
          </a:xfrm>
        </p:spPr>
        <p:txBody>
          <a:bodyPr/>
          <a:lstStyle/>
          <a:p>
            <a:r>
              <a:rPr lang="en-GB" dirty="0"/>
              <a:t>19</a:t>
            </a:r>
            <a:r>
              <a:rPr lang="en-GB" baseline="30000" dirty="0"/>
              <a:t>th</a:t>
            </a:r>
            <a:r>
              <a:rPr lang="en-GB" dirty="0"/>
              <a:t> century origins.</a:t>
            </a:r>
          </a:p>
        </p:txBody>
      </p:sp>
      <p:sp>
        <p:nvSpPr>
          <p:cNvPr id="3" name="Content Placeholder 2">
            <a:extLst>
              <a:ext uri="{FF2B5EF4-FFF2-40B4-BE49-F238E27FC236}">
                <a16:creationId xmlns:a16="http://schemas.microsoft.com/office/drawing/2014/main" id="{53CA6110-65E5-41FD-80E9-6618D7666289}"/>
              </a:ext>
            </a:extLst>
          </p:cNvPr>
          <p:cNvSpPr>
            <a:spLocks noGrp="1"/>
          </p:cNvSpPr>
          <p:nvPr>
            <p:ph idx="1"/>
          </p:nvPr>
        </p:nvSpPr>
        <p:spPr>
          <a:xfrm>
            <a:off x="895547" y="1244337"/>
            <a:ext cx="10956752" cy="5339691"/>
          </a:xfrm>
        </p:spPr>
        <p:txBody>
          <a:bodyPr>
            <a:normAutofit/>
          </a:bodyPr>
          <a:lstStyle/>
          <a:p>
            <a:r>
              <a:rPr lang="en-GB" sz="2800" b="1" dirty="0"/>
              <a:t>William Thompson</a:t>
            </a:r>
            <a:r>
              <a:rPr lang="en-GB" sz="2800" dirty="0"/>
              <a:t>, Appeal of One Half of the Human Race, Women, Against the Pretensions of the Other Half, Men, to Retain them in Political, and Hence in Civil and Domestic, Slavery. (1825)</a:t>
            </a:r>
          </a:p>
          <a:p>
            <a:r>
              <a:rPr lang="en-GB" sz="2800" b="1" dirty="0"/>
              <a:t>Henry Hunt </a:t>
            </a:r>
            <a:r>
              <a:rPr lang="en-GB" sz="2800" dirty="0"/>
              <a:t>MP: 1st petition to House of Commons (1832) – rejected.</a:t>
            </a:r>
          </a:p>
          <a:p>
            <a:r>
              <a:rPr lang="en-GB" sz="2800" dirty="0"/>
              <a:t>Chartists drop female suffrage from final charter. (1830s)</a:t>
            </a:r>
          </a:p>
          <a:p>
            <a:r>
              <a:rPr lang="en-GB" sz="2800" dirty="0"/>
              <a:t>Association for Female Franchise est. Sheffield by Anne Knight (1851)</a:t>
            </a:r>
          </a:p>
          <a:p>
            <a:r>
              <a:rPr lang="en-GB" sz="2800" dirty="0"/>
              <a:t>Knight persuaded Lord Carlisle to present another petition – rejected.</a:t>
            </a:r>
          </a:p>
          <a:p>
            <a:r>
              <a:rPr lang="en-GB" sz="2800" dirty="0"/>
              <a:t>1860s: TURNING POINT</a:t>
            </a:r>
          </a:p>
          <a:p>
            <a:endParaRPr lang="en-GB" dirty="0"/>
          </a:p>
          <a:p>
            <a:endParaRPr lang="en-GB" dirty="0"/>
          </a:p>
        </p:txBody>
      </p:sp>
    </p:spTree>
    <p:extLst>
      <p:ext uri="{BB962C8B-B14F-4D97-AF65-F5344CB8AC3E}">
        <p14:creationId xmlns:p14="http://schemas.microsoft.com/office/powerpoint/2010/main" val="1788003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2BB02-510C-4A1A-AB41-3872F3C713E0}"/>
              </a:ext>
            </a:extLst>
          </p:cNvPr>
          <p:cNvSpPr>
            <a:spLocks noGrp="1"/>
          </p:cNvSpPr>
          <p:nvPr>
            <p:ph type="title"/>
          </p:nvPr>
        </p:nvSpPr>
        <p:spPr/>
        <p:txBody>
          <a:bodyPr>
            <a:normAutofit/>
          </a:bodyPr>
          <a:lstStyle/>
          <a:p>
            <a:pPr algn="ctr"/>
            <a:r>
              <a:rPr lang="en-GB" dirty="0"/>
              <a:t>Escalating calls for female suffrage</a:t>
            </a:r>
          </a:p>
        </p:txBody>
      </p:sp>
      <p:sp>
        <p:nvSpPr>
          <p:cNvPr id="3" name="Content Placeholder 2">
            <a:extLst>
              <a:ext uri="{FF2B5EF4-FFF2-40B4-BE49-F238E27FC236}">
                <a16:creationId xmlns:a16="http://schemas.microsoft.com/office/drawing/2014/main" id="{10194BAC-8EE1-4454-8B8E-27B45DD86C94}"/>
              </a:ext>
            </a:extLst>
          </p:cNvPr>
          <p:cNvSpPr>
            <a:spLocks noGrp="1"/>
          </p:cNvSpPr>
          <p:nvPr>
            <p:ph idx="1"/>
          </p:nvPr>
        </p:nvSpPr>
        <p:spPr/>
        <p:txBody>
          <a:bodyPr>
            <a:normAutofit fontScale="92500"/>
          </a:bodyPr>
          <a:lstStyle/>
          <a:p>
            <a:r>
              <a:rPr lang="en-GB" sz="3200" b="1" dirty="0"/>
              <a:t>J.S. Mill </a:t>
            </a:r>
            <a:r>
              <a:rPr lang="en-GB" sz="3200" dirty="0"/>
              <a:t>inspired by </a:t>
            </a:r>
            <a:r>
              <a:rPr lang="en-GB" sz="3200" b="1" dirty="0"/>
              <a:t>Harriet Taylor </a:t>
            </a:r>
            <a:r>
              <a:rPr lang="en-GB" sz="3200" dirty="0"/>
              <a:t>to write </a:t>
            </a:r>
            <a:r>
              <a:rPr lang="en-GB" sz="3200" i="1" dirty="0"/>
              <a:t>The Subjection of Women </a:t>
            </a:r>
            <a:r>
              <a:rPr lang="en-GB" sz="3200" dirty="0"/>
              <a:t>(1861) arguing that enslavement of women prohibits progress of mankind.</a:t>
            </a:r>
          </a:p>
          <a:p>
            <a:r>
              <a:rPr lang="en-GB" sz="3200" dirty="0"/>
              <a:t>1867 Reform Act – enfranchised more working-class men (and again in 1884)</a:t>
            </a:r>
          </a:p>
          <a:p>
            <a:r>
              <a:rPr lang="en-GB" sz="3200" dirty="0"/>
              <a:t>Mill hands petition signed by 1,500 women to the H of C for women to be included – fails.</a:t>
            </a:r>
          </a:p>
          <a:p>
            <a:pPr marL="0" indent="0">
              <a:buNone/>
            </a:pPr>
            <a:endParaRPr lang="en-GB" sz="1900" dirty="0"/>
          </a:p>
        </p:txBody>
      </p:sp>
    </p:spTree>
    <p:extLst>
      <p:ext uri="{BB962C8B-B14F-4D97-AF65-F5344CB8AC3E}">
        <p14:creationId xmlns:p14="http://schemas.microsoft.com/office/powerpoint/2010/main" val="3253723381"/>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FB01A-D7C2-464E-BF3B-1A8D50C9DB8C}"/>
              </a:ext>
            </a:extLst>
          </p:cNvPr>
          <p:cNvSpPr>
            <a:spLocks noGrp="1"/>
          </p:cNvSpPr>
          <p:nvPr>
            <p:ph type="title"/>
          </p:nvPr>
        </p:nvSpPr>
        <p:spPr>
          <a:xfrm>
            <a:off x="1295400" y="331076"/>
            <a:ext cx="9601200" cy="945931"/>
          </a:xfrm>
        </p:spPr>
        <p:txBody>
          <a:bodyPr/>
          <a:lstStyle/>
          <a:p>
            <a:r>
              <a:rPr lang="en-GB" dirty="0"/>
              <a:t>The first official organisations…</a:t>
            </a:r>
          </a:p>
        </p:txBody>
      </p:sp>
      <p:sp>
        <p:nvSpPr>
          <p:cNvPr id="3" name="Content Placeholder 2">
            <a:extLst>
              <a:ext uri="{FF2B5EF4-FFF2-40B4-BE49-F238E27FC236}">
                <a16:creationId xmlns:a16="http://schemas.microsoft.com/office/drawing/2014/main" id="{8AC9092C-8062-4124-BBAD-400747CEB161}"/>
              </a:ext>
            </a:extLst>
          </p:cNvPr>
          <p:cNvSpPr>
            <a:spLocks noGrp="1"/>
          </p:cNvSpPr>
          <p:nvPr>
            <p:ph idx="1"/>
          </p:nvPr>
        </p:nvSpPr>
        <p:spPr>
          <a:xfrm>
            <a:off x="922283" y="1387366"/>
            <a:ext cx="10909076" cy="5139558"/>
          </a:xfrm>
        </p:spPr>
        <p:txBody>
          <a:bodyPr>
            <a:normAutofit/>
          </a:bodyPr>
          <a:lstStyle/>
          <a:p>
            <a:r>
              <a:rPr lang="en-GB" sz="2800" dirty="0"/>
              <a:t>Consequently, organised suffrage campaign starts initially: The London Society for Women’s Suffrage and the Manchester Society for Women’s Suffrage.</a:t>
            </a:r>
          </a:p>
          <a:p>
            <a:r>
              <a:rPr lang="en-GB" sz="2800" u="sng" dirty="0"/>
              <a:t>London</a:t>
            </a:r>
            <a:r>
              <a:rPr lang="en-GB" sz="2800" dirty="0"/>
              <a:t> had Mill as president. Most member were law abiding middle-class liberals. Many (including </a:t>
            </a:r>
            <a:r>
              <a:rPr lang="en-GB" sz="2800" b="1" dirty="0"/>
              <a:t>Millicent Garrett Fawcett) </a:t>
            </a:r>
            <a:r>
              <a:rPr lang="en-GB" sz="2800" dirty="0"/>
              <a:t>went on to become Suffragists.</a:t>
            </a:r>
          </a:p>
          <a:p>
            <a:r>
              <a:rPr lang="en-GB" sz="2800" u="sng" dirty="0"/>
              <a:t>Manchester</a:t>
            </a:r>
            <a:r>
              <a:rPr lang="en-GB" sz="2800" dirty="0"/>
              <a:t> sought to develop nationwide campaign inspired. </a:t>
            </a:r>
            <a:r>
              <a:rPr lang="en-GB" sz="2800" b="1" dirty="0"/>
              <a:t>Lydia Becker </a:t>
            </a:r>
            <a:r>
              <a:rPr lang="en-GB" sz="2800" dirty="0"/>
              <a:t>did much to inspire this by travelling and speaking up and down the country. The Society had links with the working class and industrial politics of the north. Many(including Pankhurst) went on to become Suffragettes.</a:t>
            </a:r>
          </a:p>
          <a:p>
            <a:endParaRPr lang="en-GB" dirty="0"/>
          </a:p>
        </p:txBody>
      </p:sp>
    </p:spTree>
    <p:extLst>
      <p:ext uri="{BB962C8B-B14F-4D97-AF65-F5344CB8AC3E}">
        <p14:creationId xmlns:p14="http://schemas.microsoft.com/office/powerpoint/2010/main" val="3664049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53AFCE2-787A-4AB2-B1F5-C288FD0E4871}"/>
              </a:ext>
            </a:extLst>
          </p:cNvPr>
          <p:cNvSpPr>
            <a:spLocks noGrp="1"/>
          </p:cNvSpPr>
          <p:nvPr>
            <p:ph type="title"/>
          </p:nvPr>
        </p:nvSpPr>
        <p:spPr/>
        <p:txBody>
          <a:bodyPr/>
          <a:lstStyle/>
          <a:p>
            <a:r>
              <a:rPr lang="en-GB" dirty="0"/>
              <a:t>Suffrage Reinvigorated</a:t>
            </a:r>
          </a:p>
        </p:txBody>
      </p:sp>
      <p:sp>
        <p:nvSpPr>
          <p:cNvPr id="5" name="Text Placeholder 4">
            <a:extLst>
              <a:ext uri="{FF2B5EF4-FFF2-40B4-BE49-F238E27FC236}">
                <a16:creationId xmlns:a16="http://schemas.microsoft.com/office/drawing/2014/main" id="{3371B534-9937-4FB1-BECD-B8B1C56FF73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89228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D85C5-EFA1-4955-9D8A-7645B3E9D67D}"/>
              </a:ext>
            </a:extLst>
          </p:cNvPr>
          <p:cNvSpPr>
            <a:spLocks noGrp="1"/>
          </p:cNvSpPr>
          <p:nvPr>
            <p:ph type="title"/>
          </p:nvPr>
        </p:nvSpPr>
        <p:spPr>
          <a:xfrm>
            <a:off x="1450427" y="165538"/>
            <a:ext cx="9601200" cy="969579"/>
          </a:xfrm>
        </p:spPr>
        <p:txBody>
          <a:bodyPr/>
          <a:lstStyle/>
          <a:p>
            <a:pPr algn="ctr"/>
            <a:r>
              <a:rPr lang="en-GB" dirty="0"/>
              <a:t>Suffrage Reinvigorated: Est WSPU</a:t>
            </a:r>
          </a:p>
        </p:txBody>
      </p:sp>
      <p:sp>
        <p:nvSpPr>
          <p:cNvPr id="3" name="Content Placeholder 2">
            <a:extLst>
              <a:ext uri="{FF2B5EF4-FFF2-40B4-BE49-F238E27FC236}">
                <a16:creationId xmlns:a16="http://schemas.microsoft.com/office/drawing/2014/main" id="{E6D5F915-B004-42D0-82C2-3D8B6F15F26B}"/>
              </a:ext>
            </a:extLst>
          </p:cNvPr>
          <p:cNvSpPr>
            <a:spLocks noGrp="1"/>
          </p:cNvSpPr>
          <p:nvPr>
            <p:ph idx="1"/>
          </p:nvPr>
        </p:nvSpPr>
        <p:spPr>
          <a:xfrm>
            <a:off x="756744" y="1032641"/>
            <a:ext cx="11060653" cy="5573111"/>
          </a:xfrm>
        </p:spPr>
        <p:txBody>
          <a:bodyPr>
            <a:normAutofit/>
          </a:bodyPr>
          <a:lstStyle/>
          <a:p>
            <a:r>
              <a:rPr lang="en-GB" sz="2800" b="1" dirty="0"/>
              <a:t>Suffragists:</a:t>
            </a:r>
            <a:r>
              <a:rPr lang="en-GB" sz="2800" dirty="0"/>
              <a:t> National Union of Women’s Suffrage Societies (NUWSS) est. in 1897 led by Fawcett. </a:t>
            </a:r>
          </a:p>
          <a:p>
            <a:r>
              <a:rPr lang="en-GB" sz="2800" b="1" dirty="0"/>
              <a:t>Suffragettes</a:t>
            </a:r>
            <a:r>
              <a:rPr lang="en-GB" sz="2800" dirty="0"/>
              <a:t>: break away from NUWSS to form militant Women’s Social and Political Union WSPU in 1903.</a:t>
            </a:r>
          </a:p>
          <a:p>
            <a:r>
              <a:rPr lang="en-GB" sz="2800" dirty="0"/>
              <a:t>WSPU bring attention, publicity and renewed support which benefitted both organisations.</a:t>
            </a:r>
          </a:p>
          <a:p>
            <a:r>
              <a:rPr lang="en-GB" sz="2800" dirty="0"/>
              <a:t>WSPU attract more diverse range of support: </a:t>
            </a:r>
            <a:r>
              <a:rPr lang="en-GB" sz="2800" dirty="0" err="1"/>
              <a:t>Liddington</a:t>
            </a:r>
            <a:r>
              <a:rPr lang="en-GB" sz="2800" dirty="0"/>
              <a:t> and Norris among 1st to show greater level of working class involvement than previously thought: Annie Kenney and Hannah Mitchell high profile examples.</a:t>
            </a:r>
          </a:p>
          <a:p>
            <a:endParaRPr lang="en-GB" dirty="0"/>
          </a:p>
          <a:p>
            <a:endParaRPr lang="en-GB" dirty="0"/>
          </a:p>
          <a:p>
            <a:endParaRPr lang="en-GB" dirty="0"/>
          </a:p>
        </p:txBody>
      </p:sp>
    </p:spTree>
    <p:extLst>
      <p:ext uri="{BB962C8B-B14F-4D97-AF65-F5344CB8AC3E}">
        <p14:creationId xmlns:p14="http://schemas.microsoft.com/office/powerpoint/2010/main" val="3460408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152CC-6A9F-4B86-913C-BEC416E8E806}"/>
              </a:ext>
            </a:extLst>
          </p:cNvPr>
          <p:cNvSpPr>
            <a:spLocks noGrp="1"/>
          </p:cNvSpPr>
          <p:nvPr>
            <p:ph type="title"/>
          </p:nvPr>
        </p:nvSpPr>
        <p:spPr/>
        <p:txBody>
          <a:bodyPr>
            <a:normAutofit/>
          </a:bodyPr>
          <a:lstStyle/>
          <a:p>
            <a:pPr algn="ctr"/>
            <a:r>
              <a:rPr lang="en-GB" dirty="0"/>
              <a:t>Suffrage Reinvigorated: ILP</a:t>
            </a:r>
          </a:p>
        </p:txBody>
      </p:sp>
      <p:sp>
        <p:nvSpPr>
          <p:cNvPr id="3" name="Content Placeholder 2">
            <a:extLst>
              <a:ext uri="{FF2B5EF4-FFF2-40B4-BE49-F238E27FC236}">
                <a16:creationId xmlns:a16="http://schemas.microsoft.com/office/drawing/2014/main" id="{5D07B15C-9B56-416B-AE4A-89043CA55DC9}"/>
              </a:ext>
            </a:extLst>
          </p:cNvPr>
          <p:cNvSpPr>
            <a:spLocks noGrp="1"/>
          </p:cNvSpPr>
          <p:nvPr>
            <p:ph idx="1"/>
          </p:nvPr>
        </p:nvSpPr>
        <p:spPr/>
        <p:txBody>
          <a:bodyPr>
            <a:normAutofit fontScale="92500" lnSpcReduction="10000"/>
          </a:bodyPr>
          <a:lstStyle/>
          <a:p>
            <a:r>
              <a:rPr lang="en-GB" sz="2800" dirty="0"/>
              <a:t>However: from 1912 - Labour Party announces support for female suffrage with prominent politicians driving forward call for female suffrage e.g. </a:t>
            </a:r>
            <a:r>
              <a:rPr lang="en-GB" sz="2800" b="1" dirty="0"/>
              <a:t>Kier Hardy</a:t>
            </a:r>
            <a:r>
              <a:rPr lang="en-GB" sz="2800" dirty="0"/>
              <a:t>.</a:t>
            </a:r>
          </a:p>
          <a:p>
            <a:r>
              <a:rPr lang="en-GB" sz="2800" dirty="0"/>
              <a:t>This caused NUWSS to believe that Labour Party offered best prospect for women’s suffrage and formed an influential alliance.</a:t>
            </a:r>
          </a:p>
          <a:p>
            <a:r>
              <a:rPr lang="en-GB" sz="2800" dirty="0"/>
              <a:t>Meanwhile, </a:t>
            </a:r>
            <a:r>
              <a:rPr lang="en-GB" sz="2800" b="1" dirty="0"/>
              <a:t>Sylvia Pankhurst </a:t>
            </a:r>
            <a:r>
              <a:rPr lang="en-GB" sz="2800" dirty="0"/>
              <a:t>split from the WSPU, mother and sister to form the East London Federation of Suffragettes (ELF) which was also aligned to the Labour Party. </a:t>
            </a:r>
          </a:p>
          <a:p>
            <a:endParaRPr lang="en-GB" dirty="0"/>
          </a:p>
        </p:txBody>
      </p:sp>
    </p:spTree>
    <p:extLst>
      <p:ext uri="{BB962C8B-B14F-4D97-AF65-F5344CB8AC3E}">
        <p14:creationId xmlns:p14="http://schemas.microsoft.com/office/powerpoint/2010/main" val="418587860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357</TotalTime>
  <Words>1231</Words>
  <Application>Microsoft Office PowerPoint</Application>
  <PresentationFormat>Widescreen</PresentationFormat>
  <Paragraphs>112</Paragraphs>
  <Slides>23</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ＭＳ Ｐゴシック</vt:lpstr>
      <vt:lpstr>Arial</vt:lpstr>
      <vt:lpstr>Calibri</vt:lpstr>
      <vt:lpstr>Franklin Gothic Book</vt:lpstr>
      <vt:lpstr>Franklin Gothic Medium</vt:lpstr>
      <vt:lpstr>Crop</vt:lpstr>
      <vt:lpstr>The Suffrage Campaign</vt:lpstr>
      <vt:lpstr>Overview</vt:lpstr>
      <vt:lpstr>The Early Campaign</vt:lpstr>
      <vt:lpstr>19th century origins.</vt:lpstr>
      <vt:lpstr>Escalating calls for female suffrage</vt:lpstr>
      <vt:lpstr>The first official organisations…</vt:lpstr>
      <vt:lpstr>Suffrage Reinvigorated</vt:lpstr>
      <vt:lpstr>Suffrage Reinvigorated: Est WSPU</vt:lpstr>
      <vt:lpstr>Suffrage Reinvigorated: ILP</vt:lpstr>
      <vt:lpstr>Campaign Methods</vt:lpstr>
      <vt:lpstr>Methods: WSPU Militancy</vt:lpstr>
      <vt:lpstr>PowerPoint Presentation</vt:lpstr>
      <vt:lpstr>Methods: National Union of Women’s Suffrage Societies</vt:lpstr>
      <vt:lpstr>Anti Suffrage Campaign</vt:lpstr>
      <vt:lpstr>Anti suffrage campaign</vt:lpstr>
      <vt:lpstr>PowerPoint Presentation</vt:lpstr>
      <vt:lpstr>Men in the Suffrage movement</vt:lpstr>
      <vt:lpstr>Men in the Suffrage Movement.</vt:lpstr>
      <vt:lpstr>Men in the Suffrage Movement </vt:lpstr>
      <vt:lpstr>Conclusion</vt:lpstr>
      <vt:lpstr>Gaining the Vote</vt:lpstr>
      <vt:lpstr>Historiography: The debates continue…</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Carys Howells</dc:creator>
  <cp:lastModifiedBy>Carys Howells</cp:lastModifiedBy>
  <cp:revision>37</cp:revision>
  <dcterms:created xsi:type="dcterms:W3CDTF">2018-03-12T12:21:43Z</dcterms:created>
  <dcterms:modified xsi:type="dcterms:W3CDTF">2018-03-20T13:48:33Z</dcterms:modified>
</cp:coreProperties>
</file>