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charts/chart1.xml" ContentType="application/vnd.openxmlformats-officedocument.drawingml.chart+xml"/>
  <Override PartName="/ppt/charts/chart2.xml" ContentType="application/vnd.openxmlformats-officedocument.drawingml.char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6" r:id="rId8"/>
    <p:sldId id="262" r:id="rId9"/>
    <p:sldId id="263" r:id="rId10"/>
    <p:sldId id="264" r:id="rId11"/>
    <p:sldId id="265" r:id="rId12"/>
    <p:sldId id="267" r:id="rId13"/>
    <p:sldId id="268" r:id="rId14"/>
    <p:sldId id="269" r:id="rId15"/>
    <p:sldId id="270" r:id="rId16"/>
    <p:sldId id="272" r:id="rId17"/>
    <p:sldId id="271" r:id="rId18"/>
    <p:sldId id="273" r:id="rId19"/>
    <p:sldId id="274" r:id="rId2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6" d="100"/>
          <a:sy n="86" d="100"/>
        </p:scale>
        <p:origin x="-1080"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charts/_rels/chart1.xml.rels><?xml version="1.0" encoding="UTF-8" standalone="yes"?>
<Relationships xmlns="http://schemas.openxmlformats.org/package/2006/relationships"><Relationship Id="rId1" Type="http://schemas.openxmlformats.org/officeDocument/2006/relationships/oleObject" Target="Book2"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Book2" TargetMode="External"/></Relationships>
</file>

<file path=ppt/charts/chart1.xml><?xml version="1.0" encoding="utf-8"?>
<c:chartSpace xmlns:c="http://schemas.openxmlformats.org/drawingml/2006/chart" xmlns:a="http://schemas.openxmlformats.org/drawingml/2006/main" xmlns:r="http://schemas.openxmlformats.org/officeDocument/2006/relationships">
  <c:lang val="en-GB"/>
  <c:chart>
    <c:plotArea>
      <c:layout/>
      <c:lineChart>
        <c:grouping val="standard"/>
        <c:ser>
          <c:idx val="1"/>
          <c:order val="0"/>
          <c:tx>
            <c:strRef>
              <c:f>Sheet1!$B$1</c:f>
              <c:strCache>
                <c:ptCount val="1"/>
                <c:pt idx="0">
                  <c:v>Persons per family</c:v>
                </c:pt>
              </c:strCache>
            </c:strRef>
          </c:tx>
          <c:marker>
            <c:symbol val="none"/>
          </c:marker>
          <c:cat>
            <c:numRef>
              <c:f>Sheet1!$A$2:$A$11</c:f>
              <c:numCache>
                <c:formatCode>General</c:formatCode>
                <c:ptCount val="10"/>
                <c:pt idx="0">
                  <c:v>1801</c:v>
                </c:pt>
                <c:pt idx="1">
                  <c:v>1811</c:v>
                </c:pt>
                <c:pt idx="2">
                  <c:v>1821</c:v>
                </c:pt>
                <c:pt idx="3">
                  <c:v>1831</c:v>
                </c:pt>
                <c:pt idx="4">
                  <c:v>1841</c:v>
                </c:pt>
                <c:pt idx="5">
                  <c:v>1851</c:v>
                </c:pt>
                <c:pt idx="6">
                  <c:v>1861</c:v>
                </c:pt>
                <c:pt idx="7">
                  <c:v>1871</c:v>
                </c:pt>
                <c:pt idx="8">
                  <c:v>1881</c:v>
                </c:pt>
                <c:pt idx="9">
                  <c:v>1891</c:v>
                </c:pt>
              </c:numCache>
            </c:numRef>
          </c:cat>
          <c:val>
            <c:numRef>
              <c:f>Sheet1!$B$2:$B$11</c:f>
              <c:numCache>
                <c:formatCode>General</c:formatCode>
                <c:ptCount val="10"/>
                <c:pt idx="0">
                  <c:v>4.6900000000000004</c:v>
                </c:pt>
                <c:pt idx="1">
                  <c:v>4.74</c:v>
                </c:pt>
                <c:pt idx="2">
                  <c:v>4.8099999999999996</c:v>
                </c:pt>
                <c:pt idx="3">
                  <c:v>4.7699999999999996</c:v>
                </c:pt>
                <c:pt idx="5">
                  <c:v>4.83</c:v>
                </c:pt>
                <c:pt idx="6">
                  <c:v>4.47</c:v>
                </c:pt>
                <c:pt idx="7">
                  <c:v>4.5</c:v>
                </c:pt>
                <c:pt idx="8">
                  <c:v>4.6100000000000003</c:v>
                </c:pt>
                <c:pt idx="9">
                  <c:v>4.7300000000000004</c:v>
                </c:pt>
              </c:numCache>
            </c:numRef>
          </c:val>
        </c:ser>
        <c:ser>
          <c:idx val="2"/>
          <c:order val="1"/>
          <c:tx>
            <c:strRef>
              <c:f>Sheet1!$C$1</c:f>
              <c:strCache>
                <c:ptCount val="1"/>
                <c:pt idx="0">
                  <c:v>Persons to Inhabited House</c:v>
                </c:pt>
              </c:strCache>
            </c:strRef>
          </c:tx>
          <c:marker>
            <c:symbol val="none"/>
          </c:marker>
          <c:cat>
            <c:numRef>
              <c:f>Sheet1!$A$2:$A$11</c:f>
              <c:numCache>
                <c:formatCode>General</c:formatCode>
                <c:ptCount val="10"/>
                <c:pt idx="0">
                  <c:v>1801</c:v>
                </c:pt>
                <c:pt idx="1">
                  <c:v>1811</c:v>
                </c:pt>
                <c:pt idx="2">
                  <c:v>1821</c:v>
                </c:pt>
                <c:pt idx="3">
                  <c:v>1831</c:v>
                </c:pt>
                <c:pt idx="4">
                  <c:v>1841</c:v>
                </c:pt>
                <c:pt idx="5">
                  <c:v>1851</c:v>
                </c:pt>
                <c:pt idx="6">
                  <c:v>1861</c:v>
                </c:pt>
                <c:pt idx="7">
                  <c:v>1871</c:v>
                </c:pt>
                <c:pt idx="8">
                  <c:v>1881</c:v>
                </c:pt>
                <c:pt idx="9">
                  <c:v>1891</c:v>
                </c:pt>
              </c:numCache>
            </c:numRef>
          </c:cat>
          <c:val>
            <c:numRef>
              <c:f>Sheet1!$C$2:$C$11</c:f>
              <c:numCache>
                <c:formatCode>General</c:formatCode>
                <c:ptCount val="10"/>
                <c:pt idx="0">
                  <c:v>5.64</c:v>
                </c:pt>
                <c:pt idx="1">
                  <c:v>5.65</c:v>
                </c:pt>
                <c:pt idx="2">
                  <c:v>5.75</c:v>
                </c:pt>
                <c:pt idx="3">
                  <c:v>5.6</c:v>
                </c:pt>
                <c:pt idx="4">
                  <c:v>5.41</c:v>
                </c:pt>
                <c:pt idx="5">
                  <c:v>5.47</c:v>
                </c:pt>
                <c:pt idx="6">
                  <c:v>5.37</c:v>
                </c:pt>
                <c:pt idx="7">
                  <c:v>5.33</c:v>
                </c:pt>
                <c:pt idx="8">
                  <c:v>5.38</c:v>
                </c:pt>
                <c:pt idx="9">
                  <c:v>5.32</c:v>
                </c:pt>
              </c:numCache>
            </c:numRef>
          </c:val>
        </c:ser>
        <c:ser>
          <c:idx val="3"/>
          <c:order val="2"/>
          <c:tx>
            <c:strRef>
              <c:f>Sheet1!$D$1</c:f>
              <c:strCache>
                <c:ptCount val="1"/>
                <c:pt idx="0">
                  <c:v>Families per inhabited house</c:v>
                </c:pt>
              </c:strCache>
            </c:strRef>
          </c:tx>
          <c:marker>
            <c:symbol val="none"/>
          </c:marker>
          <c:cat>
            <c:numRef>
              <c:f>Sheet1!$A$2:$A$11</c:f>
              <c:numCache>
                <c:formatCode>General</c:formatCode>
                <c:ptCount val="10"/>
                <c:pt idx="0">
                  <c:v>1801</c:v>
                </c:pt>
                <c:pt idx="1">
                  <c:v>1811</c:v>
                </c:pt>
                <c:pt idx="2">
                  <c:v>1821</c:v>
                </c:pt>
                <c:pt idx="3">
                  <c:v>1831</c:v>
                </c:pt>
                <c:pt idx="4">
                  <c:v>1841</c:v>
                </c:pt>
                <c:pt idx="5">
                  <c:v>1851</c:v>
                </c:pt>
                <c:pt idx="6">
                  <c:v>1861</c:v>
                </c:pt>
                <c:pt idx="7">
                  <c:v>1871</c:v>
                </c:pt>
                <c:pt idx="8">
                  <c:v>1881</c:v>
                </c:pt>
                <c:pt idx="9">
                  <c:v>1891</c:v>
                </c:pt>
              </c:numCache>
            </c:numRef>
          </c:cat>
          <c:val>
            <c:numRef>
              <c:f>Sheet1!$D$2:$D$11</c:f>
              <c:numCache>
                <c:formatCode>General</c:formatCode>
                <c:ptCount val="10"/>
                <c:pt idx="0">
                  <c:v>1.2</c:v>
                </c:pt>
                <c:pt idx="1">
                  <c:v>1.19</c:v>
                </c:pt>
                <c:pt idx="2">
                  <c:v>1.19</c:v>
                </c:pt>
                <c:pt idx="3">
                  <c:v>1.17</c:v>
                </c:pt>
                <c:pt idx="5">
                  <c:v>1.1299999999999999</c:v>
                </c:pt>
                <c:pt idx="6">
                  <c:v>1.2</c:v>
                </c:pt>
                <c:pt idx="7">
                  <c:v>1.19</c:v>
                </c:pt>
                <c:pt idx="8">
                  <c:v>1.17</c:v>
                </c:pt>
                <c:pt idx="9">
                  <c:v>1.1200000000000001</c:v>
                </c:pt>
              </c:numCache>
            </c:numRef>
          </c:val>
        </c:ser>
        <c:marker val="1"/>
        <c:axId val="85383040"/>
        <c:axId val="85444480"/>
      </c:lineChart>
      <c:catAx>
        <c:axId val="85383040"/>
        <c:scaling>
          <c:orientation val="minMax"/>
        </c:scaling>
        <c:axPos val="b"/>
        <c:numFmt formatCode="General" sourceLinked="1"/>
        <c:tickLblPos val="nextTo"/>
        <c:crossAx val="85444480"/>
        <c:crosses val="autoZero"/>
        <c:auto val="1"/>
        <c:lblAlgn val="ctr"/>
        <c:lblOffset val="100"/>
      </c:catAx>
      <c:valAx>
        <c:axId val="85444480"/>
        <c:scaling>
          <c:orientation val="minMax"/>
        </c:scaling>
        <c:axPos val="l"/>
        <c:majorGridlines/>
        <c:numFmt formatCode="General" sourceLinked="1"/>
        <c:tickLblPos val="nextTo"/>
        <c:crossAx val="85383040"/>
        <c:crosses val="autoZero"/>
        <c:crossBetween val="between"/>
      </c:valAx>
    </c:plotArea>
    <c:legend>
      <c:legendPos val="r"/>
      <c:layout/>
    </c:legend>
    <c:plotVisOnly val="1"/>
  </c:chart>
  <c:externalData r:id="rId1"/>
</c:chartSpace>
</file>

<file path=ppt/charts/chart2.xml><?xml version="1.0" encoding="utf-8"?>
<c:chartSpace xmlns:c="http://schemas.openxmlformats.org/drawingml/2006/chart" xmlns:a="http://schemas.openxmlformats.org/drawingml/2006/main" xmlns:r="http://schemas.openxmlformats.org/officeDocument/2006/relationships">
  <c:lang val="en-GB"/>
  <c:chart>
    <c:title>
      <c:layout/>
    </c:title>
    <c:view3D>
      <c:rAngAx val="1"/>
    </c:view3D>
    <c:plotArea>
      <c:layout/>
      <c:bar3DChart>
        <c:barDir val="col"/>
        <c:grouping val="clustered"/>
        <c:ser>
          <c:idx val="1"/>
          <c:order val="0"/>
          <c:tx>
            <c:strRef>
              <c:f>Sheet1!$B$1048547</c:f>
              <c:strCache>
                <c:ptCount val="1"/>
                <c:pt idx="0">
                  <c:v>Death rate per thousand</c:v>
                </c:pt>
              </c:strCache>
            </c:strRef>
          </c:tx>
          <c:cat>
            <c:numRef>
              <c:f>Sheet1!$A$1048548:$A$1048551</c:f>
              <c:numCache>
                <c:formatCode>General</c:formatCode>
                <c:ptCount val="4"/>
                <c:pt idx="0">
                  <c:v>1868</c:v>
                </c:pt>
                <c:pt idx="1">
                  <c:v>1888</c:v>
                </c:pt>
                <c:pt idx="2">
                  <c:v>1908</c:v>
                </c:pt>
                <c:pt idx="3">
                  <c:v>1928</c:v>
                </c:pt>
              </c:numCache>
            </c:numRef>
          </c:cat>
          <c:val>
            <c:numRef>
              <c:f>Sheet1!$B$1048548:$B$1048551</c:f>
              <c:numCache>
                <c:formatCode>General</c:formatCode>
                <c:ptCount val="4"/>
                <c:pt idx="0">
                  <c:v>21.1</c:v>
                </c:pt>
                <c:pt idx="1">
                  <c:v>18.100000000000001</c:v>
                </c:pt>
                <c:pt idx="2">
                  <c:v>14.8</c:v>
                </c:pt>
                <c:pt idx="3">
                  <c:v>11.7</c:v>
                </c:pt>
              </c:numCache>
            </c:numRef>
          </c:val>
        </c:ser>
        <c:shape val="cone"/>
        <c:axId val="85785984"/>
        <c:axId val="86898176"/>
        <c:axId val="0"/>
      </c:bar3DChart>
      <c:catAx>
        <c:axId val="85785984"/>
        <c:scaling>
          <c:orientation val="minMax"/>
        </c:scaling>
        <c:axPos val="b"/>
        <c:numFmt formatCode="General" sourceLinked="1"/>
        <c:tickLblPos val="nextTo"/>
        <c:crossAx val="86898176"/>
        <c:crosses val="autoZero"/>
        <c:auto val="1"/>
        <c:lblAlgn val="ctr"/>
        <c:lblOffset val="100"/>
      </c:catAx>
      <c:valAx>
        <c:axId val="86898176"/>
        <c:scaling>
          <c:orientation val="minMax"/>
        </c:scaling>
        <c:axPos val="l"/>
        <c:majorGridlines/>
        <c:numFmt formatCode="General" sourceLinked="1"/>
        <c:tickLblPos val="nextTo"/>
        <c:crossAx val="85785984"/>
        <c:crosses val="autoZero"/>
        <c:crossBetween val="between"/>
      </c:valAx>
    </c:plotArea>
    <c:legend>
      <c:legendPos val="r"/>
      <c:layout/>
    </c:legend>
    <c:plotVisOnly val="1"/>
  </c:chart>
  <c:externalData r:id="rId1"/>
</c:chartSpac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FAF3A37D-5B50-4C8F-B173-0A9235AF1CD1}" type="datetimeFigureOut">
              <a:rPr lang="en-GB" smtClean="0"/>
              <a:t>09/01/2011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238A6B7-23ED-4FD1-87E4-7B222F5B0D50}" type="slidenum">
              <a:rPr lang="en-GB" smtClean="0"/>
              <a:t>‹#›</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FAF3A37D-5B50-4C8F-B173-0A9235AF1CD1}" type="datetimeFigureOut">
              <a:rPr lang="en-GB" smtClean="0"/>
              <a:t>09/01/2011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238A6B7-23ED-4FD1-87E4-7B222F5B0D50}" type="slidenum">
              <a:rPr lang="en-GB" smtClean="0"/>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FAF3A37D-5B50-4C8F-B173-0A9235AF1CD1}" type="datetimeFigureOut">
              <a:rPr lang="en-GB" smtClean="0"/>
              <a:t>09/01/2011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238A6B7-23ED-4FD1-87E4-7B222F5B0D50}" type="slidenum">
              <a:rPr lang="en-GB" smtClean="0"/>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FAF3A37D-5B50-4C8F-B173-0A9235AF1CD1}" type="datetimeFigureOut">
              <a:rPr lang="en-GB" smtClean="0"/>
              <a:t>09/01/2011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238A6B7-23ED-4FD1-87E4-7B222F5B0D50}" type="slidenum">
              <a:rPr lang="en-GB" smtClean="0"/>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AF3A37D-5B50-4C8F-B173-0A9235AF1CD1}" type="datetimeFigureOut">
              <a:rPr lang="en-GB" smtClean="0"/>
              <a:t>09/01/2011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238A6B7-23ED-4FD1-87E4-7B222F5B0D50}" type="slidenum">
              <a:rPr lang="en-GB" smtClean="0"/>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FAF3A37D-5B50-4C8F-B173-0A9235AF1CD1}" type="datetimeFigureOut">
              <a:rPr lang="en-GB" smtClean="0"/>
              <a:t>09/01/2011</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F238A6B7-23ED-4FD1-87E4-7B222F5B0D50}" type="slidenum">
              <a:rPr lang="en-GB" smtClean="0"/>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FAF3A37D-5B50-4C8F-B173-0A9235AF1CD1}" type="datetimeFigureOut">
              <a:rPr lang="en-GB" smtClean="0"/>
              <a:t>09/01/2011</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F238A6B7-23ED-4FD1-87E4-7B222F5B0D50}" type="slidenum">
              <a:rPr lang="en-GB" smtClean="0"/>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FAF3A37D-5B50-4C8F-B173-0A9235AF1CD1}" type="datetimeFigureOut">
              <a:rPr lang="en-GB" smtClean="0"/>
              <a:t>09/01/2011</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F238A6B7-23ED-4FD1-87E4-7B222F5B0D50}" type="slidenum">
              <a:rPr lang="en-GB" smtClean="0"/>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AF3A37D-5B50-4C8F-B173-0A9235AF1CD1}" type="datetimeFigureOut">
              <a:rPr lang="en-GB" smtClean="0"/>
              <a:t>09/01/2011</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F238A6B7-23ED-4FD1-87E4-7B222F5B0D50}" type="slidenum">
              <a:rPr lang="en-GB" smtClean="0"/>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AF3A37D-5B50-4C8F-B173-0A9235AF1CD1}" type="datetimeFigureOut">
              <a:rPr lang="en-GB" smtClean="0"/>
              <a:t>09/01/2011</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F238A6B7-23ED-4FD1-87E4-7B222F5B0D50}" type="slidenum">
              <a:rPr lang="en-GB" smtClean="0"/>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AF3A37D-5B50-4C8F-B173-0A9235AF1CD1}" type="datetimeFigureOut">
              <a:rPr lang="en-GB" smtClean="0"/>
              <a:t>09/01/2011</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F238A6B7-23ED-4FD1-87E4-7B222F5B0D50}" type="slidenum">
              <a:rPr lang="en-GB" smtClean="0"/>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AF3A37D-5B50-4C8F-B173-0A9235AF1CD1}" type="datetimeFigureOut">
              <a:rPr lang="en-GB" smtClean="0"/>
              <a:t>09/01/2011</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238A6B7-23ED-4FD1-87E4-7B222F5B0D50}" type="slidenum">
              <a:rPr lang="en-GB" smtClean="0"/>
              <a:t>‹#›</a:t>
            </a:fld>
            <a:endParaRPr lang="en-GB"/>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hyperlink" Target="http://www.histpop.org/" TargetMode="External"/><Relationship Id="rId2" Type="http://schemas.openxmlformats.org/officeDocument/2006/relationships/chart" Target="../charts/chart1.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7.xml"/><Relationship Id="rId5" Type="http://schemas.openxmlformats.org/officeDocument/2006/relationships/image" Target="../media/image6.jpeg"/><Relationship Id="rId4" Type="http://schemas.openxmlformats.org/officeDocument/2006/relationships/image" Target="../media/image5.jpe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smtClean="0"/>
              <a:t>The Victorian Family</a:t>
            </a:r>
            <a:endParaRPr lang="en-GB" dirty="0"/>
          </a:p>
        </p:txBody>
      </p:sp>
      <p:sp>
        <p:nvSpPr>
          <p:cNvPr id="3" name="Subtitle 2"/>
          <p:cNvSpPr>
            <a:spLocks noGrp="1"/>
          </p:cNvSpPr>
          <p:nvPr>
            <p:ph type="subTitle" idx="1"/>
          </p:nvPr>
        </p:nvSpPr>
        <p:spPr/>
        <p:txBody>
          <a:bodyPr/>
          <a:lstStyle/>
          <a:p>
            <a:endParaRPr lang="en-GB"/>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Home</a:t>
            </a:r>
            <a:endParaRPr lang="en-GB" dirty="0"/>
          </a:p>
        </p:txBody>
      </p:sp>
      <p:sp>
        <p:nvSpPr>
          <p:cNvPr id="3" name="Content Placeholder 2"/>
          <p:cNvSpPr>
            <a:spLocks noGrp="1"/>
          </p:cNvSpPr>
          <p:nvPr>
            <p:ph idx="1"/>
          </p:nvPr>
        </p:nvSpPr>
        <p:spPr/>
        <p:txBody>
          <a:bodyPr>
            <a:normAutofit fontScale="70000" lnSpcReduction="20000"/>
          </a:bodyPr>
          <a:lstStyle/>
          <a:p>
            <a:r>
              <a:rPr lang="en-GB" dirty="0" err="1"/>
              <a:t>Hippolyte</a:t>
            </a:r>
            <a:r>
              <a:rPr lang="en-GB" dirty="0"/>
              <a:t> </a:t>
            </a:r>
            <a:r>
              <a:rPr lang="en-GB" dirty="0" smtClean="0"/>
              <a:t>Taine, </a:t>
            </a:r>
            <a:r>
              <a:rPr lang="en-GB" i="1" dirty="0" smtClean="0"/>
              <a:t>Notes </a:t>
            </a:r>
            <a:r>
              <a:rPr lang="en-GB" i="1" dirty="0"/>
              <a:t>on </a:t>
            </a:r>
            <a:r>
              <a:rPr lang="en-GB" i="1" dirty="0" smtClean="0"/>
              <a:t>England</a:t>
            </a:r>
            <a:r>
              <a:rPr lang="en-GB" dirty="0" smtClean="0"/>
              <a:t>:</a:t>
            </a:r>
            <a:endParaRPr lang="en-GB" dirty="0"/>
          </a:p>
          <a:p>
            <a:pPr>
              <a:buNone/>
            </a:pPr>
            <a:r>
              <a:rPr lang="en-GB" dirty="0"/>
              <a:t> </a:t>
            </a:r>
          </a:p>
          <a:p>
            <a:pPr>
              <a:buNone/>
            </a:pPr>
            <a:r>
              <a:rPr lang="en-GB" dirty="0" smtClean="0"/>
              <a:t> 	‘</a:t>
            </a:r>
            <a:r>
              <a:rPr lang="en-GB" dirty="0"/>
              <a:t>Every Englishman has, in the matter of marriage, a romantic spot in his heart. He imagines a ‘home’, with the woman of his choice, the pair of them alone with their children. That is his own little universe, closed to the world</a:t>
            </a:r>
            <a:r>
              <a:rPr lang="en-GB" dirty="0" smtClean="0"/>
              <a:t>.’</a:t>
            </a:r>
            <a:endParaRPr lang="en-GB" dirty="0"/>
          </a:p>
          <a:p>
            <a:endParaRPr lang="en-GB" dirty="0"/>
          </a:p>
          <a:p>
            <a:r>
              <a:rPr lang="en-GB" dirty="0" smtClean="0"/>
              <a:t>John Ruskin, </a:t>
            </a:r>
            <a:r>
              <a:rPr lang="en-GB" i="1" dirty="0" smtClean="0"/>
              <a:t>In </a:t>
            </a:r>
            <a:r>
              <a:rPr lang="en-GB" i="1" dirty="0"/>
              <a:t>Queen’s </a:t>
            </a:r>
            <a:r>
              <a:rPr lang="en-GB" i="1" dirty="0" smtClean="0"/>
              <a:t>Gardens</a:t>
            </a:r>
            <a:r>
              <a:rPr lang="en-GB" dirty="0" smtClean="0"/>
              <a:t> (1864), described </a:t>
            </a:r>
            <a:r>
              <a:rPr lang="en-GB" dirty="0"/>
              <a:t>the ideal home as:</a:t>
            </a:r>
          </a:p>
          <a:p>
            <a:pPr>
              <a:buNone/>
            </a:pPr>
            <a:r>
              <a:rPr lang="en-GB" dirty="0"/>
              <a:t> </a:t>
            </a:r>
          </a:p>
          <a:p>
            <a:pPr>
              <a:buNone/>
            </a:pPr>
            <a:r>
              <a:rPr lang="en-GB" dirty="0" smtClean="0"/>
              <a:t> 	‘</a:t>
            </a:r>
            <a:r>
              <a:rPr lang="en-GB" dirty="0"/>
              <a:t>the place of Peace: the shelter, not only from all injury but from all terror, doubt and division… it is a sacred place, a vestal temple, a temple of the hearth watched over by Household Gods.’</a:t>
            </a:r>
          </a:p>
          <a:p>
            <a:endParaRPr lang="en-GB"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Working-class Family</a:t>
            </a:r>
            <a:endParaRPr lang="en-GB" dirty="0"/>
          </a:p>
        </p:txBody>
      </p:sp>
      <p:pic>
        <p:nvPicPr>
          <p:cNvPr id="18434" name="Picture 2" descr="http://img.dailymail.co.uk/i/pix/2007/11_01/CoalFamilyL_468x291.jpg"/>
          <p:cNvPicPr>
            <a:picLocks noChangeAspect="1" noChangeArrowheads="1"/>
          </p:cNvPicPr>
          <p:nvPr/>
        </p:nvPicPr>
        <p:blipFill>
          <a:blip r:embed="rId2" cstate="print"/>
          <a:srcRect/>
          <a:stretch>
            <a:fillRect/>
          </a:stretch>
        </p:blipFill>
        <p:spPr bwMode="auto">
          <a:xfrm>
            <a:off x="1701960" y="1700807"/>
            <a:ext cx="5606344" cy="3485997"/>
          </a:xfrm>
          <a:prstGeom prst="rect">
            <a:avLst/>
          </a:prstGeom>
          <a:noFill/>
        </p:spPr>
      </p:pic>
      <p:sp>
        <p:nvSpPr>
          <p:cNvPr id="5" name="TextBox 4"/>
          <p:cNvSpPr txBox="1"/>
          <p:nvPr/>
        </p:nvSpPr>
        <p:spPr>
          <a:xfrm>
            <a:off x="2051720" y="5517232"/>
            <a:ext cx="5112568" cy="369332"/>
          </a:xfrm>
          <a:prstGeom prst="rect">
            <a:avLst/>
          </a:prstGeom>
          <a:noFill/>
        </p:spPr>
        <p:txBody>
          <a:bodyPr wrap="square" rtlCol="0">
            <a:spAutoFit/>
          </a:bodyPr>
          <a:lstStyle/>
          <a:p>
            <a:r>
              <a:rPr lang="en-GB" dirty="0" smtClean="0"/>
              <a:t>Mining family from </a:t>
            </a:r>
            <a:r>
              <a:rPr lang="en-GB" dirty="0" err="1" smtClean="0"/>
              <a:t>Flockton</a:t>
            </a:r>
            <a:r>
              <a:rPr lang="en-GB" dirty="0" smtClean="0"/>
              <a:t>, Yorkshire</a:t>
            </a:r>
            <a:endParaRPr lang="en-GB"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Working-class Family</a:t>
            </a:r>
            <a:endParaRPr lang="en-GB" dirty="0"/>
          </a:p>
        </p:txBody>
      </p:sp>
      <p:sp>
        <p:nvSpPr>
          <p:cNvPr id="3" name="Content Placeholder 2"/>
          <p:cNvSpPr>
            <a:spLocks noGrp="1"/>
          </p:cNvSpPr>
          <p:nvPr>
            <p:ph idx="1"/>
          </p:nvPr>
        </p:nvSpPr>
        <p:spPr/>
        <p:txBody>
          <a:bodyPr>
            <a:normAutofit fontScale="70000" lnSpcReduction="20000"/>
          </a:bodyPr>
          <a:lstStyle/>
          <a:p>
            <a:r>
              <a:rPr lang="en-GB" dirty="0" smtClean="0"/>
              <a:t>Subject </a:t>
            </a:r>
            <a:r>
              <a:rPr lang="en-GB" dirty="0"/>
              <a:t>of intense debate </a:t>
            </a:r>
            <a:endParaRPr lang="en-GB" dirty="0" smtClean="0"/>
          </a:p>
          <a:p>
            <a:r>
              <a:rPr lang="en-GB" dirty="0" smtClean="0"/>
              <a:t>Anxieties raised on issues such as child </a:t>
            </a:r>
            <a:r>
              <a:rPr lang="en-GB" dirty="0"/>
              <a:t>care, birth control, and gender </a:t>
            </a:r>
            <a:r>
              <a:rPr lang="en-GB" dirty="0" smtClean="0"/>
              <a:t>roles exposing contradictions </a:t>
            </a:r>
            <a:r>
              <a:rPr lang="en-GB" dirty="0"/>
              <a:t>in </a:t>
            </a:r>
            <a:r>
              <a:rPr lang="en-GB" dirty="0" smtClean="0"/>
              <a:t>‘</a:t>
            </a:r>
            <a:r>
              <a:rPr lang="en-GB" dirty="0"/>
              <a:t>separate spheres’ ideology </a:t>
            </a:r>
            <a:endParaRPr lang="en-GB" dirty="0" smtClean="0"/>
          </a:p>
          <a:p>
            <a:r>
              <a:rPr lang="en-GB" dirty="0" smtClean="0"/>
              <a:t>Used model </a:t>
            </a:r>
            <a:r>
              <a:rPr lang="en-GB" dirty="0"/>
              <a:t>of the family to assert masculine privilege and the rhetoric of masculinity was used throughout the Chartist movement </a:t>
            </a:r>
            <a:endParaRPr lang="en-GB" dirty="0" smtClean="0"/>
          </a:p>
          <a:p>
            <a:r>
              <a:rPr lang="en-GB" dirty="0" smtClean="0"/>
              <a:t>Letter </a:t>
            </a:r>
            <a:r>
              <a:rPr lang="en-GB" dirty="0"/>
              <a:t>from ‘</a:t>
            </a:r>
            <a:r>
              <a:rPr lang="en-GB" dirty="0" err="1"/>
              <a:t>Blandini</a:t>
            </a:r>
            <a:r>
              <a:rPr lang="en-GB" dirty="0"/>
              <a:t>’ to the </a:t>
            </a:r>
            <a:r>
              <a:rPr lang="en-GB" i="1" dirty="0"/>
              <a:t>Bradford Observer</a:t>
            </a:r>
            <a:r>
              <a:rPr lang="en-GB" dirty="0"/>
              <a:t> in 1871 typifies </a:t>
            </a:r>
            <a:r>
              <a:rPr lang="en-GB" dirty="0" smtClean="0"/>
              <a:t>this. He </a:t>
            </a:r>
            <a:r>
              <a:rPr lang="en-GB" dirty="0"/>
              <a:t>called for the adoption of a 9 hour day for men and a 6 hour day for women and children, justifying this difference by arguing that:</a:t>
            </a:r>
          </a:p>
          <a:p>
            <a:pPr>
              <a:buNone/>
            </a:pPr>
            <a:r>
              <a:rPr lang="en-GB" dirty="0"/>
              <a:t> </a:t>
            </a:r>
          </a:p>
          <a:p>
            <a:pPr>
              <a:buNone/>
            </a:pPr>
            <a:r>
              <a:rPr lang="en-GB" dirty="0" smtClean="0"/>
              <a:t> 	‘</a:t>
            </a:r>
            <a:r>
              <a:rPr lang="en-GB" dirty="0"/>
              <a:t>wives and daughters shall be restricted to six hours per day, to give them a chance to learn domestic duties, for why should females be employed outside the domestic hearth. The domestic hearth is the only sphere in which they can shine in all their brilliance. What business have they outside of it</a:t>
            </a:r>
            <a:r>
              <a:rPr lang="en-GB" dirty="0" smtClean="0"/>
              <a:t>?’</a:t>
            </a:r>
            <a:r>
              <a:rPr lang="en-GB" dirty="0"/>
              <a:t> </a:t>
            </a:r>
          </a:p>
          <a:p>
            <a:endParaRPr lang="en-GB"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Working-class Mothers</a:t>
            </a:r>
            <a:endParaRPr lang="en-GB" dirty="0"/>
          </a:p>
        </p:txBody>
      </p:sp>
      <p:sp>
        <p:nvSpPr>
          <p:cNvPr id="3" name="Content Placeholder 2"/>
          <p:cNvSpPr>
            <a:spLocks noGrp="1"/>
          </p:cNvSpPr>
          <p:nvPr>
            <p:ph idx="1"/>
          </p:nvPr>
        </p:nvSpPr>
        <p:spPr/>
        <p:txBody>
          <a:bodyPr>
            <a:normAutofit fontScale="85000" lnSpcReduction="20000"/>
          </a:bodyPr>
          <a:lstStyle/>
          <a:p>
            <a:r>
              <a:rPr lang="en-GB" dirty="0"/>
              <a:t>Working class mothers </a:t>
            </a:r>
            <a:r>
              <a:rPr lang="en-GB" dirty="0" smtClean="0"/>
              <a:t>singled </a:t>
            </a:r>
            <a:r>
              <a:rPr lang="en-GB" dirty="0"/>
              <a:t>out for particular approbation. </a:t>
            </a:r>
            <a:endParaRPr lang="en-GB" dirty="0" smtClean="0"/>
          </a:p>
          <a:p>
            <a:r>
              <a:rPr lang="en-GB" dirty="0" smtClean="0"/>
              <a:t>Factory women’s lives </a:t>
            </a:r>
            <a:r>
              <a:rPr lang="en-GB" dirty="0"/>
              <a:t>rendered them suspect for their important role as mothers. </a:t>
            </a:r>
            <a:endParaRPr lang="en-GB" dirty="0" smtClean="0"/>
          </a:p>
          <a:p>
            <a:r>
              <a:rPr lang="en-GB" dirty="0" smtClean="0"/>
              <a:t>Her </a:t>
            </a:r>
            <a:r>
              <a:rPr lang="en-GB" dirty="0"/>
              <a:t>poor cooking, inadequate cleaning and </a:t>
            </a:r>
            <a:r>
              <a:rPr lang="en-GB" dirty="0" err="1"/>
              <a:t>thriftlessness</a:t>
            </a:r>
            <a:r>
              <a:rPr lang="en-GB" dirty="0"/>
              <a:t> slowed the improvement of conditions for her family. </a:t>
            </a:r>
            <a:endParaRPr lang="en-GB" dirty="0" smtClean="0"/>
          </a:p>
          <a:p>
            <a:r>
              <a:rPr lang="en-GB" dirty="0" smtClean="0"/>
              <a:t>These </a:t>
            </a:r>
            <a:r>
              <a:rPr lang="en-GB" dirty="0"/>
              <a:t>commentaries </a:t>
            </a:r>
            <a:r>
              <a:rPr lang="en-GB" dirty="0" smtClean="0"/>
              <a:t>blamed </a:t>
            </a:r>
            <a:r>
              <a:rPr lang="en-GB" dirty="0"/>
              <a:t>the poor for their problems and offered a solution on an individual basis. </a:t>
            </a:r>
            <a:endParaRPr lang="en-GB" dirty="0" smtClean="0"/>
          </a:p>
          <a:p>
            <a:r>
              <a:rPr lang="en-GB" dirty="0" smtClean="0"/>
              <a:t>Blame </a:t>
            </a:r>
            <a:r>
              <a:rPr lang="en-GB" dirty="0"/>
              <a:t>for social ills could be moralised, personalised and transferred from the public sphere of politics and the market to the private sphere of the family.</a:t>
            </a:r>
          </a:p>
          <a:p>
            <a:endParaRPr lang="en-GB"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Family Structure</a:t>
            </a:r>
            <a:endParaRPr lang="en-GB" dirty="0"/>
          </a:p>
        </p:txBody>
      </p:sp>
      <p:sp>
        <p:nvSpPr>
          <p:cNvPr id="3" name="Content Placeholder 2"/>
          <p:cNvSpPr>
            <a:spLocks noGrp="1"/>
          </p:cNvSpPr>
          <p:nvPr>
            <p:ph idx="1"/>
          </p:nvPr>
        </p:nvSpPr>
        <p:spPr/>
        <p:txBody>
          <a:bodyPr>
            <a:normAutofit fontScale="62500" lnSpcReduction="20000"/>
          </a:bodyPr>
          <a:lstStyle/>
          <a:p>
            <a:r>
              <a:rPr lang="en-GB" dirty="0" smtClean="0"/>
              <a:t>In </a:t>
            </a:r>
            <a:r>
              <a:rPr lang="en-GB" dirty="0"/>
              <a:t>1861 67% of families were headed by husbands and wives;  18% by widows/widowers and 15% by bachelors/spinsters. For the remainder of cases the head was absent.</a:t>
            </a:r>
          </a:p>
          <a:p>
            <a:r>
              <a:rPr lang="en-GB" dirty="0"/>
              <a:t>For families with children the average was 2.94 children per family. A quarter had 4 or more children at home.</a:t>
            </a:r>
          </a:p>
          <a:p>
            <a:r>
              <a:rPr lang="en-GB" dirty="0"/>
              <a:t>From around 1870 there were changes in the composition of families. The mortality rate began to fall </a:t>
            </a:r>
            <a:r>
              <a:rPr lang="en-GB" dirty="0" smtClean="0"/>
              <a:t>due </a:t>
            </a:r>
            <a:r>
              <a:rPr lang="en-GB" dirty="0"/>
              <a:t>to </a:t>
            </a:r>
            <a:r>
              <a:rPr lang="en-GB" dirty="0" smtClean="0"/>
              <a:t>improving </a:t>
            </a:r>
            <a:r>
              <a:rPr lang="en-GB" dirty="0"/>
              <a:t>standard of living, better nutrition, public health reforms, and the decline in death by infectious diseases. </a:t>
            </a:r>
            <a:endParaRPr lang="en-GB" dirty="0" smtClean="0"/>
          </a:p>
          <a:p>
            <a:r>
              <a:rPr lang="en-GB" dirty="0" smtClean="0"/>
              <a:t>Also fall </a:t>
            </a:r>
            <a:r>
              <a:rPr lang="en-GB" dirty="0"/>
              <a:t>in the </a:t>
            </a:r>
            <a:r>
              <a:rPr lang="en-GB" dirty="0" err="1"/>
              <a:t>birthrate</a:t>
            </a:r>
            <a:r>
              <a:rPr lang="en-GB" dirty="0"/>
              <a:t> </a:t>
            </a:r>
            <a:r>
              <a:rPr lang="en-GB" dirty="0" smtClean="0"/>
              <a:t>which meant number </a:t>
            </a:r>
            <a:r>
              <a:rPr lang="en-GB" dirty="0"/>
              <a:t>of children in families fell. Marriages in the late 1860s produced an average of 6.16 children by 1881 this had fallen to 5.27 and by 1914 much more dramatically to 2.73. 43% of women married in 1870-9 had between 5 and 9 children and 18% had ten or more. </a:t>
            </a:r>
            <a:endParaRPr lang="en-GB" dirty="0" smtClean="0"/>
          </a:p>
          <a:p>
            <a:r>
              <a:rPr lang="en-GB" dirty="0" smtClean="0"/>
              <a:t>There </a:t>
            </a:r>
            <a:r>
              <a:rPr lang="en-GB" dirty="0"/>
              <a:t>were important social differentials in this decline in fertility and mortality. </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hart 3"/>
          <p:cNvGraphicFramePr/>
          <p:nvPr/>
        </p:nvGraphicFramePr>
        <p:xfrm>
          <a:off x="683568" y="404664"/>
          <a:ext cx="7632847" cy="5544616"/>
        </p:xfrm>
        <a:graphic>
          <a:graphicData uri="http://schemas.openxmlformats.org/drawingml/2006/chart">
            <c:chart xmlns:c="http://schemas.openxmlformats.org/drawingml/2006/chart" xmlns:r="http://schemas.openxmlformats.org/officeDocument/2006/relationships" r:id="rId2"/>
          </a:graphicData>
        </a:graphic>
      </p:graphicFrame>
      <p:sp>
        <p:nvSpPr>
          <p:cNvPr id="5" name="TextBox 4"/>
          <p:cNvSpPr txBox="1"/>
          <p:nvPr/>
        </p:nvSpPr>
        <p:spPr>
          <a:xfrm>
            <a:off x="1115616" y="6093296"/>
            <a:ext cx="5976664" cy="369332"/>
          </a:xfrm>
          <a:prstGeom prst="rect">
            <a:avLst/>
          </a:prstGeom>
          <a:noFill/>
        </p:spPr>
        <p:txBody>
          <a:bodyPr wrap="square" rtlCol="0">
            <a:spAutoFit/>
          </a:bodyPr>
          <a:lstStyle/>
          <a:p>
            <a:r>
              <a:rPr lang="en-GB" dirty="0" smtClean="0"/>
              <a:t>Family statistics from the census (</a:t>
            </a:r>
            <a:r>
              <a:rPr lang="en-GB" dirty="0" smtClean="0">
                <a:hlinkClick r:id="rId3"/>
              </a:rPr>
              <a:t>www.histpop.org</a:t>
            </a:r>
            <a:r>
              <a:rPr lang="en-GB" dirty="0" smtClean="0"/>
              <a:t>) </a:t>
            </a:r>
            <a:endParaRPr lang="en-GB"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Chart 1"/>
          <p:cNvGraphicFramePr/>
          <p:nvPr/>
        </p:nvGraphicFramePr>
        <p:xfrm>
          <a:off x="827584" y="548680"/>
          <a:ext cx="7344816" cy="5472608"/>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578" name="Picture 2"/>
          <p:cNvPicPr>
            <a:picLocks noChangeAspect="1" noChangeArrowheads="1"/>
          </p:cNvPicPr>
          <p:nvPr/>
        </p:nvPicPr>
        <p:blipFill>
          <a:blip r:embed="rId2" cstate="print"/>
          <a:srcRect l="39633" t="36640" r="22567" b="14641"/>
          <a:stretch>
            <a:fillRect/>
          </a:stretch>
        </p:blipFill>
        <p:spPr bwMode="auto">
          <a:xfrm>
            <a:off x="1331640" y="402663"/>
            <a:ext cx="6048672" cy="4872541"/>
          </a:xfrm>
          <a:prstGeom prst="rect">
            <a:avLst/>
          </a:prstGeom>
          <a:noFill/>
          <a:ln w="9525">
            <a:noFill/>
            <a:miter lim="800000"/>
            <a:headEnd/>
            <a:tailEnd/>
          </a:ln>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Parental roles</a:t>
            </a:r>
            <a:endParaRPr lang="en-GB" dirty="0"/>
          </a:p>
        </p:txBody>
      </p:sp>
      <p:sp>
        <p:nvSpPr>
          <p:cNvPr id="3" name="Content Placeholder 2"/>
          <p:cNvSpPr>
            <a:spLocks noGrp="1"/>
          </p:cNvSpPr>
          <p:nvPr>
            <p:ph idx="1"/>
          </p:nvPr>
        </p:nvSpPr>
        <p:spPr/>
        <p:txBody>
          <a:bodyPr>
            <a:normAutofit lnSpcReduction="10000"/>
          </a:bodyPr>
          <a:lstStyle/>
          <a:p>
            <a:r>
              <a:rPr lang="en-GB" dirty="0"/>
              <a:t>Parental roles became more sharply defined in the Victorian period </a:t>
            </a:r>
            <a:endParaRPr lang="en-GB" dirty="0" smtClean="0"/>
          </a:p>
          <a:p>
            <a:r>
              <a:rPr lang="en-GB" dirty="0" smtClean="0"/>
              <a:t>Father’s </a:t>
            </a:r>
            <a:r>
              <a:rPr lang="en-GB" dirty="0"/>
              <a:t>pre-eminent role was frequently being usurped by the mother in the Victorian period and therefore the fatherhood was profoundly redefined. </a:t>
            </a:r>
            <a:endParaRPr lang="en-GB" dirty="0" smtClean="0"/>
          </a:p>
          <a:p>
            <a:r>
              <a:rPr lang="en-GB" dirty="0" smtClean="0"/>
              <a:t>Roberts </a:t>
            </a:r>
            <a:r>
              <a:rPr lang="en-GB" dirty="0"/>
              <a:t>work on Victorian fathers </a:t>
            </a:r>
            <a:r>
              <a:rPr lang="en-GB" dirty="0" smtClean="0"/>
              <a:t>uncovered </a:t>
            </a:r>
            <a:r>
              <a:rPr lang="en-GB" dirty="0"/>
              <a:t>three </a:t>
            </a:r>
            <a:r>
              <a:rPr lang="en-GB" dirty="0" smtClean="0"/>
              <a:t>common characteristics: </a:t>
            </a:r>
            <a:r>
              <a:rPr lang="en-GB" dirty="0"/>
              <a:t>remoteness, sovereignty, and benevolence. </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Conclusion</a:t>
            </a:r>
            <a:endParaRPr lang="en-GB" dirty="0"/>
          </a:p>
        </p:txBody>
      </p:sp>
      <p:sp>
        <p:nvSpPr>
          <p:cNvPr id="3" name="Content Placeholder 2"/>
          <p:cNvSpPr>
            <a:spLocks noGrp="1"/>
          </p:cNvSpPr>
          <p:nvPr>
            <p:ph idx="1"/>
          </p:nvPr>
        </p:nvSpPr>
        <p:spPr/>
        <p:txBody>
          <a:bodyPr>
            <a:normAutofit fontScale="62500" lnSpcReduction="20000"/>
          </a:bodyPr>
          <a:lstStyle/>
          <a:p>
            <a:r>
              <a:rPr lang="en-GB" dirty="0"/>
              <a:t>The privatised emotionally bonded </a:t>
            </a:r>
            <a:r>
              <a:rPr lang="en-GB" dirty="0" smtClean="0"/>
              <a:t>family was the dominant model and characterised </a:t>
            </a:r>
            <a:r>
              <a:rPr lang="en-GB" dirty="0"/>
              <a:t>all levels of </a:t>
            </a:r>
            <a:r>
              <a:rPr lang="en-GB" dirty="0" smtClean="0"/>
              <a:t>society</a:t>
            </a:r>
          </a:p>
          <a:p>
            <a:r>
              <a:rPr lang="en-GB" dirty="0" smtClean="0"/>
              <a:t>It was enduring and </a:t>
            </a:r>
            <a:r>
              <a:rPr lang="en-GB" dirty="0"/>
              <a:t>engendered strong feelings of both love and rage. </a:t>
            </a:r>
            <a:r>
              <a:rPr lang="en-GB" dirty="0" smtClean="0"/>
              <a:t>So in </a:t>
            </a:r>
            <a:r>
              <a:rPr lang="en-GB" dirty="0"/>
              <a:t>reality </a:t>
            </a:r>
            <a:r>
              <a:rPr lang="en-GB" dirty="0" smtClean="0"/>
              <a:t>was often </a:t>
            </a:r>
            <a:r>
              <a:rPr lang="en-GB" dirty="0"/>
              <a:t>a source of tension and disquiet. </a:t>
            </a:r>
            <a:endParaRPr lang="en-GB" dirty="0" smtClean="0"/>
          </a:p>
          <a:p>
            <a:r>
              <a:rPr lang="en-GB" dirty="0" smtClean="0"/>
              <a:t>Victorian </a:t>
            </a:r>
            <a:r>
              <a:rPr lang="en-GB" dirty="0"/>
              <a:t>family </a:t>
            </a:r>
            <a:r>
              <a:rPr lang="en-GB" dirty="0" smtClean="0"/>
              <a:t>may be viewed as </a:t>
            </a:r>
            <a:r>
              <a:rPr lang="en-GB" dirty="0"/>
              <a:t>a self-sufficient </a:t>
            </a:r>
            <a:r>
              <a:rPr lang="en-GB" dirty="0" smtClean="0"/>
              <a:t>unit and inward looking. But there was an </a:t>
            </a:r>
            <a:r>
              <a:rPr lang="en-GB" dirty="0"/>
              <a:t>interplay between the public and domestic roles. </a:t>
            </a:r>
            <a:endParaRPr lang="en-GB" dirty="0" smtClean="0"/>
          </a:p>
          <a:p>
            <a:r>
              <a:rPr lang="en-GB" smtClean="0"/>
              <a:t>Contemporary </a:t>
            </a:r>
            <a:r>
              <a:rPr lang="en-GB" dirty="0"/>
              <a:t>debates about the family focused attention on issues of domesticity rather than on </a:t>
            </a:r>
            <a:r>
              <a:rPr lang="en-GB" dirty="0" smtClean="0"/>
              <a:t>unequal </a:t>
            </a:r>
            <a:r>
              <a:rPr lang="en-GB" dirty="0"/>
              <a:t>burdens of gender roles. </a:t>
            </a:r>
            <a:endParaRPr lang="en-GB" dirty="0" smtClean="0"/>
          </a:p>
          <a:p>
            <a:r>
              <a:rPr lang="en-GB" dirty="0" smtClean="0"/>
              <a:t>Middle class blamed social ills on the problems </a:t>
            </a:r>
            <a:r>
              <a:rPr lang="en-GB" dirty="0"/>
              <a:t>of family life among the working class. </a:t>
            </a:r>
            <a:endParaRPr lang="en-GB" dirty="0" smtClean="0"/>
          </a:p>
          <a:p>
            <a:r>
              <a:rPr lang="en-GB" dirty="0" smtClean="0"/>
              <a:t>Working </a:t>
            </a:r>
            <a:r>
              <a:rPr lang="en-GB" dirty="0"/>
              <a:t>class </a:t>
            </a:r>
            <a:r>
              <a:rPr lang="en-GB" dirty="0" smtClean="0"/>
              <a:t>men </a:t>
            </a:r>
            <a:r>
              <a:rPr lang="en-GB" dirty="0"/>
              <a:t>accepted the legitimacy of domestic ideology but sought to turn that ideology on its head by blaming the competitive system for forcing the working class family away from its preferred </a:t>
            </a:r>
            <a:r>
              <a:rPr lang="en-GB" dirty="0" smtClean="0"/>
              <a:t>ideal and mothers out to work. </a:t>
            </a:r>
          </a:p>
          <a:p>
            <a:r>
              <a:rPr lang="en-GB" dirty="0" smtClean="0"/>
              <a:t>Neither </a:t>
            </a:r>
            <a:r>
              <a:rPr lang="en-GB" dirty="0"/>
              <a:t>group attempted to reconcile their beliefs with the reality of family life.</a:t>
            </a:r>
          </a:p>
          <a:p>
            <a:endParaRPr lang="en-GB"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Overview</a:t>
            </a:r>
            <a:endParaRPr lang="en-GB" dirty="0"/>
          </a:p>
        </p:txBody>
      </p:sp>
      <p:sp>
        <p:nvSpPr>
          <p:cNvPr id="3" name="Content Placeholder 2"/>
          <p:cNvSpPr>
            <a:spLocks noGrp="1"/>
          </p:cNvSpPr>
          <p:nvPr>
            <p:ph idx="1"/>
          </p:nvPr>
        </p:nvSpPr>
        <p:spPr/>
        <p:txBody>
          <a:bodyPr/>
          <a:lstStyle/>
          <a:p>
            <a:r>
              <a:rPr lang="en-GB" dirty="0" smtClean="0"/>
              <a:t>Ideals of the family</a:t>
            </a:r>
          </a:p>
          <a:p>
            <a:r>
              <a:rPr lang="en-GB" dirty="0" smtClean="0"/>
              <a:t>Middle-class families</a:t>
            </a:r>
          </a:p>
          <a:p>
            <a:r>
              <a:rPr lang="en-GB" dirty="0" smtClean="0"/>
              <a:t>Working-class families</a:t>
            </a:r>
          </a:p>
          <a:p>
            <a:r>
              <a:rPr lang="en-GB" dirty="0" smtClean="0"/>
              <a:t>Family structures</a:t>
            </a:r>
          </a:p>
          <a:p>
            <a:r>
              <a:rPr lang="en-GB" dirty="0" smtClean="0"/>
              <a:t>Roles of parents</a:t>
            </a:r>
          </a:p>
          <a:p>
            <a:r>
              <a:rPr lang="en-GB" dirty="0" smtClean="0"/>
              <a:t>Conclusion</a:t>
            </a:r>
            <a:endParaRPr lang="en-GB"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2" descr="http://gallery.e2bn.org/gallery_images/0708/0000/0340/franz_xaver_winterhalter_family_of_queen_victoria_mid.jpg"/>
          <p:cNvPicPr>
            <a:picLocks noChangeAspect="1" noChangeArrowheads="1"/>
          </p:cNvPicPr>
          <p:nvPr/>
        </p:nvPicPr>
        <p:blipFill>
          <a:blip r:embed="rId2" cstate="print"/>
          <a:srcRect/>
          <a:stretch>
            <a:fillRect/>
          </a:stretch>
        </p:blipFill>
        <p:spPr bwMode="auto">
          <a:xfrm>
            <a:off x="1115616" y="0"/>
            <a:ext cx="7308304" cy="5856090"/>
          </a:xfrm>
          <a:prstGeom prst="rect">
            <a:avLst/>
          </a:prstGeom>
          <a:noFill/>
        </p:spPr>
      </p:pic>
      <p:sp>
        <p:nvSpPr>
          <p:cNvPr id="5" name="Rectangle 4"/>
          <p:cNvSpPr/>
          <p:nvPr/>
        </p:nvSpPr>
        <p:spPr>
          <a:xfrm>
            <a:off x="2339752" y="5877272"/>
            <a:ext cx="4572000" cy="646331"/>
          </a:xfrm>
          <a:prstGeom prst="rect">
            <a:avLst/>
          </a:prstGeom>
        </p:spPr>
        <p:txBody>
          <a:bodyPr>
            <a:spAutoFit/>
          </a:bodyPr>
          <a:lstStyle/>
          <a:p>
            <a:r>
              <a:rPr lang="en-GB" dirty="0"/>
              <a:t>Queen </a:t>
            </a:r>
            <a:r>
              <a:rPr lang="en-GB" dirty="0" smtClean="0"/>
              <a:t>Victoria and her </a:t>
            </a:r>
            <a:r>
              <a:rPr lang="en-GB" dirty="0"/>
              <a:t>Family </a:t>
            </a:r>
            <a:r>
              <a:rPr lang="en-GB" dirty="0" smtClean="0"/>
              <a:t>(1846) by </a:t>
            </a:r>
            <a:r>
              <a:rPr lang="en-GB" dirty="0"/>
              <a:t>Franz </a:t>
            </a:r>
            <a:r>
              <a:rPr lang="en-GB" dirty="0" smtClean="0"/>
              <a:t>Xavier </a:t>
            </a:r>
            <a:r>
              <a:rPr lang="en-GB" dirty="0" err="1"/>
              <a:t>Winterhalter</a:t>
            </a:r>
            <a:endParaRPr lang="en-GB"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6" name="Picture 2" descr="http://farm4.static.flickr.com/3066/3013593238_620b59fb52.jpg"/>
          <p:cNvPicPr>
            <a:picLocks noChangeAspect="1" noChangeArrowheads="1"/>
          </p:cNvPicPr>
          <p:nvPr/>
        </p:nvPicPr>
        <p:blipFill>
          <a:blip r:embed="rId2" cstate="print"/>
          <a:srcRect/>
          <a:stretch>
            <a:fillRect/>
          </a:stretch>
        </p:blipFill>
        <p:spPr bwMode="auto">
          <a:xfrm>
            <a:off x="971600" y="0"/>
            <a:ext cx="7272808" cy="5338242"/>
          </a:xfrm>
          <a:prstGeom prst="rect">
            <a:avLst/>
          </a:prstGeom>
          <a:noFill/>
        </p:spPr>
      </p:pic>
      <p:sp>
        <p:nvSpPr>
          <p:cNvPr id="3" name="TextBox 2"/>
          <p:cNvSpPr txBox="1"/>
          <p:nvPr/>
        </p:nvSpPr>
        <p:spPr>
          <a:xfrm>
            <a:off x="1475656" y="5661248"/>
            <a:ext cx="6336704" cy="369332"/>
          </a:xfrm>
          <a:prstGeom prst="rect">
            <a:avLst/>
          </a:prstGeom>
          <a:noFill/>
        </p:spPr>
        <p:txBody>
          <a:bodyPr wrap="square" rtlCol="0">
            <a:spAutoFit/>
          </a:bodyPr>
          <a:lstStyle/>
          <a:p>
            <a:r>
              <a:rPr lang="en-GB" dirty="0" smtClean="0"/>
              <a:t>Queen Victoria and Family at Osborne House</a:t>
            </a:r>
            <a:endParaRPr lang="en-GB"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0" name="Picture 2" descr="http://farm2.static.flickr.com/1170/3269624821_b8b9e56014.jpg"/>
          <p:cNvPicPr>
            <a:picLocks noChangeAspect="1" noChangeArrowheads="1"/>
          </p:cNvPicPr>
          <p:nvPr/>
        </p:nvPicPr>
        <p:blipFill>
          <a:blip r:embed="rId2" cstate="print"/>
          <a:srcRect l="2257" t="3292" r="5512" b="5258"/>
          <a:stretch>
            <a:fillRect/>
          </a:stretch>
        </p:blipFill>
        <p:spPr bwMode="auto">
          <a:xfrm>
            <a:off x="0" y="0"/>
            <a:ext cx="4392488" cy="3240360"/>
          </a:xfrm>
          <a:prstGeom prst="rect">
            <a:avLst/>
          </a:prstGeom>
          <a:noFill/>
        </p:spPr>
      </p:pic>
      <p:pic>
        <p:nvPicPr>
          <p:cNvPr id="17412" name="Picture 4" descr="http://downloads.bbc.co.uk/rmhttp/schools/primaryhistory/images/victorian_britain/rich_and_poor/v_victorian_family_scene_c19th.jpg"/>
          <p:cNvPicPr>
            <a:picLocks noChangeAspect="1" noChangeArrowheads="1"/>
          </p:cNvPicPr>
          <p:nvPr/>
        </p:nvPicPr>
        <p:blipFill>
          <a:blip r:embed="rId3" cstate="print"/>
          <a:srcRect l="4053" t="5885" r="5829" b="4697"/>
          <a:stretch>
            <a:fillRect/>
          </a:stretch>
        </p:blipFill>
        <p:spPr bwMode="auto">
          <a:xfrm>
            <a:off x="4932040" y="0"/>
            <a:ext cx="3744416" cy="3813757"/>
          </a:xfrm>
          <a:prstGeom prst="rect">
            <a:avLst/>
          </a:prstGeom>
          <a:noFill/>
        </p:spPr>
      </p:pic>
      <p:pic>
        <p:nvPicPr>
          <p:cNvPr id="17414" name="Picture 6" descr="Shows a painting of a Victorian family, the father in a dark suit and children climbing on the mother. Two boys are dressed in greek costume."/>
          <p:cNvPicPr>
            <a:picLocks noChangeAspect="1" noChangeArrowheads="1"/>
          </p:cNvPicPr>
          <p:nvPr/>
        </p:nvPicPr>
        <p:blipFill>
          <a:blip r:embed="rId4" cstate="print"/>
          <a:srcRect/>
          <a:stretch>
            <a:fillRect/>
          </a:stretch>
        </p:blipFill>
        <p:spPr bwMode="auto">
          <a:xfrm>
            <a:off x="4860032" y="3549363"/>
            <a:ext cx="3995936" cy="3308637"/>
          </a:xfrm>
          <a:prstGeom prst="rect">
            <a:avLst/>
          </a:prstGeom>
          <a:noFill/>
        </p:spPr>
      </p:pic>
      <p:pic>
        <p:nvPicPr>
          <p:cNvPr id="17416" name="Picture 8" descr="http://iamachild.files.wordpress.com/2009/05/a-victorian-family.jpg?w=400&amp;h=310"/>
          <p:cNvPicPr>
            <a:picLocks noChangeAspect="1" noChangeArrowheads="1"/>
          </p:cNvPicPr>
          <p:nvPr/>
        </p:nvPicPr>
        <p:blipFill>
          <a:blip r:embed="rId5" cstate="print"/>
          <a:srcRect/>
          <a:stretch>
            <a:fillRect/>
          </a:stretch>
        </p:blipFill>
        <p:spPr bwMode="auto">
          <a:xfrm>
            <a:off x="0" y="3482117"/>
            <a:ext cx="4355976" cy="3375883"/>
          </a:xfrm>
          <a:prstGeom prst="rect">
            <a:avLst/>
          </a:prstGeom>
          <a:noFill/>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Ideal of the Family</a:t>
            </a:r>
            <a:endParaRPr lang="en-GB" dirty="0"/>
          </a:p>
        </p:txBody>
      </p:sp>
      <p:sp>
        <p:nvSpPr>
          <p:cNvPr id="3" name="Content Placeholder 2"/>
          <p:cNvSpPr>
            <a:spLocks noGrp="1"/>
          </p:cNvSpPr>
          <p:nvPr>
            <p:ph idx="1"/>
          </p:nvPr>
        </p:nvSpPr>
        <p:spPr/>
        <p:txBody>
          <a:bodyPr>
            <a:normAutofit fontScale="77500" lnSpcReduction="20000"/>
          </a:bodyPr>
          <a:lstStyle/>
          <a:p>
            <a:r>
              <a:rPr lang="en-GB" dirty="0" smtClean="0"/>
              <a:t>Family provided retreat </a:t>
            </a:r>
            <a:r>
              <a:rPr lang="en-GB" dirty="0"/>
              <a:t>from </a:t>
            </a:r>
            <a:r>
              <a:rPr lang="en-GB" dirty="0" smtClean="0"/>
              <a:t>stress </a:t>
            </a:r>
            <a:r>
              <a:rPr lang="en-GB" dirty="0"/>
              <a:t>and </a:t>
            </a:r>
            <a:r>
              <a:rPr lang="en-GB" dirty="0" smtClean="0"/>
              <a:t>turmoil </a:t>
            </a:r>
            <a:r>
              <a:rPr lang="en-GB" dirty="0"/>
              <a:t>of </a:t>
            </a:r>
            <a:r>
              <a:rPr lang="en-GB" dirty="0" smtClean="0"/>
              <a:t>industrial world </a:t>
            </a:r>
          </a:p>
          <a:p>
            <a:r>
              <a:rPr lang="en-GB" dirty="0" smtClean="0"/>
              <a:t>Idealised as centre </a:t>
            </a:r>
            <a:r>
              <a:rPr lang="en-GB" dirty="0"/>
              <a:t>of stability </a:t>
            </a:r>
            <a:endParaRPr lang="en-GB" dirty="0" smtClean="0"/>
          </a:p>
          <a:p>
            <a:r>
              <a:rPr lang="en-GB" dirty="0" smtClean="0"/>
              <a:t>Pleasures </a:t>
            </a:r>
            <a:r>
              <a:rPr lang="en-GB" dirty="0"/>
              <a:t>and virtues of home life were </a:t>
            </a:r>
            <a:r>
              <a:rPr lang="en-GB" dirty="0" smtClean="0"/>
              <a:t>major </a:t>
            </a:r>
            <a:r>
              <a:rPr lang="en-GB" dirty="0"/>
              <a:t>theme in </a:t>
            </a:r>
            <a:r>
              <a:rPr lang="en-GB" dirty="0" smtClean="0"/>
              <a:t>art </a:t>
            </a:r>
            <a:r>
              <a:rPr lang="en-GB" dirty="0"/>
              <a:t>and literature. </a:t>
            </a:r>
            <a:endParaRPr lang="en-GB" dirty="0" smtClean="0"/>
          </a:p>
          <a:p>
            <a:r>
              <a:rPr lang="en-GB" dirty="0" smtClean="0"/>
              <a:t>Household viewed </a:t>
            </a:r>
            <a:r>
              <a:rPr lang="en-GB" dirty="0"/>
              <a:t>as separate from the world of work </a:t>
            </a:r>
            <a:r>
              <a:rPr lang="en-GB" dirty="0" smtClean="0"/>
              <a:t>fostering </a:t>
            </a:r>
            <a:r>
              <a:rPr lang="en-GB" dirty="0"/>
              <a:t>love, co-operation, and </a:t>
            </a:r>
            <a:r>
              <a:rPr lang="en-GB" dirty="0" smtClean="0"/>
              <a:t>peace </a:t>
            </a:r>
          </a:p>
          <a:p>
            <a:r>
              <a:rPr lang="en-GB" dirty="0" smtClean="0"/>
              <a:t>Differentiation </a:t>
            </a:r>
            <a:r>
              <a:rPr lang="en-GB" dirty="0"/>
              <a:t>of sexual </a:t>
            </a:r>
            <a:r>
              <a:rPr lang="en-GB" dirty="0" smtClean="0"/>
              <a:t>spheres: </a:t>
            </a:r>
            <a:r>
              <a:rPr lang="en-GB" dirty="0"/>
              <a:t>men </a:t>
            </a:r>
            <a:r>
              <a:rPr lang="en-GB" dirty="0" smtClean="0"/>
              <a:t>in public </a:t>
            </a:r>
            <a:r>
              <a:rPr lang="en-GB" dirty="0"/>
              <a:t>sphere </a:t>
            </a:r>
            <a:r>
              <a:rPr lang="en-GB" dirty="0" smtClean="0"/>
              <a:t>and married women in </a:t>
            </a:r>
            <a:r>
              <a:rPr lang="en-GB" dirty="0"/>
              <a:t>the </a:t>
            </a:r>
            <a:r>
              <a:rPr lang="en-GB" dirty="0" smtClean="0"/>
              <a:t>home: ‘</a:t>
            </a:r>
            <a:r>
              <a:rPr lang="en-GB" dirty="0"/>
              <a:t>There can be no security to society, no honour, no prosperity, no dignity at home, no nobleness of attitude towards foreign nations, unless the strength of the people rests upon the purity and firmness of the domestic </a:t>
            </a:r>
            <a:r>
              <a:rPr lang="en-GB" dirty="0" smtClean="0"/>
              <a:t>system’ (Shaftesbury)</a:t>
            </a:r>
            <a:endParaRPr lang="en-GB"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Middle-class Family</a:t>
            </a:r>
            <a:endParaRPr lang="en-GB" dirty="0"/>
          </a:p>
        </p:txBody>
      </p:sp>
      <p:pic>
        <p:nvPicPr>
          <p:cNvPr id="23554" name="Picture 2" descr="http://www.angelpig.net/victorian/tea/tea_victorian_08.jpg"/>
          <p:cNvPicPr>
            <a:picLocks noChangeAspect="1" noChangeArrowheads="1"/>
          </p:cNvPicPr>
          <p:nvPr/>
        </p:nvPicPr>
        <p:blipFill>
          <a:blip r:embed="rId2" cstate="print"/>
          <a:srcRect/>
          <a:stretch>
            <a:fillRect/>
          </a:stretch>
        </p:blipFill>
        <p:spPr bwMode="auto">
          <a:xfrm>
            <a:off x="4139952" y="1412776"/>
            <a:ext cx="4290814" cy="4950939"/>
          </a:xfrm>
          <a:prstGeom prst="rect">
            <a:avLst/>
          </a:prstGeom>
          <a:noFill/>
        </p:spPr>
      </p:pic>
      <p:sp>
        <p:nvSpPr>
          <p:cNvPr id="5" name="TextBox 4"/>
          <p:cNvSpPr txBox="1"/>
          <p:nvPr/>
        </p:nvSpPr>
        <p:spPr>
          <a:xfrm>
            <a:off x="755576" y="1484784"/>
            <a:ext cx="3168352" cy="1200329"/>
          </a:xfrm>
          <a:prstGeom prst="rect">
            <a:avLst/>
          </a:prstGeom>
          <a:noFill/>
        </p:spPr>
        <p:txBody>
          <a:bodyPr wrap="square" rtlCol="0">
            <a:spAutoFit/>
          </a:bodyPr>
          <a:lstStyle/>
          <a:p>
            <a:r>
              <a:rPr lang="en-GB" dirty="0" smtClean="0"/>
              <a:t>Middle-class family taking tea.</a:t>
            </a:r>
          </a:p>
          <a:p>
            <a:r>
              <a:rPr lang="en-GB" dirty="0" smtClean="0"/>
              <a:t>Note: unmarried daughters usually remained within the home until married.</a:t>
            </a:r>
            <a:endParaRPr lang="en-GB"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Middle-class family</a:t>
            </a:r>
            <a:endParaRPr lang="en-GB" dirty="0"/>
          </a:p>
        </p:txBody>
      </p:sp>
      <p:sp>
        <p:nvSpPr>
          <p:cNvPr id="3" name="Content Placeholder 2"/>
          <p:cNvSpPr>
            <a:spLocks noGrp="1"/>
          </p:cNvSpPr>
          <p:nvPr>
            <p:ph idx="1"/>
          </p:nvPr>
        </p:nvSpPr>
        <p:spPr/>
        <p:txBody>
          <a:bodyPr>
            <a:normAutofit fontScale="92500" lnSpcReduction="10000"/>
          </a:bodyPr>
          <a:lstStyle/>
          <a:p>
            <a:r>
              <a:rPr lang="en-GB" dirty="0" smtClean="0"/>
              <a:t>Family </a:t>
            </a:r>
            <a:r>
              <a:rPr lang="en-GB" dirty="0"/>
              <a:t>structure was primarily nuclear. </a:t>
            </a:r>
            <a:endParaRPr lang="en-GB" dirty="0" smtClean="0"/>
          </a:p>
          <a:p>
            <a:r>
              <a:rPr lang="en-GB" dirty="0" smtClean="0"/>
              <a:t>Family more </a:t>
            </a:r>
            <a:r>
              <a:rPr lang="en-GB" dirty="0"/>
              <a:t>isolated from its larger kinship network, although unmarried </a:t>
            </a:r>
            <a:r>
              <a:rPr lang="en-GB" dirty="0" smtClean="0"/>
              <a:t>women often </a:t>
            </a:r>
            <a:r>
              <a:rPr lang="en-GB" dirty="0"/>
              <a:t>lived with married </a:t>
            </a:r>
            <a:r>
              <a:rPr lang="en-GB" dirty="0" smtClean="0"/>
              <a:t>siblings</a:t>
            </a:r>
          </a:p>
          <a:p>
            <a:r>
              <a:rPr lang="en-GB" dirty="0" smtClean="0"/>
              <a:t>Aristocratic </a:t>
            </a:r>
            <a:r>
              <a:rPr lang="en-GB" dirty="0"/>
              <a:t>families </a:t>
            </a:r>
            <a:r>
              <a:rPr lang="en-GB" dirty="0" smtClean="0"/>
              <a:t>had closer kinship ties </a:t>
            </a:r>
            <a:r>
              <a:rPr lang="en-GB" dirty="0"/>
              <a:t>beyond </a:t>
            </a:r>
            <a:r>
              <a:rPr lang="en-GB" dirty="0" smtClean="0"/>
              <a:t>nuclear </a:t>
            </a:r>
            <a:r>
              <a:rPr lang="en-GB" dirty="0"/>
              <a:t>core </a:t>
            </a:r>
            <a:endParaRPr lang="en-GB" dirty="0" smtClean="0"/>
          </a:p>
          <a:p>
            <a:r>
              <a:rPr lang="en-GB" dirty="0" smtClean="0"/>
              <a:t>Working </a:t>
            </a:r>
            <a:r>
              <a:rPr lang="en-GB" dirty="0"/>
              <a:t>class families </a:t>
            </a:r>
            <a:r>
              <a:rPr lang="en-GB" dirty="0" smtClean="0"/>
              <a:t>less </a:t>
            </a:r>
            <a:r>
              <a:rPr lang="en-GB" dirty="0"/>
              <a:t>privatised for they often housed lodgers within the home and </a:t>
            </a:r>
            <a:r>
              <a:rPr lang="en-GB" dirty="0" smtClean="0"/>
              <a:t>extended </a:t>
            </a:r>
            <a:r>
              <a:rPr lang="en-GB" dirty="0"/>
              <a:t>family relationships were important for mutual support in times of dislocation and </a:t>
            </a:r>
            <a:r>
              <a:rPr lang="en-GB" dirty="0" smtClean="0"/>
              <a:t>crisis</a:t>
            </a:r>
            <a:endParaRPr lang="en-GB" dirty="0"/>
          </a:p>
          <a:p>
            <a:endParaRPr lang="en-GB"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Companionate Marriage</a:t>
            </a:r>
            <a:endParaRPr lang="en-GB" dirty="0"/>
          </a:p>
        </p:txBody>
      </p:sp>
      <p:sp>
        <p:nvSpPr>
          <p:cNvPr id="3" name="Content Placeholder 2"/>
          <p:cNvSpPr>
            <a:spLocks noGrp="1"/>
          </p:cNvSpPr>
          <p:nvPr>
            <p:ph idx="1"/>
          </p:nvPr>
        </p:nvSpPr>
        <p:spPr/>
        <p:txBody>
          <a:bodyPr>
            <a:normAutofit fontScale="77500" lnSpcReduction="20000"/>
          </a:bodyPr>
          <a:lstStyle/>
          <a:p>
            <a:r>
              <a:rPr lang="en-GB" dirty="0" smtClean="0"/>
              <a:t>Companionate marriage was norm </a:t>
            </a:r>
            <a:r>
              <a:rPr lang="en-GB" dirty="0"/>
              <a:t>with participants exercising free choice based on mutual love, subject only to parental veto. </a:t>
            </a:r>
            <a:endParaRPr lang="en-GB" dirty="0" smtClean="0"/>
          </a:p>
          <a:p>
            <a:r>
              <a:rPr lang="en-GB" dirty="0" smtClean="0"/>
              <a:t>Choice </a:t>
            </a:r>
            <a:r>
              <a:rPr lang="en-GB" dirty="0"/>
              <a:t>of marriage </a:t>
            </a:r>
            <a:r>
              <a:rPr lang="en-GB" dirty="0" smtClean="0"/>
              <a:t>partners narrowed </a:t>
            </a:r>
            <a:r>
              <a:rPr lang="en-GB" dirty="0"/>
              <a:t>in 1835 by Lord Lyndhurst’s </a:t>
            </a:r>
            <a:r>
              <a:rPr lang="en-GB" dirty="0" smtClean="0"/>
              <a:t>Act not modified until 1907</a:t>
            </a:r>
          </a:p>
          <a:p>
            <a:r>
              <a:rPr lang="en-GB" dirty="0" smtClean="0"/>
              <a:t>Romantic </a:t>
            </a:r>
            <a:r>
              <a:rPr lang="en-GB" dirty="0"/>
              <a:t>ideal of Victorian marriage </a:t>
            </a:r>
            <a:r>
              <a:rPr lang="en-GB" dirty="0" smtClean="0"/>
              <a:t>not </a:t>
            </a:r>
            <a:r>
              <a:rPr lang="en-GB" dirty="0"/>
              <a:t>based on </a:t>
            </a:r>
            <a:r>
              <a:rPr lang="en-GB" dirty="0" smtClean="0"/>
              <a:t>equality </a:t>
            </a:r>
          </a:p>
          <a:p>
            <a:r>
              <a:rPr lang="en-GB" dirty="0" smtClean="0"/>
              <a:t>Families conceived </a:t>
            </a:r>
            <a:r>
              <a:rPr lang="en-GB" dirty="0"/>
              <a:t>as child-centred </a:t>
            </a:r>
            <a:r>
              <a:rPr lang="en-GB" dirty="0" smtClean="0"/>
              <a:t>because </a:t>
            </a:r>
            <a:r>
              <a:rPr lang="en-GB" dirty="0"/>
              <a:t>their needs determined </a:t>
            </a:r>
            <a:r>
              <a:rPr lang="en-GB" dirty="0" smtClean="0"/>
              <a:t>domestic </a:t>
            </a:r>
            <a:r>
              <a:rPr lang="en-GB" dirty="0"/>
              <a:t>activity. </a:t>
            </a:r>
            <a:endParaRPr lang="en-GB" dirty="0" smtClean="0"/>
          </a:p>
          <a:p>
            <a:r>
              <a:rPr lang="en-GB" dirty="0" smtClean="0"/>
              <a:t>Mothers </a:t>
            </a:r>
            <a:r>
              <a:rPr lang="en-GB" dirty="0"/>
              <a:t>usually undertook the bulk of instruction of infants whilst fathers were in charge of discipline and added their own specific instructions. </a:t>
            </a:r>
            <a:endParaRPr lang="en-GB" dirty="0" smtClean="0"/>
          </a:p>
          <a:p>
            <a:r>
              <a:rPr lang="en-GB" dirty="0" smtClean="0"/>
              <a:t>Needed seclusion and dedicated </a:t>
            </a:r>
            <a:r>
              <a:rPr lang="en-GB" dirty="0"/>
              <a:t>family, domestic space. </a:t>
            </a: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3957</TotalTime>
  <Words>906</Words>
  <Application>Microsoft Office PowerPoint</Application>
  <PresentationFormat>On-screen Show (4:3)</PresentationFormat>
  <Paragraphs>74</Paragraphs>
  <Slides>19</Slides>
  <Notes>0</Notes>
  <HiddenSlides>0</HiddenSlides>
  <MMClips>0</MMClips>
  <ScaleCrop>false</ScaleCrop>
  <HeadingPairs>
    <vt:vector size="4" baseType="variant">
      <vt:variant>
        <vt:lpstr>Theme</vt:lpstr>
      </vt:variant>
      <vt:variant>
        <vt:i4>1</vt:i4>
      </vt:variant>
      <vt:variant>
        <vt:lpstr>Slide Titles</vt:lpstr>
      </vt:variant>
      <vt:variant>
        <vt:i4>19</vt:i4>
      </vt:variant>
    </vt:vector>
  </HeadingPairs>
  <TitlesOfParts>
    <vt:vector size="20" baseType="lpstr">
      <vt:lpstr>Office Theme</vt:lpstr>
      <vt:lpstr>The Victorian Family</vt:lpstr>
      <vt:lpstr>Overview</vt:lpstr>
      <vt:lpstr>Slide 3</vt:lpstr>
      <vt:lpstr>Slide 4</vt:lpstr>
      <vt:lpstr>Slide 5</vt:lpstr>
      <vt:lpstr>Ideal of the Family</vt:lpstr>
      <vt:lpstr>Middle-class Family</vt:lpstr>
      <vt:lpstr>Middle-class family</vt:lpstr>
      <vt:lpstr>Companionate Marriage</vt:lpstr>
      <vt:lpstr>Home</vt:lpstr>
      <vt:lpstr>Working-class Family</vt:lpstr>
      <vt:lpstr>Working-class Family</vt:lpstr>
      <vt:lpstr>Working-class Mothers</vt:lpstr>
      <vt:lpstr>Family Structure</vt:lpstr>
      <vt:lpstr>Slide 15</vt:lpstr>
      <vt:lpstr>Slide 16</vt:lpstr>
      <vt:lpstr>Slide 17</vt:lpstr>
      <vt:lpstr>Parental roles</vt:lpstr>
      <vt:lpstr>Conclusion</vt:lpstr>
    </vt:vector>
  </TitlesOfParts>
  <Company>TOSHIBA</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Victorian Family</dc:title>
  <dc:creator>Sarah 1</dc:creator>
  <cp:lastModifiedBy>Sarah 1</cp:lastModifiedBy>
  <cp:revision>1</cp:revision>
  <dcterms:created xsi:type="dcterms:W3CDTF">2011-01-09T12:47:33Z</dcterms:created>
  <dcterms:modified xsi:type="dcterms:W3CDTF">2011-01-12T06:45:24Z</dcterms:modified>
</cp:coreProperties>
</file>