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67" r:id="rId4"/>
    <p:sldId id="265" r:id="rId5"/>
    <p:sldId id="268" r:id="rId6"/>
    <p:sldId id="258" r:id="rId7"/>
    <p:sldId id="259" r:id="rId8"/>
    <p:sldId id="260" r:id="rId9"/>
    <p:sldId id="261" r:id="rId10"/>
    <p:sldId id="262" r:id="rId11"/>
    <p:sldId id="263" r:id="rId12"/>
    <p:sldId id="264" r:id="rId13"/>
    <p:sldId id="266" r:id="rId14"/>
    <p:sldId id="269" r:id="rId15"/>
    <p:sldId id="270" r:id="rId16"/>
    <p:sldId id="278" r:id="rId17"/>
    <p:sldId id="271" r:id="rId18"/>
    <p:sldId id="272" r:id="rId19"/>
    <p:sldId id="273" r:id="rId20"/>
    <p:sldId id="274" r:id="rId21"/>
    <p:sldId id="275" r:id="rId22"/>
    <p:sldId id="279" r:id="rId23"/>
    <p:sldId id="280" r:id="rId24"/>
    <p:sldId id="281" r:id="rId25"/>
    <p:sldId id="282" r:id="rId26"/>
    <p:sldId id="276" r:id="rId27"/>
    <p:sldId id="277"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7" d="100"/>
          <a:sy n="47" d="100"/>
        </p:scale>
        <p:origin x="-1363" y="-91"/>
      </p:cViewPr>
      <p:guideLst>
        <p:guide orient="horz" pos="2160"/>
        <p:guide pos="2880"/>
      </p:guideLst>
    </p:cSldViewPr>
  </p:slideViewPr>
  <p:notesTextViewPr>
    <p:cViewPr>
      <p:scale>
        <a:sx n="100" d="100"/>
        <a:sy n="100" d="100"/>
      </p:scale>
      <p:origin x="0" y="1954"/>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4FEC0-20F8-4C16-B895-3D7C76F4C82E}" type="datetimeFigureOut">
              <a:rPr lang="en-GB" smtClean="0"/>
              <a:t>24/10/2018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7C37EB-72A6-4BF9-B6BC-2F434A30EE59}" type="slidenum">
              <a:rPr lang="en-GB" smtClean="0"/>
              <a:t>‹#›</a:t>
            </a:fld>
            <a:endParaRPr lang="en-GB"/>
          </a:p>
        </p:txBody>
      </p:sp>
    </p:spTree>
    <p:extLst>
      <p:ext uri="{BB962C8B-B14F-4D97-AF65-F5344CB8AC3E}">
        <p14:creationId xmlns:p14="http://schemas.microsoft.com/office/powerpoint/2010/main" val="33422407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MW came from the urban middling classes. Although her father had inherited land and capital he lost these through a series of failed investments so in 1783 MW and her two sisters were faced with the prospect of having to support themselves. Although they had only a little formal education themselves the only option open to them was to take up posts as governesses or to set up a small shop or school. Her resultant unhappy experiences as a governess to the family of the Earl and Countess of Kingsborough in 1786-7 were to influence her early work: </a:t>
            </a:r>
            <a:r>
              <a:rPr lang="en-GB" sz="1200" i="1" kern="1200" dirty="0" smtClean="0">
                <a:solidFill>
                  <a:schemeClr val="tx1"/>
                </a:solidFill>
                <a:effectLst/>
                <a:latin typeface="+mn-lt"/>
                <a:ea typeface="+mn-ea"/>
                <a:cs typeface="+mn-cs"/>
              </a:rPr>
              <a:t>Thoughts on the Education of Daughters</a:t>
            </a:r>
            <a:r>
              <a:rPr lang="en-GB" sz="1200" kern="1200" dirty="0" smtClean="0">
                <a:solidFill>
                  <a:schemeClr val="tx1"/>
                </a:solidFill>
                <a:effectLst/>
                <a:latin typeface="+mn-lt"/>
                <a:ea typeface="+mn-ea"/>
                <a:cs typeface="+mn-cs"/>
              </a:rPr>
              <a:t>. She eventually, with the help of a sympathetic publisher managed to support herself in London as a woman of letters. She lived among a small group of intellectuals some of whom were already greatly interested in the situation of women </a:t>
            </a:r>
            <a:r>
              <a:rPr lang="en-GB" sz="1200" kern="1200" dirty="0" err="1" smtClean="0">
                <a:solidFill>
                  <a:schemeClr val="tx1"/>
                </a:solidFill>
                <a:effectLst/>
                <a:latin typeface="+mn-lt"/>
                <a:ea typeface="+mn-ea"/>
                <a:cs typeface="+mn-cs"/>
              </a:rPr>
              <a:t>eg</a:t>
            </a:r>
            <a:r>
              <a:rPr lang="en-GB" sz="1200" kern="1200" dirty="0" smtClean="0">
                <a:solidFill>
                  <a:schemeClr val="tx1"/>
                </a:solidFill>
                <a:effectLst/>
                <a:latin typeface="+mn-lt"/>
                <a:ea typeface="+mn-ea"/>
                <a:cs typeface="+mn-cs"/>
              </a:rPr>
              <a:t> the historian Catharine Macaulay who in her </a:t>
            </a:r>
            <a:r>
              <a:rPr lang="en-GB" sz="1200" i="1" kern="1200" dirty="0" smtClean="0">
                <a:solidFill>
                  <a:schemeClr val="tx1"/>
                </a:solidFill>
                <a:effectLst/>
                <a:latin typeface="+mn-lt"/>
                <a:ea typeface="+mn-ea"/>
                <a:cs typeface="+mn-cs"/>
              </a:rPr>
              <a:t>Letters on Education </a:t>
            </a:r>
            <a:r>
              <a:rPr lang="en-GB" sz="1200" kern="1200" dirty="0" smtClean="0">
                <a:solidFill>
                  <a:schemeClr val="tx1"/>
                </a:solidFill>
                <a:effectLst/>
                <a:latin typeface="+mn-lt"/>
                <a:ea typeface="+mn-ea"/>
                <a:cs typeface="+mn-cs"/>
              </a:rPr>
              <a:t>of 1790 wrote a plea for equal moral standards in the education of boys and girls and Thomas </a:t>
            </a:r>
            <a:r>
              <a:rPr lang="en-GB" sz="1200" kern="1200" dirty="0" err="1" smtClean="0">
                <a:solidFill>
                  <a:schemeClr val="tx1"/>
                </a:solidFill>
                <a:effectLst/>
                <a:latin typeface="+mn-lt"/>
                <a:ea typeface="+mn-ea"/>
                <a:cs typeface="+mn-cs"/>
              </a:rPr>
              <a:t>Holcroft</a:t>
            </a:r>
            <a:r>
              <a:rPr lang="en-GB" sz="1200" kern="1200" dirty="0" smtClean="0">
                <a:solidFill>
                  <a:schemeClr val="tx1"/>
                </a:solidFill>
                <a:effectLst/>
                <a:latin typeface="+mn-lt"/>
                <a:ea typeface="+mn-ea"/>
                <a:cs typeface="+mn-cs"/>
              </a:rPr>
              <a:t> who used the form of the novel to plead the cause of women. MW published her first political work </a:t>
            </a:r>
            <a:r>
              <a:rPr lang="en-GB" sz="1200" i="1" kern="1200" dirty="0" smtClean="0">
                <a:solidFill>
                  <a:schemeClr val="tx1"/>
                </a:solidFill>
                <a:effectLst/>
                <a:latin typeface="+mn-lt"/>
                <a:ea typeface="+mn-ea"/>
                <a:cs typeface="+mn-cs"/>
              </a:rPr>
              <a:t>Vindication of the Rights of Men </a:t>
            </a:r>
            <a:r>
              <a:rPr lang="en-GB" sz="1200" kern="1200" dirty="0" smtClean="0">
                <a:solidFill>
                  <a:schemeClr val="tx1"/>
                </a:solidFill>
                <a:effectLst/>
                <a:latin typeface="+mn-lt"/>
                <a:ea typeface="+mn-ea"/>
                <a:cs typeface="+mn-cs"/>
              </a:rPr>
              <a:t>which was among the first replies to the conservative Edmund Burke in 1790. </a:t>
            </a:r>
          </a:p>
          <a:p>
            <a:r>
              <a:rPr lang="en-GB" sz="1200" kern="1200" dirty="0" smtClean="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C37C37EB-72A6-4BF9-B6BC-2F434A30EE59}" type="slidenum">
              <a:rPr lang="en-GB" smtClean="0"/>
              <a:t>3</a:t>
            </a:fld>
            <a:endParaRPr lang="en-GB"/>
          </a:p>
        </p:txBody>
      </p:sp>
    </p:spTree>
    <p:extLst>
      <p:ext uri="{BB962C8B-B14F-4D97-AF65-F5344CB8AC3E}">
        <p14:creationId xmlns:p14="http://schemas.microsoft.com/office/powerpoint/2010/main" val="9033594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Hannah More was born in Bristol and educated in a largely female environment. She ran a boarding school with her sisters but also had a literary talent which took her to London and she was an active member of Elizabeth </a:t>
            </a:r>
            <a:r>
              <a:rPr lang="en-GB" sz="1200" kern="1200" dirty="0" err="1" smtClean="0">
                <a:solidFill>
                  <a:schemeClr val="tx1"/>
                </a:solidFill>
                <a:effectLst/>
                <a:latin typeface="+mn-lt"/>
                <a:ea typeface="+mn-ea"/>
                <a:cs typeface="+mn-cs"/>
              </a:rPr>
              <a:t>Monatgu’s</a:t>
            </a:r>
            <a:r>
              <a:rPr lang="en-GB" sz="1200" kern="1200" dirty="0" smtClean="0">
                <a:solidFill>
                  <a:schemeClr val="tx1"/>
                </a:solidFill>
                <a:effectLst/>
                <a:latin typeface="+mn-lt"/>
                <a:ea typeface="+mn-ea"/>
                <a:cs typeface="+mn-cs"/>
              </a:rPr>
              <a:t> bluestocking salon. The experience that More had gained as a teacher at her sisters' school provided the material for </a:t>
            </a:r>
            <a:r>
              <a:rPr lang="en-GB" sz="1200" i="1" kern="1200" dirty="0" smtClean="0">
                <a:solidFill>
                  <a:schemeClr val="tx1"/>
                </a:solidFill>
                <a:effectLst/>
                <a:latin typeface="+mn-lt"/>
                <a:ea typeface="+mn-ea"/>
                <a:cs typeface="+mn-cs"/>
              </a:rPr>
              <a:t>Essays on Various Subjects, Principally Designed for Young Ladies</a:t>
            </a:r>
            <a:r>
              <a:rPr lang="en-GB" sz="1200" kern="1200" dirty="0" smtClean="0">
                <a:solidFill>
                  <a:schemeClr val="tx1"/>
                </a:solidFill>
                <a:effectLst/>
                <a:latin typeface="+mn-lt"/>
                <a:ea typeface="+mn-ea"/>
                <a:cs typeface="+mn-cs"/>
              </a:rPr>
              <a:t>, published anonymously in 1777. The eight essays dealt topics such as dissipation, conversation, sentimental connections, education, and religion. More called for greater attention to be paid to the intellectual, sentimental, and religious education of girls. Twenty-two years later, she was a household name and wrote her definitive work on female education: </a:t>
            </a:r>
            <a:r>
              <a:rPr lang="en-GB" sz="1200" i="1" kern="1200" dirty="0" smtClean="0">
                <a:solidFill>
                  <a:schemeClr val="tx1"/>
                </a:solidFill>
                <a:effectLst/>
                <a:latin typeface="+mn-lt"/>
                <a:ea typeface="+mn-ea"/>
                <a:cs typeface="+mn-cs"/>
              </a:rPr>
              <a:t>Strictures on the Modern System of Female Education</a:t>
            </a:r>
            <a:r>
              <a:rPr lang="en-GB" sz="1200" kern="1200" dirty="0" smtClean="0">
                <a:solidFill>
                  <a:schemeClr val="tx1"/>
                </a:solidFill>
                <a:effectLst/>
                <a:latin typeface="+mn-lt"/>
                <a:ea typeface="+mn-ea"/>
                <a:cs typeface="+mn-cs"/>
              </a:rPr>
              <a:t> (2 vols., 1799) Her work was extremely popular and seven editions were printed in the first year alone. In her review of her contemporary attitudes towards female education she criticized both Jean-Jacques Rousseau's doctrine of sensibility, which turned women into creatures of mere sentiment, and Mary Wollstonecraft's belief in female rights, which encouraged women to adopt an aggressive independence. </a:t>
            </a:r>
            <a:br>
              <a:rPr lang="en-GB" sz="1200" kern="1200" dirty="0" smtClean="0">
                <a:solidFill>
                  <a:schemeClr val="tx1"/>
                </a:solidFill>
                <a:effectLst/>
                <a:latin typeface="+mn-lt"/>
                <a:ea typeface="+mn-ea"/>
                <a:cs typeface="+mn-cs"/>
              </a:rPr>
            </a:b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Her only novel, </a:t>
            </a:r>
            <a:r>
              <a:rPr lang="en-GB" sz="1200" i="1" kern="1200" dirty="0" err="1" smtClean="0">
                <a:solidFill>
                  <a:schemeClr val="tx1"/>
                </a:solidFill>
                <a:effectLst/>
                <a:latin typeface="+mn-lt"/>
                <a:ea typeface="+mn-ea"/>
                <a:cs typeface="+mn-cs"/>
              </a:rPr>
              <a:t>Coelebs</a:t>
            </a:r>
            <a:r>
              <a:rPr lang="en-GB" sz="1200" i="1" kern="1200" dirty="0" smtClean="0">
                <a:solidFill>
                  <a:schemeClr val="tx1"/>
                </a:solidFill>
                <a:effectLst/>
                <a:latin typeface="+mn-lt"/>
                <a:ea typeface="+mn-ea"/>
                <a:cs typeface="+mn-cs"/>
              </a:rPr>
              <a:t> in Search of a Wife</a:t>
            </a:r>
            <a:r>
              <a:rPr lang="en-GB" sz="1200" kern="1200" dirty="0" smtClean="0">
                <a:solidFill>
                  <a:schemeClr val="tx1"/>
                </a:solidFill>
                <a:effectLst/>
                <a:latin typeface="+mn-lt"/>
                <a:ea typeface="+mn-ea"/>
                <a:cs typeface="+mn-cs"/>
              </a:rPr>
              <a:t> (1809), also succeeds more as a treatise on female manners and education than as a work of fiction. </a:t>
            </a:r>
            <a:r>
              <a:rPr lang="en-GB" sz="1200" i="1" kern="1200" dirty="0" err="1" smtClean="0">
                <a:solidFill>
                  <a:schemeClr val="tx1"/>
                </a:solidFill>
                <a:effectLst/>
                <a:latin typeface="+mn-lt"/>
                <a:ea typeface="+mn-ea"/>
                <a:cs typeface="+mn-cs"/>
              </a:rPr>
              <a:t>Coelebs</a:t>
            </a:r>
            <a:r>
              <a:rPr lang="en-GB" sz="1200" kern="1200" dirty="0" smtClean="0">
                <a:solidFill>
                  <a:schemeClr val="tx1"/>
                </a:solidFill>
                <a:effectLst/>
                <a:latin typeface="+mn-lt"/>
                <a:ea typeface="+mn-ea"/>
                <a:cs typeface="+mn-cs"/>
              </a:rPr>
              <a:t> is essentially a parable about marriage that More specifically wrote for ‘the subscribers to the circulating library’ as an alternative to the romantic novels usually on offer. Charles, a young bachelor of independent fortune, meets countless young women who prove themselves to be unsuitable as his wife and, after much guidance from his late father's friend Mr Stanley, an evangelical, about the qualities and character of the ideal wife, he meets and marries the personification of female virtue, Lucilla Stanley, the eldest daughter of his mentor. Despite poor reviews </a:t>
            </a:r>
            <a:r>
              <a:rPr lang="en-GB" sz="1200" i="1" kern="1200" dirty="0" err="1" smtClean="0">
                <a:solidFill>
                  <a:schemeClr val="tx1"/>
                </a:solidFill>
                <a:effectLst/>
                <a:latin typeface="+mn-lt"/>
                <a:ea typeface="+mn-ea"/>
                <a:cs typeface="+mn-cs"/>
              </a:rPr>
              <a:t>Coelebs</a:t>
            </a:r>
            <a:r>
              <a:rPr lang="en-GB" sz="1200" kern="1200" dirty="0" smtClean="0">
                <a:solidFill>
                  <a:schemeClr val="tx1"/>
                </a:solidFill>
                <a:effectLst/>
                <a:latin typeface="+mn-lt"/>
                <a:ea typeface="+mn-ea"/>
                <a:cs typeface="+mn-cs"/>
              </a:rPr>
              <a:t> was More's most successful work to date and sold ‘ten large impressions in the first six months’ </a:t>
            </a:r>
          </a:p>
          <a:p>
            <a:r>
              <a:rPr lang="en-GB" sz="1200" i="1" kern="1200" dirty="0" err="1" smtClean="0">
                <a:solidFill>
                  <a:schemeClr val="tx1"/>
                </a:solidFill>
                <a:effectLst/>
                <a:latin typeface="+mn-lt"/>
                <a:ea typeface="+mn-ea"/>
                <a:cs typeface="+mn-cs"/>
              </a:rPr>
              <a:t>Coelebs</a:t>
            </a:r>
            <a:r>
              <a:rPr lang="en-GB" sz="1200" i="1"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'celebrates the ideal woman… devoted to domestic duties, religious, modest in dress, silent unless spoken to, deferential to men, devoted to good works'. Thus for Lawrence Stone, among others, late 18</a:t>
            </a:r>
            <a:r>
              <a:rPr lang="en-GB" sz="1200" kern="1200" baseline="30000" dirty="0" smtClean="0">
                <a:solidFill>
                  <a:schemeClr val="tx1"/>
                </a:solidFill>
                <a:effectLst/>
                <a:latin typeface="+mn-lt"/>
                <a:ea typeface="+mn-ea"/>
                <a:cs typeface="+mn-cs"/>
              </a:rPr>
              <a:t>th</a:t>
            </a:r>
            <a:r>
              <a:rPr lang="en-GB" sz="1200" kern="1200" dirty="0" smtClean="0">
                <a:solidFill>
                  <a:schemeClr val="tx1"/>
                </a:solidFill>
                <a:effectLst/>
                <a:latin typeface="+mn-lt"/>
                <a:ea typeface="+mn-ea"/>
                <a:cs typeface="+mn-cs"/>
              </a:rPr>
              <a:t> century feminism died a sudden and natural death not to be revived again until the 20</a:t>
            </a:r>
            <a:r>
              <a:rPr lang="en-GB" sz="1200" kern="1200" baseline="30000" dirty="0" smtClean="0">
                <a:solidFill>
                  <a:schemeClr val="tx1"/>
                </a:solidFill>
                <a:effectLst/>
                <a:latin typeface="+mn-lt"/>
                <a:ea typeface="+mn-ea"/>
                <a:cs typeface="+mn-cs"/>
              </a:rPr>
              <a:t>th</a:t>
            </a:r>
            <a:r>
              <a:rPr lang="en-GB" sz="1200" kern="1200" dirty="0" smtClean="0">
                <a:solidFill>
                  <a:schemeClr val="tx1"/>
                </a:solidFill>
                <a:effectLst/>
                <a:latin typeface="+mn-lt"/>
                <a:ea typeface="+mn-ea"/>
                <a:cs typeface="+mn-cs"/>
              </a:rPr>
              <a:t> century. </a:t>
            </a:r>
          </a:p>
          <a:p>
            <a:r>
              <a:rPr lang="en-GB" sz="1200" kern="1200" dirty="0" smtClean="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C37C37EB-72A6-4BF9-B6BC-2F434A30EE59}" type="slidenum">
              <a:rPr lang="en-GB" smtClean="0"/>
              <a:t>21</a:t>
            </a:fld>
            <a:endParaRPr lang="en-GB"/>
          </a:p>
        </p:txBody>
      </p:sp>
    </p:spTree>
    <p:extLst>
      <p:ext uri="{BB962C8B-B14F-4D97-AF65-F5344CB8AC3E}">
        <p14:creationId xmlns:p14="http://schemas.microsoft.com/office/powerpoint/2010/main" val="22417925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Anna Letitia </a:t>
            </a:r>
            <a:r>
              <a:rPr lang="en-GB" sz="1200" kern="1200" dirty="0" err="1" smtClean="0">
                <a:solidFill>
                  <a:schemeClr val="tx1"/>
                </a:solidFill>
                <a:effectLst/>
                <a:latin typeface="+mn-lt"/>
                <a:ea typeface="+mn-ea"/>
                <a:cs typeface="+mn-cs"/>
              </a:rPr>
              <a:t>Barbauld</a:t>
            </a:r>
            <a:r>
              <a:rPr lang="en-GB" sz="1200" kern="1200" dirty="0" smtClean="0">
                <a:solidFill>
                  <a:schemeClr val="tx1"/>
                </a:solidFill>
                <a:effectLst/>
                <a:latin typeface="+mn-lt"/>
                <a:ea typeface="+mn-ea"/>
                <a:cs typeface="+mn-cs"/>
              </a:rPr>
              <a:t> was educated in the famous Warrington Academy. She was a prolific poet writing on subjects as diverse as zoology, animal rights and religion. But her work also had a political edge. In 1769 she wrote the poem ‘Corsica’ for a subscription in aid of Corsican independence and in 1790 riled by Edmund Burke's attacks on the French Revolution and parliament's failure to repeal the Test and Corporation Acts she penned the powerful tract, An Address to the </a:t>
            </a:r>
            <a:r>
              <a:rPr lang="en-GB" sz="1200" kern="1200" dirty="0" err="1" smtClean="0">
                <a:solidFill>
                  <a:schemeClr val="tx1"/>
                </a:solidFill>
                <a:effectLst/>
                <a:latin typeface="+mn-lt"/>
                <a:ea typeface="+mn-ea"/>
                <a:cs typeface="+mn-cs"/>
              </a:rPr>
              <a:t>Opposers</a:t>
            </a:r>
            <a:r>
              <a:rPr lang="en-GB" sz="1200" kern="1200" dirty="0" smtClean="0">
                <a:solidFill>
                  <a:schemeClr val="tx1"/>
                </a:solidFill>
                <a:effectLst/>
                <a:latin typeface="+mn-lt"/>
                <a:ea typeface="+mn-ea"/>
                <a:cs typeface="+mn-cs"/>
              </a:rPr>
              <a:t> of the Repeal of the Corporation and Test Acts (1790), in which she hailed the French Revolution as sublime evidence of human improvement. In 1791 she responded to parliament's failure to abolish the slave trade with satirical verse satire, An Epistle to William Wilberforce, </a:t>
            </a:r>
            <a:r>
              <a:rPr lang="en-GB" sz="1200" kern="1200" dirty="0" err="1" smtClean="0">
                <a:solidFill>
                  <a:schemeClr val="tx1"/>
                </a:solidFill>
                <a:effectLst/>
                <a:latin typeface="+mn-lt"/>
                <a:ea typeface="+mn-ea"/>
                <a:cs typeface="+mn-cs"/>
              </a:rPr>
              <a:t>esq.</a:t>
            </a:r>
            <a:r>
              <a:rPr lang="en-GB" sz="1200" kern="1200" dirty="0" smtClean="0">
                <a:solidFill>
                  <a:schemeClr val="tx1"/>
                </a:solidFill>
                <a:effectLst/>
                <a:latin typeface="+mn-lt"/>
                <a:ea typeface="+mn-ea"/>
                <a:cs typeface="+mn-cs"/>
              </a:rPr>
              <a:t> … on the Rejection of the Bill for Abolishing the Slave Trade. In 1793 she denounced the British government's entry into war against France in a sermon, Sins of Government, Sins of the Nation. Her last publication and most ambitious work was Eighteen Hundred and Eleven (1812), a poem deploring Britain's participation in the seemingly endless, apparently disastrous war against Napoleonic France and foretelling Britain's economic decline while, however, asserting its cultural dominion over the coming American empire. This poem met with extreme hostility from the tory press but is considered a major poem of the Romantic era.</a:t>
            </a:r>
            <a:br>
              <a:rPr lang="en-GB" sz="1200" kern="1200" dirty="0" smtClean="0">
                <a:solidFill>
                  <a:schemeClr val="tx1"/>
                </a:solidFill>
                <a:effectLst/>
                <a:latin typeface="+mn-lt"/>
                <a:ea typeface="+mn-ea"/>
                <a:cs typeface="+mn-cs"/>
              </a:rPr>
            </a:br>
            <a:endParaRPr lang="en-GB" dirty="0"/>
          </a:p>
        </p:txBody>
      </p:sp>
      <p:sp>
        <p:nvSpPr>
          <p:cNvPr id="4" name="Slide Number Placeholder 3"/>
          <p:cNvSpPr>
            <a:spLocks noGrp="1"/>
          </p:cNvSpPr>
          <p:nvPr>
            <p:ph type="sldNum" sz="quarter" idx="10"/>
          </p:nvPr>
        </p:nvSpPr>
        <p:spPr/>
        <p:txBody>
          <a:bodyPr/>
          <a:lstStyle/>
          <a:p>
            <a:fld id="{C37C37EB-72A6-4BF9-B6BC-2F434A30EE59}" type="slidenum">
              <a:rPr lang="en-GB" smtClean="0"/>
              <a:t>23</a:t>
            </a:fld>
            <a:endParaRPr lang="en-GB"/>
          </a:p>
        </p:txBody>
      </p:sp>
    </p:spTree>
    <p:extLst>
      <p:ext uri="{BB962C8B-B14F-4D97-AF65-F5344CB8AC3E}">
        <p14:creationId xmlns:p14="http://schemas.microsoft.com/office/powerpoint/2010/main" val="16668989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Macaulay is best known for her eight-volume History of England. When the first volume was published in 1763 it was greeted with acclaim. Overnight she became ‘the celebrated Mrs Macaulay’. But behind the praise she received there was condescension and the belief that the writing of history was not for women. The Monthly Review for example expressed the wish that ‘the same degree of genius and application had been exerted </a:t>
            </a:r>
            <a:r>
              <a:rPr lang="en-GB" sz="1200" i="1" kern="1200" dirty="0" smtClean="0">
                <a:solidFill>
                  <a:schemeClr val="tx1"/>
                </a:solidFill>
                <a:effectLst/>
                <a:latin typeface="+mn-lt"/>
                <a:ea typeface="+mn-ea"/>
                <a:cs typeface="+mn-cs"/>
              </a:rPr>
              <a:t>in more suitable pursuits</a:t>
            </a:r>
            <a:r>
              <a:rPr lang="en-GB" sz="1200" kern="1200" dirty="0" smtClean="0">
                <a:solidFill>
                  <a:schemeClr val="tx1"/>
                </a:solidFill>
                <a:effectLst/>
                <a:latin typeface="+mn-lt"/>
                <a:ea typeface="+mn-ea"/>
                <a:cs typeface="+mn-cs"/>
              </a:rPr>
              <a:t>’, for the writing of history was not recommended ‘to the practice of our lovely countrywomen’ In her fourth volume published in 1768, that dealt with the trial and execution of Charles I, she described the Commonwealth she saw as ‘the brightest age that ever adorned the page of history’. Her Observations on a pamphlet entitled ‘Thoughts on the cause of the present discontents’ published in 1770 brought her into direct conflict with the Whigs and particularly Edmund Burke. They differed fundamentally in their views of the causes of the political corruption which both believed threatened liberty. Burke believed in the perfection of the constitution established by the revolution settlement of 1688–9 and thought that the causes of the ‘present discontents’ lay in the recent resurgence of the power of the crown from which only strong and principled government of the Rockingham </a:t>
            </a:r>
            <a:r>
              <a:rPr lang="en-GB" sz="1200" kern="1200" dirty="0" err="1" smtClean="0">
                <a:solidFill>
                  <a:schemeClr val="tx1"/>
                </a:solidFill>
                <a:effectLst/>
                <a:latin typeface="+mn-lt"/>
                <a:ea typeface="+mn-ea"/>
                <a:cs typeface="+mn-cs"/>
              </a:rPr>
              <a:t>whigs</a:t>
            </a:r>
            <a:r>
              <a:rPr lang="en-GB" sz="1200" kern="1200" dirty="0" smtClean="0">
                <a:solidFill>
                  <a:schemeClr val="tx1"/>
                </a:solidFill>
                <a:effectLst/>
                <a:latin typeface="+mn-lt"/>
                <a:ea typeface="+mn-ea"/>
                <a:cs typeface="+mn-cs"/>
              </a:rPr>
              <a:t> could save the country. Macaulay thought that the revolution settlement itself had been the work of those who called themselves </a:t>
            </a:r>
            <a:r>
              <a:rPr lang="en-GB" sz="1200" kern="1200" dirty="0" err="1" smtClean="0">
                <a:solidFill>
                  <a:schemeClr val="tx1"/>
                </a:solidFill>
                <a:effectLst/>
                <a:latin typeface="+mn-lt"/>
                <a:ea typeface="+mn-ea"/>
                <a:cs typeface="+mn-cs"/>
              </a:rPr>
              <a:t>whigs</a:t>
            </a:r>
            <a:r>
              <a:rPr lang="en-GB" sz="1200" kern="1200" dirty="0" smtClean="0">
                <a:solidFill>
                  <a:schemeClr val="tx1"/>
                </a:solidFill>
                <a:effectLst/>
                <a:latin typeface="+mn-lt"/>
                <a:ea typeface="+mn-ea"/>
                <a:cs typeface="+mn-cs"/>
              </a:rPr>
              <a:t> but were in reality the ‘enemies of public liberty’ and had diverted the revolution from its original radical course. Her proposed cures involved reactivating their radical programme by introducing shorter parliaments, a system of rotation of office, a place bill, and a more extended and equal power of election. </a:t>
            </a:r>
          </a:p>
          <a:p>
            <a:r>
              <a:rPr lang="en-GB" sz="1200" kern="1200" dirty="0" smtClean="0">
                <a:solidFill>
                  <a:schemeClr val="tx1"/>
                </a:solidFill>
                <a:effectLst/>
                <a:latin typeface="+mn-lt"/>
                <a:ea typeface="+mn-ea"/>
                <a:cs typeface="+mn-cs"/>
              </a:rPr>
              <a:t>In 1790 she published Letters on Education. It covered a wide range of ideas. She was in favour of co-education and called on parents to reject ‘the absurd notion, that the education of females should be of an opposite kind to that of males’ She expressed enlightened views on the upbringing of children. Children, she wrote, should be fed on fruit, eggs, and vegetables, and only very occasionally should be given meat. Sugar was bad for the teeth. They should be encouraged to wash regularly. It was a mistake to use baby talk in addressing them. She also argued passionately against capital punishment, and declared that if there had to be executions they should not be public events. She also argued in favour of reform of penal law and the abolition of slavery, decrying the deplorable ‘treatment given by some of our countrymen to their African slaves’. On the position of women, Macaulay argued that if it was better than it had been under slavery, ‘we … have no great reason to boast of our privileges, or of the candour and indulgence of the men towards us’ She criticized women for their passive acceptance of the claimed natural superiority of men. Women's weaknesses were the result of ‘situation and education only’. The education of women was an essential ingredient to a happy marriage.  In 1790 Catharine Macaulay also published an impassioned response to Burke's Reflections on the Revolution in France (1790). This gave rise to a brief correspondence between her and Mary Wollstonecraft, in which both praised the other's work. Her answer to Burke raised once again their very different interpretations of the revolution of 1688 and what, if anything, it had achieved.</a:t>
            </a:r>
            <a:br>
              <a:rPr lang="en-GB" sz="1200" kern="1200" dirty="0" smtClean="0">
                <a:solidFill>
                  <a:schemeClr val="tx1"/>
                </a:solidFill>
                <a:effectLst/>
                <a:latin typeface="+mn-lt"/>
                <a:ea typeface="+mn-ea"/>
                <a:cs typeface="+mn-cs"/>
              </a:rPr>
            </a:br>
            <a:endParaRPr lang="en-GB" sz="1200" b="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C37C37EB-72A6-4BF9-B6BC-2F434A30EE59}" type="slidenum">
              <a:rPr lang="en-GB" smtClean="0"/>
              <a:t>24</a:t>
            </a:fld>
            <a:endParaRPr lang="en-GB"/>
          </a:p>
        </p:txBody>
      </p:sp>
    </p:spTree>
    <p:extLst>
      <p:ext uri="{BB962C8B-B14F-4D97-AF65-F5344CB8AC3E}">
        <p14:creationId xmlns:p14="http://schemas.microsoft.com/office/powerpoint/2010/main" val="14123414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Charlotte Smith</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Her husband was a debtor and Charlotte wrote poems and novels as a means of raising money. She was involved in radical English circles; the French Revolution and its aftermath provided some of her main themes. She was a republican sympathizer but later modified her opinion as a result of the terror. Her fourth novel, Desmond (1792), adopts the epistolary form to tell the story of the title character who travels to revolutionary France and is persuaded by arguments he hears there for revolution abroad and reform in England. She repeatedly sympathized with those who endured social oppression. </a:t>
            </a:r>
          </a:p>
          <a:p>
            <a:r>
              <a:rPr lang="en-GB" sz="1200" kern="1200" dirty="0" smtClean="0">
                <a:solidFill>
                  <a:schemeClr val="tx1"/>
                </a:solidFill>
                <a:effectLst/>
                <a:latin typeface="+mn-lt"/>
                <a:ea typeface="+mn-ea"/>
                <a:cs typeface="+mn-cs"/>
              </a:rPr>
              <a:t> </a:t>
            </a:r>
          </a:p>
          <a:p>
            <a:r>
              <a:rPr lang="en-GB" sz="1200" b="1" kern="1200" dirty="0" smtClean="0">
                <a:solidFill>
                  <a:schemeClr val="tx1"/>
                </a:solidFill>
                <a:effectLst/>
                <a:latin typeface="+mn-lt"/>
                <a:ea typeface="+mn-ea"/>
                <a:cs typeface="+mn-cs"/>
              </a:rPr>
              <a:t>Helena Maria Williams</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Williams was an important and well connected poet. She wrote on the abolition of the slave trade in the late 1780s and the campaign to repeal the Test and Corporation Acts. In 1789 after the fall of the Bastille Williams included a poem on the subject in her novel Julia (1790). She went to France in the summer of 1790, and her enthusiastic book about her travels, Letters Written in France (1790), would become the first of eight volumes of eyewitness accounts, later known as the Letters from France (1790–96). She explained in her first book that the historic Bastille day celebration in Paris was ‘not a time in which distinctions of country were remembered. It was the triumph of human kind … and it required but the common feelings of humanity to become in that moment a citizen of the world’.</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When she returned to Paris in August 1792 she was shocked by the increase in violence and her next work severely criticized Robespierre and lamented the execution of Louis XVI. The reign of terror meant that these two new volumes of Letters from France (1793) had to appear anonymously. The series earned her the appellation ‘English historian of the French Revolution’ but reviews were characteristically divided along party lines, with some finding her ‘a misguided female’ and others a ‘friend of liberty’.</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She ran a salon or </a:t>
            </a:r>
            <a:r>
              <a:rPr lang="en-GB" sz="1200" i="1" kern="1200" dirty="0" smtClean="0">
                <a:solidFill>
                  <a:schemeClr val="tx1"/>
                </a:solidFill>
                <a:effectLst/>
                <a:latin typeface="+mn-lt"/>
                <a:ea typeface="+mn-ea"/>
                <a:cs typeface="+mn-cs"/>
              </a:rPr>
              <a:t>conversazione</a:t>
            </a:r>
            <a:r>
              <a:rPr lang="en-GB" sz="1200" kern="1200" dirty="0" smtClean="0">
                <a:solidFill>
                  <a:schemeClr val="tx1"/>
                </a:solidFill>
                <a:effectLst/>
                <a:latin typeface="+mn-lt"/>
                <a:ea typeface="+mn-ea"/>
                <a:cs typeface="+mn-cs"/>
              </a:rPr>
              <a:t>, although her disillusionment with Napoleon Bonaparte meant it was for a time placed under police surveillance. She was naturalized as a French citizen in 1817. </a:t>
            </a:r>
          </a:p>
          <a:p>
            <a:endParaRPr lang="en-GB" dirty="0"/>
          </a:p>
        </p:txBody>
      </p:sp>
      <p:sp>
        <p:nvSpPr>
          <p:cNvPr id="4" name="Slide Number Placeholder 3"/>
          <p:cNvSpPr>
            <a:spLocks noGrp="1"/>
          </p:cNvSpPr>
          <p:nvPr>
            <p:ph type="sldNum" sz="quarter" idx="10"/>
          </p:nvPr>
        </p:nvSpPr>
        <p:spPr/>
        <p:txBody>
          <a:bodyPr/>
          <a:lstStyle/>
          <a:p>
            <a:fld id="{C37C37EB-72A6-4BF9-B6BC-2F434A30EE59}" type="slidenum">
              <a:rPr lang="en-GB" smtClean="0"/>
              <a:t>25</a:t>
            </a:fld>
            <a:endParaRPr lang="en-GB"/>
          </a:p>
        </p:txBody>
      </p:sp>
    </p:spTree>
    <p:extLst>
      <p:ext uri="{BB962C8B-B14F-4D97-AF65-F5344CB8AC3E}">
        <p14:creationId xmlns:p14="http://schemas.microsoft.com/office/powerpoint/2010/main" val="40274857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More is thus seen as mainstream, MW as the lonely exception. But are there more similarities between them in practice? MW's demands are typical of a wide spectrum of woman writers. Female educators, encompassing conservatives like More and Sarah Trimmer, radicals like Mary Hays and Catherine Macaulay and moderates like </a:t>
            </a:r>
            <a:r>
              <a:rPr lang="en-GB" sz="1200" kern="1200" dirty="0" err="1" smtClean="0">
                <a:solidFill>
                  <a:schemeClr val="tx1"/>
                </a:solidFill>
                <a:effectLst/>
                <a:latin typeface="+mn-lt"/>
                <a:ea typeface="+mn-ea"/>
                <a:cs typeface="+mn-cs"/>
              </a:rPr>
              <a:t>Barbauld</a:t>
            </a:r>
            <a:r>
              <a:rPr lang="en-GB" sz="1200" kern="1200" dirty="0" smtClean="0">
                <a:solidFill>
                  <a:schemeClr val="tx1"/>
                </a:solidFill>
                <a:effectLst/>
                <a:latin typeface="+mn-lt"/>
                <a:ea typeface="+mn-ea"/>
                <a:cs typeface="+mn-cs"/>
              </a:rPr>
              <a:t> and Maria Edgeworth, vigorously attacked the deficiencies of fashionable training and values and sought to give the woman's role more competence, dignity and consequence. Women were thus encouraged to achieve more than the accomplishments necessary to secure a good marriage and were being educated to become good citizens. The work of More then has been seen to have done more to subvert the established order than to uphold it. This revised view of Evangelicalism puts the stress on it as a vanguard of emergent middle class consciousness. Mary Berry noted that More and MW 'agree on all the great points of female education'.  Domesticity in both More's and MWs view is seen as proffering women an opportunity for an active role and is defined in terms of social responsibility. MW and More were striving to replace the ideal of pliant, unproductive urbanity with socially functional middle class models. Both wanted a more respectable and powerful status for women, underscoring their need for purposeful work whether paid or unpaid, endowing them with weighty authority as mothers and educators. At the heart of the work of both writers is a pattern of female heroism. They indict what they call the Mohammedan view of women as docile catering to masculine appetites, exemplified by Rousseau's Sophie.</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MW calls middle class women to eschew the static role and turn to nature, virtue and reason to become 'more observant daughters, more affectionate sisters, more faithful wives, more reasonable mothers - in a word better citizens'. Her manifesto remains middle class motherhood in a radical framework of economic </a:t>
            </a:r>
            <a:r>
              <a:rPr lang="en-GB" sz="1200" kern="1200" dirty="0" err="1" smtClean="0">
                <a:solidFill>
                  <a:schemeClr val="tx1"/>
                </a:solidFill>
                <a:effectLst/>
                <a:latin typeface="+mn-lt"/>
                <a:ea typeface="+mn-ea"/>
                <a:cs typeface="+mn-cs"/>
              </a:rPr>
              <a:t>independece</a:t>
            </a:r>
            <a:r>
              <a:rPr lang="en-GB" sz="1200" kern="1200" dirty="0" smtClean="0">
                <a:solidFill>
                  <a:schemeClr val="tx1"/>
                </a:solidFill>
                <a:effectLst/>
                <a:latin typeface="+mn-lt"/>
                <a:ea typeface="+mn-ea"/>
                <a:cs typeface="+mn-cs"/>
              </a:rPr>
              <a:t>, legal equality and freer access to jobs and professions. She seeks to aggrandise the maternal mission making motherhood the lynchpin off the new society. Although she does not suggest that woman's only possible place was in the home motherhood provides a rationale for better female education. The more enlightened understanding women achieve, the more they will advance common welfare. In carrying out her communal obligations she earns her keep, maintains her self-respect and develops her own moral character. </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More like MW puts her faith in women of middle rank. She attests to women's potency to undermine or save their country. Women bear special civil and social responsibilities. Although she sees 'the profession of ladies as daughters, wives, mothers and mistresses of families she also argues for a public role: looking after the poor. More was a female crusader infinitely more successful than MW or other female radicals. Both More and MW appeal to female example so that women by 'labouring to reform themselves to reform the world'. Women were now the reformers of public manners rather than the refiners. </a:t>
            </a:r>
          </a:p>
          <a:p>
            <a:r>
              <a:rPr lang="en-GB" sz="1200" kern="1200" dirty="0" smtClean="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C37C37EB-72A6-4BF9-B6BC-2F434A30EE59}" type="slidenum">
              <a:rPr lang="en-GB" smtClean="0"/>
              <a:t>26</a:t>
            </a:fld>
            <a:endParaRPr lang="en-GB"/>
          </a:p>
        </p:txBody>
      </p:sp>
    </p:spTree>
    <p:extLst>
      <p:ext uri="{BB962C8B-B14F-4D97-AF65-F5344CB8AC3E}">
        <p14:creationId xmlns:p14="http://schemas.microsoft.com/office/powerpoint/2010/main" val="10555366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MW's agenda according to </a:t>
            </a:r>
            <a:r>
              <a:rPr lang="en-GB" sz="1200" kern="1200" dirty="0" err="1" smtClean="0">
                <a:solidFill>
                  <a:schemeClr val="tx1"/>
                </a:solidFill>
                <a:effectLst/>
                <a:latin typeface="+mn-lt"/>
                <a:ea typeface="+mn-ea"/>
                <a:cs typeface="+mn-cs"/>
              </a:rPr>
              <a:t>Coole</a:t>
            </a:r>
            <a:r>
              <a:rPr lang="en-GB" sz="1200" kern="1200" dirty="0" smtClean="0">
                <a:solidFill>
                  <a:schemeClr val="tx1"/>
                </a:solidFill>
                <a:effectLst/>
                <a:latin typeface="+mn-lt"/>
                <a:ea typeface="+mn-ea"/>
                <a:cs typeface="+mn-cs"/>
              </a:rPr>
              <a:t> and a range of other writers is a typically Liberal one: education, civil rights, an opportunity to compete for access to occupations, political representation. Of these education is the most important. A rational education is important for women on a number of levels: 1) it is needed to transform female identity, 2) it is a right, as rational beings all individuals deserve the opportunity to develop their faculties in order to achieve self-determination, autonomy and virtue 3) a proper education prepares women for their role as citizens. MW idea of liberty is always of the positive variety which associates freedom with the deployment of the rational will. She avoids the dichotomy between the state as a public domain and the family as a private haven where the state is absent and public concerns have no place which led to the dominance of domestic ideology but sees that duties within the family and community have a wider significance. However, Barbara Taylor has argued that MW's work is not part of the liberal </a:t>
            </a:r>
            <a:r>
              <a:rPr lang="en-GB" sz="1200" kern="1200" dirty="0" err="1" smtClean="0">
                <a:solidFill>
                  <a:schemeClr val="tx1"/>
                </a:solidFill>
                <a:effectLst/>
                <a:latin typeface="+mn-lt"/>
                <a:ea typeface="+mn-ea"/>
                <a:cs typeface="+mn-cs"/>
              </a:rPr>
              <a:t>tradtion</a:t>
            </a:r>
            <a:r>
              <a:rPr lang="en-GB" sz="1200" kern="1200" dirty="0" smtClean="0">
                <a:solidFill>
                  <a:schemeClr val="tx1"/>
                </a:solidFill>
                <a:effectLst/>
                <a:latin typeface="+mn-lt"/>
                <a:ea typeface="+mn-ea"/>
                <a:cs typeface="+mn-cs"/>
              </a:rPr>
              <a:t> and that </a:t>
            </a:r>
            <a:r>
              <a:rPr lang="en-GB" sz="1200" i="1" kern="1200" dirty="0" smtClean="0">
                <a:solidFill>
                  <a:schemeClr val="tx1"/>
                </a:solidFill>
                <a:effectLst/>
                <a:latin typeface="+mn-lt"/>
                <a:ea typeface="+mn-ea"/>
                <a:cs typeface="+mn-cs"/>
              </a:rPr>
              <a:t>Vindication </a:t>
            </a:r>
            <a:r>
              <a:rPr lang="en-GB" sz="1200" kern="1200" dirty="0" smtClean="0">
                <a:solidFill>
                  <a:schemeClr val="tx1"/>
                </a:solidFill>
                <a:effectLst/>
                <a:latin typeface="+mn-lt"/>
                <a:ea typeface="+mn-ea"/>
                <a:cs typeface="+mn-cs"/>
              </a:rPr>
              <a:t>is not concerned with the position of middle-class women as subordinate members of a newly ascendant class, nor even with women's lack of legal, political or economic rights. Rather she argues the book is an exploration of the 'distinction of sex' and its implications for women's experience. She places MW within 'the utopian wing of 18</a:t>
            </a:r>
            <a:r>
              <a:rPr lang="en-GB" sz="1200" kern="1200" baseline="30000" dirty="0" smtClean="0">
                <a:solidFill>
                  <a:schemeClr val="tx1"/>
                </a:solidFill>
                <a:effectLst/>
                <a:latin typeface="+mn-lt"/>
                <a:ea typeface="+mn-ea"/>
                <a:cs typeface="+mn-cs"/>
              </a:rPr>
              <a:t>th</a:t>
            </a:r>
            <a:r>
              <a:rPr lang="en-GB" sz="1200" kern="1200" dirty="0" smtClean="0">
                <a:solidFill>
                  <a:schemeClr val="tx1"/>
                </a:solidFill>
                <a:effectLst/>
                <a:latin typeface="+mn-lt"/>
                <a:ea typeface="+mn-ea"/>
                <a:cs typeface="+mn-cs"/>
              </a:rPr>
              <a:t> century progressivism - a brand of democratic radicalism deeply influenced by Rousseau. Ironically MW then owes much to Rousseau's radical ideas and indeed acknowledges her debt to him. The contradictions and tensions inherent in his work, especially his view of women, were to be played out when the 19</a:t>
            </a:r>
            <a:r>
              <a:rPr lang="en-GB" sz="1200" kern="1200" baseline="30000" dirty="0" smtClean="0">
                <a:solidFill>
                  <a:schemeClr val="tx1"/>
                </a:solidFill>
                <a:effectLst/>
                <a:latin typeface="+mn-lt"/>
                <a:ea typeface="+mn-ea"/>
                <a:cs typeface="+mn-cs"/>
              </a:rPr>
              <a:t>th</a:t>
            </a:r>
            <a:r>
              <a:rPr lang="en-GB" sz="1200" kern="1200" dirty="0" smtClean="0">
                <a:solidFill>
                  <a:schemeClr val="tx1"/>
                </a:solidFill>
                <a:effectLst/>
                <a:latin typeface="+mn-lt"/>
                <a:ea typeface="+mn-ea"/>
                <a:cs typeface="+mn-cs"/>
              </a:rPr>
              <a:t> century bourgeoisie attempted to follow his blueprint and confine women to the private space of the home and keep them out of the public arena.</a:t>
            </a:r>
          </a:p>
          <a:p>
            <a:r>
              <a:rPr lang="en-GB" sz="1200" kern="1200" smtClean="0">
                <a:solidFill>
                  <a:schemeClr val="tx1"/>
                </a:solidFill>
                <a:effectLst/>
                <a:latin typeface="+mn-lt"/>
                <a:ea typeface="+mn-ea"/>
                <a:cs typeface="+mn-cs"/>
              </a:rPr>
              <a:t> </a:t>
            </a:r>
          </a:p>
          <a:p>
            <a:endParaRPr lang="en-GB"/>
          </a:p>
        </p:txBody>
      </p:sp>
      <p:sp>
        <p:nvSpPr>
          <p:cNvPr id="4" name="Slide Number Placeholder 3"/>
          <p:cNvSpPr>
            <a:spLocks noGrp="1"/>
          </p:cNvSpPr>
          <p:nvPr>
            <p:ph type="sldNum" sz="quarter" idx="10"/>
          </p:nvPr>
        </p:nvSpPr>
        <p:spPr/>
        <p:txBody>
          <a:bodyPr/>
          <a:lstStyle/>
          <a:p>
            <a:fld id="{C37C37EB-72A6-4BF9-B6BC-2F434A30EE59}" type="slidenum">
              <a:rPr lang="en-GB" smtClean="0"/>
              <a:t>27</a:t>
            </a:fld>
            <a:endParaRPr lang="en-GB"/>
          </a:p>
        </p:txBody>
      </p:sp>
    </p:spTree>
    <p:extLst>
      <p:ext uri="{BB962C8B-B14F-4D97-AF65-F5344CB8AC3E}">
        <p14:creationId xmlns:p14="http://schemas.microsoft.com/office/powerpoint/2010/main" val="13934040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The debate had begun in 1789, when </a:t>
            </a:r>
            <a:r>
              <a:rPr lang="en-GB" sz="1200" kern="1200" dirty="0" err="1" smtClean="0">
                <a:solidFill>
                  <a:schemeClr val="tx1"/>
                </a:solidFill>
                <a:effectLst/>
                <a:latin typeface="+mn-lt"/>
                <a:ea typeface="+mn-ea"/>
                <a:cs typeface="+mn-cs"/>
              </a:rPr>
              <a:t>Dr.</a:t>
            </a:r>
            <a:r>
              <a:rPr lang="en-GB" sz="1200" kern="1200" dirty="0" smtClean="0">
                <a:solidFill>
                  <a:schemeClr val="tx1"/>
                </a:solidFill>
                <a:effectLst/>
                <a:latin typeface="+mn-lt"/>
                <a:ea typeface="+mn-ea"/>
                <a:cs typeface="+mn-cs"/>
              </a:rPr>
              <a:t> Richard Price, a Unitarian minister in England, preached a largely innocuous sermon "On the Love of Country." In this sermon he congratulated the French National Assembly, for the Revolution had opened up new possibilities for religious and civil freedom. Price argued that ‘civil governors are properly the servants of the public, and a king, is no more than the first servant of the public, created by it and responsible to it…’ The French Assembly's "Declaration of the Rights of Man and of the Citizen" was, indeed, a landmark in world history, especially following the 1776 American Declaration of Independence which would lead to a great global reformation. Price spoke of being a citizen of the world -- with the rights that citizenship implied. He fleshed out further his doctrine of </a:t>
            </a:r>
            <a:r>
              <a:rPr lang="en-GB" sz="1200" i="1" kern="1200" dirty="0" err="1" smtClean="0">
                <a:solidFill>
                  <a:schemeClr val="tx1"/>
                </a:solidFill>
                <a:effectLst/>
                <a:latin typeface="+mn-lt"/>
                <a:ea typeface="+mn-ea"/>
                <a:cs typeface="+mn-cs"/>
              </a:rPr>
              <a:t>perfectability</a:t>
            </a:r>
            <a:r>
              <a:rPr lang="en-GB" sz="1200" kern="1200" dirty="0" smtClean="0">
                <a:solidFill>
                  <a:schemeClr val="tx1"/>
                </a:solidFill>
                <a:effectLst/>
                <a:latin typeface="+mn-lt"/>
                <a:ea typeface="+mn-ea"/>
                <a:cs typeface="+mn-cs"/>
              </a:rPr>
              <a:t> -- that the world can be made better through human effort. This doctrine was the theological and philosophical justification for social reform, for striving in this world for social change.</a:t>
            </a:r>
          </a:p>
          <a:p>
            <a:r>
              <a:rPr lang="en-GB" sz="1200" kern="1200" dirty="0" smtClean="0">
                <a:solidFill>
                  <a:schemeClr val="tx1"/>
                </a:solidFill>
                <a:effectLst/>
                <a:latin typeface="+mn-lt"/>
                <a:ea typeface="+mn-ea"/>
                <a:cs typeface="+mn-cs"/>
              </a:rPr>
              <a:t>The responses to this sermon are perhaps better known than the initial sermon itself.</a:t>
            </a:r>
            <a:r>
              <a:rPr lang="en-GB" sz="1200" kern="1200" baseline="0" dirty="0" smtClean="0">
                <a:solidFill>
                  <a:schemeClr val="tx1"/>
                </a:solidFill>
                <a:effectLst/>
                <a:latin typeface="+mn-lt"/>
                <a:ea typeface="+mn-ea"/>
                <a:cs typeface="+mn-cs"/>
              </a:rPr>
              <a:t> Edmund Burke</a:t>
            </a:r>
            <a:r>
              <a:rPr lang="en-GB" sz="1200" kern="1200" dirty="0" smtClean="0">
                <a:solidFill>
                  <a:schemeClr val="tx1"/>
                </a:solidFill>
                <a:effectLst/>
                <a:latin typeface="+mn-lt"/>
                <a:ea typeface="+mn-ea"/>
                <a:cs typeface="+mn-cs"/>
              </a:rPr>
              <a:t>, appalled at the substitution of the rights of man for the rights of kings, for the institution of liberty at the expense of traditional authority, responded with his </a:t>
            </a:r>
            <a:r>
              <a:rPr lang="en-GB" sz="1200" i="1" kern="1200" dirty="0" smtClean="0">
                <a:solidFill>
                  <a:schemeClr val="tx1"/>
                </a:solidFill>
                <a:effectLst/>
                <a:latin typeface="+mn-lt"/>
                <a:ea typeface="+mn-ea"/>
                <a:cs typeface="+mn-cs"/>
              </a:rPr>
              <a:t>Reflections on the Revolution</a:t>
            </a:r>
            <a:r>
              <a:rPr lang="en-GB" sz="1200" i="1" kern="1200" baseline="0" dirty="0" smtClean="0">
                <a:solidFill>
                  <a:schemeClr val="tx1"/>
                </a:solidFill>
                <a:effectLst/>
                <a:latin typeface="+mn-lt"/>
                <a:ea typeface="+mn-ea"/>
                <a:cs typeface="+mn-cs"/>
              </a:rPr>
              <a:t> in France</a:t>
            </a:r>
            <a:r>
              <a:rPr lang="en-GB" sz="1200" i="1"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Burke argued that the overthrow of authority in France would bring on chaos and disorder. His arguments answered and denied Price's assertions of natural rights and Price's doctrine of </a:t>
            </a:r>
            <a:r>
              <a:rPr lang="en-GB" sz="1200" kern="1200" dirty="0" err="1" smtClean="0">
                <a:solidFill>
                  <a:schemeClr val="tx1"/>
                </a:solidFill>
                <a:effectLst/>
                <a:latin typeface="+mn-lt"/>
                <a:ea typeface="+mn-ea"/>
                <a:cs typeface="+mn-cs"/>
              </a:rPr>
              <a:t>perfectability</a:t>
            </a:r>
            <a:r>
              <a:rPr lang="en-GB" sz="1200" kern="1200" dirty="0" smtClean="0">
                <a:solidFill>
                  <a:schemeClr val="tx1"/>
                </a:solidFill>
                <a:effectLst/>
                <a:latin typeface="+mn-lt"/>
                <a:ea typeface="+mn-ea"/>
                <a:cs typeface="+mn-cs"/>
              </a:rPr>
              <a:t>.</a:t>
            </a:r>
          </a:p>
          <a:p>
            <a:endParaRPr lang="en-GB" dirty="0"/>
          </a:p>
        </p:txBody>
      </p:sp>
      <p:sp>
        <p:nvSpPr>
          <p:cNvPr id="4" name="Slide Number Placeholder 3"/>
          <p:cNvSpPr>
            <a:spLocks noGrp="1"/>
          </p:cNvSpPr>
          <p:nvPr>
            <p:ph type="sldNum" sz="quarter" idx="10"/>
          </p:nvPr>
        </p:nvSpPr>
        <p:spPr/>
        <p:txBody>
          <a:bodyPr/>
          <a:lstStyle/>
          <a:p>
            <a:fld id="{C37C37EB-72A6-4BF9-B6BC-2F434A30EE59}" type="slidenum">
              <a:rPr lang="en-GB" smtClean="0"/>
              <a:t>6</a:t>
            </a:fld>
            <a:endParaRPr lang="en-GB"/>
          </a:p>
        </p:txBody>
      </p:sp>
    </p:spTree>
    <p:extLst>
      <p:ext uri="{BB962C8B-B14F-4D97-AF65-F5344CB8AC3E}">
        <p14:creationId xmlns:p14="http://schemas.microsoft.com/office/powerpoint/2010/main" val="26789853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Burke's </a:t>
            </a:r>
            <a:r>
              <a:rPr lang="en-GB" sz="1200" i="1" kern="1200" dirty="0" smtClean="0">
                <a:solidFill>
                  <a:schemeClr val="tx1"/>
                </a:solidFill>
                <a:effectLst/>
                <a:latin typeface="+mn-lt"/>
                <a:ea typeface="+mn-ea"/>
                <a:cs typeface="+mn-cs"/>
              </a:rPr>
              <a:t>Reflections on the Revolution in France </a:t>
            </a:r>
            <a:r>
              <a:rPr lang="en-GB" sz="1200" kern="1200" dirty="0" smtClean="0">
                <a:solidFill>
                  <a:schemeClr val="tx1"/>
                </a:solidFill>
                <a:effectLst/>
                <a:latin typeface="+mn-lt"/>
                <a:ea typeface="+mn-ea"/>
                <a:cs typeface="+mn-cs"/>
              </a:rPr>
              <a:t>had initiated an important debate on the nature of revolution in France. His account was exaggerated and sensational and intended to warn the British to reject the French example. His aim was to defend the existing social order through his appeal to the importance of custom, habit and tradition in politics. </a:t>
            </a:r>
            <a:endParaRPr lang="en-GB" dirty="0"/>
          </a:p>
        </p:txBody>
      </p:sp>
      <p:sp>
        <p:nvSpPr>
          <p:cNvPr id="4" name="Slide Number Placeholder 3"/>
          <p:cNvSpPr>
            <a:spLocks noGrp="1"/>
          </p:cNvSpPr>
          <p:nvPr>
            <p:ph type="sldNum" sz="quarter" idx="10"/>
          </p:nvPr>
        </p:nvSpPr>
        <p:spPr/>
        <p:txBody>
          <a:bodyPr/>
          <a:lstStyle/>
          <a:p>
            <a:fld id="{C37C37EB-72A6-4BF9-B6BC-2F434A30EE59}" type="slidenum">
              <a:rPr lang="en-GB" smtClean="0"/>
              <a:t>9</a:t>
            </a:fld>
            <a:endParaRPr lang="en-GB"/>
          </a:p>
        </p:txBody>
      </p:sp>
    </p:spTree>
    <p:extLst>
      <p:ext uri="{BB962C8B-B14F-4D97-AF65-F5344CB8AC3E}">
        <p14:creationId xmlns:p14="http://schemas.microsoft.com/office/powerpoint/2010/main" val="495243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MW response was concerned less with a defence of the revolution, although other female writers such as Helen Maria Williams, Anna Laetitia </a:t>
            </a:r>
            <a:r>
              <a:rPr lang="en-GB" sz="1200" kern="1200" dirty="0" err="1" smtClean="0">
                <a:solidFill>
                  <a:schemeClr val="tx1"/>
                </a:solidFill>
                <a:effectLst/>
                <a:latin typeface="+mn-lt"/>
                <a:ea typeface="+mn-ea"/>
                <a:cs typeface="+mn-cs"/>
              </a:rPr>
              <a:t>Barbauld</a:t>
            </a:r>
            <a:r>
              <a:rPr lang="en-GB" sz="1200" kern="1200" dirty="0" smtClean="0">
                <a:solidFill>
                  <a:schemeClr val="tx1"/>
                </a:solidFill>
                <a:effectLst/>
                <a:latin typeface="+mn-lt"/>
                <a:ea typeface="+mn-ea"/>
                <a:cs typeface="+mn-cs"/>
              </a:rPr>
              <a:t> and Catherine Macaulay were active spokeswomen for the revolution, but with a direct attack on Burke himself, whom she attacked for his belittlement of the poor. </a:t>
            </a:r>
          </a:p>
          <a:p>
            <a:r>
              <a:rPr lang="en-GB" sz="1200" kern="1200" dirty="0" smtClean="0">
                <a:solidFill>
                  <a:schemeClr val="tx1"/>
                </a:solidFill>
                <a:effectLst/>
                <a:latin typeface="+mn-lt"/>
                <a:ea typeface="+mn-ea"/>
                <a:cs typeface="+mn-cs"/>
              </a:rPr>
              <a:t>MW presented Burke as a former reformer, grown old and confused, basically a good man but one corrupted by the English establishment. His position, she argued, came to little more than ‘reverence for the rust of antiquity’. In her angry rebuttal of Burke she argued for what she considered God-given rights of civil and religious liberty. She spoke of the aristocracy that was being displaced in France as decadent. She criticized Burke's sympathy for the women of the displaced aristocracy in France – particularly his eulogising of Marie Antoinette – as selective, ignoring the many more thousands of women who suffered under the old regime: </a:t>
            </a:r>
          </a:p>
          <a:p>
            <a:r>
              <a:rPr lang="en-GB" sz="1200" kern="1200" dirty="0" smtClean="0">
                <a:solidFill>
                  <a:schemeClr val="tx1"/>
                </a:solidFill>
                <a:effectLst/>
                <a:latin typeface="+mn-lt"/>
                <a:ea typeface="+mn-ea"/>
                <a:cs typeface="+mn-cs"/>
              </a:rPr>
              <a:t>"your tears are reserved, very naturally considering your character, for the declamation of the theatre, or for the downfall of queens, whose rank alters the nature of folly, and throws a graceful veil over vices that degrade humanity; whilst the distress of many industrious mothers, whose helpmates have been torn from them, and the hungry cry of helpless babes, were vulgar sorrows that could not move your commiseration, though they might extort an alms". </a:t>
            </a:r>
          </a:p>
          <a:p>
            <a:r>
              <a:rPr lang="en-GB" sz="1200" kern="1200" dirty="0" smtClean="0">
                <a:solidFill>
                  <a:schemeClr val="tx1"/>
                </a:solidFill>
                <a:effectLst/>
                <a:latin typeface="+mn-lt"/>
                <a:ea typeface="+mn-ea"/>
                <a:cs typeface="+mn-cs"/>
              </a:rPr>
              <a:t>Gary Kelly has noted that MW used both manner and style to reinforce her points. But MW supported Burke’s notion of gradualism of reform. Against his pessimism she considered the present as a prelude to a brighter age: ‘the revolution was the natural consequence of intellectual improvement, gradually proceeding to perfection in the advancement of communities, from a state of barbarism to that of polished society.’  Burke and MW did however, disagree on a number of significant issues including their views of reason, equality, feminism and education.</a:t>
            </a:r>
          </a:p>
          <a:p>
            <a:endParaRPr lang="en-GB" dirty="0"/>
          </a:p>
        </p:txBody>
      </p:sp>
      <p:sp>
        <p:nvSpPr>
          <p:cNvPr id="4" name="Slide Number Placeholder 3"/>
          <p:cNvSpPr>
            <a:spLocks noGrp="1"/>
          </p:cNvSpPr>
          <p:nvPr>
            <p:ph type="sldNum" sz="quarter" idx="10"/>
          </p:nvPr>
        </p:nvSpPr>
        <p:spPr/>
        <p:txBody>
          <a:bodyPr/>
          <a:lstStyle/>
          <a:p>
            <a:fld id="{C37C37EB-72A6-4BF9-B6BC-2F434A30EE59}" type="slidenum">
              <a:rPr lang="en-GB" smtClean="0"/>
              <a:t>12</a:t>
            </a:fld>
            <a:endParaRPr lang="en-GB"/>
          </a:p>
        </p:txBody>
      </p:sp>
    </p:spTree>
    <p:extLst>
      <p:ext uri="{BB962C8B-B14F-4D97-AF65-F5344CB8AC3E}">
        <p14:creationId xmlns:p14="http://schemas.microsoft.com/office/powerpoint/2010/main" val="19195116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In the </a:t>
            </a:r>
            <a:r>
              <a:rPr lang="en-GB" sz="1200" i="1" kern="1200" dirty="0" smtClean="0">
                <a:solidFill>
                  <a:schemeClr val="tx1"/>
                </a:solidFill>
                <a:effectLst/>
                <a:latin typeface="+mn-lt"/>
                <a:ea typeface="+mn-ea"/>
                <a:cs typeface="+mn-cs"/>
              </a:rPr>
              <a:t>Vindication of the Rights of Woman</a:t>
            </a:r>
            <a:r>
              <a:rPr lang="en-GB" sz="1200" kern="1200" dirty="0" smtClean="0">
                <a:solidFill>
                  <a:schemeClr val="tx1"/>
                </a:solidFill>
                <a:effectLst/>
                <a:latin typeface="+mn-lt"/>
                <a:ea typeface="+mn-ea"/>
                <a:cs typeface="+mn-cs"/>
              </a:rPr>
              <a:t>, published in 1792 MW drew together her hostility to privilege and inequality, her sense of the corrupting effects of unequal education and expectations on women and her vision of the possibility of a new political and moral order in which women too were equal citizens. Her work was dedicated to </a:t>
            </a:r>
            <a:r>
              <a:rPr lang="en-GB" sz="1200" kern="1200" dirty="0" err="1" smtClean="0">
                <a:solidFill>
                  <a:schemeClr val="tx1"/>
                </a:solidFill>
                <a:effectLst/>
                <a:latin typeface="+mn-lt"/>
                <a:ea typeface="+mn-ea"/>
                <a:cs typeface="+mn-cs"/>
              </a:rPr>
              <a:t>Abbé</a:t>
            </a:r>
            <a:r>
              <a:rPr lang="en-GB" sz="1200" kern="1200" dirty="0" smtClean="0">
                <a:solidFill>
                  <a:schemeClr val="tx1"/>
                </a:solidFill>
                <a:effectLst/>
                <a:latin typeface="+mn-lt"/>
                <a:ea typeface="+mn-ea"/>
                <a:cs typeface="+mn-cs"/>
              </a:rPr>
              <a:t> Talleyrand in the hope that it might influence legislation on education in France. Her work also identified with the optimism of so many </a:t>
            </a:r>
            <a:r>
              <a:rPr lang="en-GB" sz="1200" kern="1200" dirty="0" err="1" smtClean="0">
                <a:solidFill>
                  <a:schemeClr val="tx1"/>
                </a:solidFill>
                <a:effectLst/>
                <a:latin typeface="+mn-lt"/>
                <a:ea typeface="+mn-ea"/>
                <a:cs typeface="+mn-cs"/>
              </a:rPr>
              <a:t>Englightment</a:t>
            </a:r>
            <a:r>
              <a:rPr lang="en-GB" sz="1200" kern="1200" dirty="0" smtClean="0">
                <a:solidFill>
                  <a:schemeClr val="tx1"/>
                </a:solidFill>
                <a:effectLst/>
                <a:latin typeface="+mn-lt"/>
                <a:ea typeface="+mn-ea"/>
                <a:cs typeface="+mn-cs"/>
              </a:rPr>
              <a:t> writers, rooted in their belief in the use of human reason and the diffusion of knowledge. She shared in the sense of progress of European civilisation, though women might not have achieved their share of its benefits. She specifically addressed the </a:t>
            </a:r>
            <a:r>
              <a:rPr lang="en-GB" sz="1200" i="1" kern="1200" dirty="0" smtClean="0">
                <a:solidFill>
                  <a:schemeClr val="tx1"/>
                </a:solidFill>
                <a:effectLst/>
                <a:latin typeface="+mn-lt"/>
                <a:ea typeface="+mn-ea"/>
                <a:cs typeface="+mn-cs"/>
              </a:rPr>
              <a:t>Vindication </a:t>
            </a:r>
            <a:r>
              <a:rPr lang="en-GB" sz="1200" kern="1200" dirty="0" smtClean="0">
                <a:solidFill>
                  <a:schemeClr val="tx1"/>
                </a:solidFill>
                <a:effectLst/>
                <a:latin typeface="+mn-lt"/>
                <a:ea typeface="+mn-ea"/>
                <a:cs typeface="+mn-cs"/>
              </a:rPr>
              <a:t>to the women of the middle class 'because they appear to be in the most natural state' rejecting both the luxury of wealthy women and the drudgery of poor women.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MW subsequently visited France and as she watched the events of the Terror came to feel less optimistic about the possibilities of radical political transformation. Whilst there she had an affair and lived with the American adventurer, Gilbert Imlay and gave birth to her first daughter, Fanny. In her last work, </a:t>
            </a:r>
            <a:r>
              <a:rPr lang="en-GB" sz="1200" i="1" kern="1200" dirty="0" smtClean="0">
                <a:solidFill>
                  <a:schemeClr val="tx1"/>
                </a:solidFill>
                <a:effectLst/>
                <a:latin typeface="+mn-lt"/>
                <a:ea typeface="+mn-ea"/>
                <a:cs typeface="+mn-cs"/>
              </a:rPr>
              <a:t>Maria or the Wrongs of Woman </a:t>
            </a:r>
            <a:r>
              <a:rPr lang="en-GB" sz="1200" kern="1200" dirty="0" smtClean="0">
                <a:solidFill>
                  <a:schemeClr val="tx1"/>
                </a:solidFill>
                <a:effectLst/>
                <a:latin typeface="+mn-lt"/>
                <a:ea typeface="+mn-ea"/>
                <a:cs typeface="+mn-cs"/>
              </a:rPr>
              <a:t>which was set in an asylum to which the heroine was confined by her husband, she was to explore the oppressive conditions of marriage for the middle class woman and the situation of the poor woman through the depiction of the life of the servant in the asylum, Jemima. </a:t>
            </a:r>
            <a:r>
              <a:rPr lang="en-GB" sz="1200" i="1" kern="1200" dirty="0" smtClean="0">
                <a:solidFill>
                  <a:schemeClr val="tx1"/>
                </a:solidFill>
                <a:effectLst/>
                <a:latin typeface="+mn-lt"/>
                <a:ea typeface="+mn-ea"/>
                <a:cs typeface="+mn-cs"/>
              </a:rPr>
              <a:t>Maria </a:t>
            </a:r>
            <a:r>
              <a:rPr lang="en-GB" sz="1200" kern="1200" dirty="0" smtClean="0">
                <a:solidFill>
                  <a:schemeClr val="tx1"/>
                </a:solidFill>
                <a:effectLst/>
                <a:latin typeface="+mn-lt"/>
                <a:ea typeface="+mn-ea"/>
                <a:cs typeface="+mn-cs"/>
              </a:rPr>
              <a:t>was never completed and was posthumously published after MWs death in childbirth, by her husband, William Godwin. Godwin's </a:t>
            </a:r>
            <a:r>
              <a:rPr lang="en-GB" sz="1200" i="1" kern="1200" dirty="0" smtClean="0">
                <a:solidFill>
                  <a:schemeClr val="tx1"/>
                </a:solidFill>
                <a:effectLst/>
                <a:latin typeface="+mn-lt"/>
                <a:ea typeface="+mn-ea"/>
                <a:cs typeface="+mn-cs"/>
              </a:rPr>
              <a:t>Memoirs of the Author of the Rights of Women </a:t>
            </a:r>
            <a:r>
              <a:rPr lang="en-GB" sz="1200" kern="1200" dirty="0" smtClean="0">
                <a:solidFill>
                  <a:schemeClr val="tx1"/>
                </a:solidFill>
                <a:effectLst/>
                <a:latin typeface="+mn-lt"/>
                <a:ea typeface="+mn-ea"/>
                <a:cs typeface="+mn-cs"/>
              </a:rPr>
              <a:t>published in 1798 told the story of MWs private life, yet associated her name indelibly with sexual freedom and notoriety.</a:t>
            </a:r>
          </a:p>
          <a:p>
            <a:endParaRPr lang="en-GB" dirty="0"/>
          </a:p>
        </p:txBody>
      </p:sp>
      <p:sp>
        <p:nvSpPr>
          <p:cNvPr id="4" name="Slide Number Placeholder 3"/>
          <p:cNvSpPr>
            <a:spLocks noGrp="1"/>
          </p:cNvSpPr>
          <p:nvPr>
            <p:ph type="sldNum" sz="quarter" idx="10"/>
          </p:nvPr>
        </p:nvSpPr>
        <p:spPr/>
        <p:txBody>
          <a:bodyPr/>
          <a:lstStyle/>
          <a:p>
            <a:fld id="{C37C37EB-72A6-4BF9-B6BC-2F434A30EE59}" type="slidenum">
              <a:rPr lang="en-GB" smtClean="0"/>
              <a:t>14</a:t>
            </a:fld>
            <a:endParaRPr lang="en-GB"/>
          </a:p>
        </p:txBody>
      </p:sp>
    </p:spTree>
    <p:extLst>
      <p:ext uri="{BB962C8B-B14F-4D97-AF65-F5344CB8AC3E}">
        <p14:creationId xmlns:p14="http://schemas.microsoft.com/office/powerpoint/2010/main" val="1088171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majority of the </a:t>
            </a:r>
            <a:r>
              <a:rPr lang="en-GB" sz="1200" i="1" kern="1200" dirty="0" smtClean="0">
                <a:solidFill>
                  <a:schemeClr val="tx1"/>
                </a:solidFill>
                <a:effectLst/>
                <a:latin typeface="+mn-lt"/>
                <a:ea typeface="+mn-ea"/>
                <a:cs typeface="+mn-cs"/>
              </a:rPr>
              <a:t>Vindication </a:t>
            </a:r>
            <a:r>
              <a:rPr lang="en-GB" sz="1200" kern="1200" dirty="0" smtClean="0">
                <a:solidFill>
                  <a:schemeClr val="tx1"/>
                </a:solidFill>
                <a:effectLst/>
                <a:latin typeface="+mn-lt"/>
                <a:ea typeface="+mn-ea"/>
                <a:cs typeface="+mn-cs"/>
              </a:rPr>
              <a:t>focuses on the education of women. MW attacked a number of earlier writers, including Rousseau, who had written on the education of </a:t>
            </a:r>
            <a:r>
              <a:rPr lang="en-GB" sz="1200" kern="1200" dirty="0" err="1" smtClean="0">
                <a:solidFill>
                  <a:schemeClr val="tx1"/>
                </a:solidFill>
                <a:effectLst/>
                <a:latin typeface="+mn-lt"/>
                <a:ea typeface="+mn-ea"/>
                <a:cs typeface="+mn-cs"/>
              </a:rPr>
              <a:t>grils</a:t>
            </a:r>
            <a:r>
              <a:rPr lang="en-GB" sz="1200" kern="1200" dirty="0" smtClean="0">
                <a:solidFill>
                  <a:schemeClr val="tx1"/>
                </a:solidFill>
                <a:effectLst/>
                <a:latin typeface="+mn-lt"/>
                <a:ea typeface="+mn-ea"/>
                <a:cs typeface="+mn-cs"/>
              </a:rPr>
              <a:t> suggesting that their interests be subordinated to boys and suggested that girls were unable to attain the same levels of virtue. MW was though equally critical of women. She accepted the common contemporary view that women had been corrupted and degraded by the general expectation that they would be governed by their feelings, their vanity, their pursuit of accomplishments to attract men. She condemned the way that women's lives were dominated by a sense of 'sexual character' by the denial of reason to them. She put the case that the pursuit of reason would subdue female passions. Thus the right kind of education bringing with it the right association of ideas could transform the female character. She planned a new system of national education, in which all, rich and poor, girls and boys, would be educated together until the age of 9. </a:t>
            </a:r>
          </a:p>
          <a:p>
            <a:endParaRPr lang="en-GB" dirty="0"/>
          </a:p>
        </p:txBody>
      </p:sp>
      <p:sp>
        <p:nvSpPr>
          <p:cNvPr id="4" name="Slide Number Placeholder 3"/>
          <p:cNvSpPr>
            <a:spLocks noGrp="1"/>
          </p:cNvSpPr>
          <p:nvPr>
            <p:ph type="sldNum" sz="quarter" idx="10"/>
          </p:nvPr>
        </p:nvSpPr>
        <p:spPr/>
        <p:txBody>
          <a:bodyPr/>
          <a:lstStyle/>
          <a:p>
            <a:fld id="{C37C37EB-72A6-4BF9-B6BC-2F434A30EE59}" type="slidenum">
              <a:rPr lang="en-GB" smtClean="0"/>
              <a:t>17</a:t>
            </a:fld>
            <a:endParaRPr lang="en-GB"/>
          </a:p>
        </p:txBody>
      </p:sp>
    </p:spTree>
    <p:extLst>
      <p:ext uri="{BB962C8B-B14F-4D97-AF65-F5344CB8AC3E}">
        <p14:creationId xmlns:p14="http://schemas.microsoft.com/office/powerpoint/2010/main" val="293402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MW's </a:t>
            </a:r>
            <a:r>
              <a:rPr lang="en-GB" sz="1200" i="1" kern="1200" dirty="0" smtClean="0">
                <a:solidFill>
                  <a:schemeClr val="tx1"/>
                </a:solidFill>
                <a:effectLst/>
                <a:latin typeface="+mn-lt"/>
                <a:ea typeface="+mn-ea"/>
                <a:cs typeface="+mn-cs"/>
              </a:rPr>
              <a:t>Vindication </a:t>
            </a:r>
            <a:r>
              <a:rPr lang="en-GB" sz="1200" kern="1200" dirty="0" smtClean="0">
                <a:solidFill>
                  <a:schemeClr val="tx1"/>
                </a:solidFill>
                <a:effectLst/>
                <a:latin typeface="+mn-lt"/>
                <a:ea typeface="+mn-ea"/>
                <a:cs typeface="+mn-cs"/>
              </a:rPr>
              <a:t>combined natural rights arguments with utilitarian claims concerning the social benefits of sexual equality. She argued that women, 'one half of the human race' should be accorded civil and even political rights but recognised that the argument should also be applied to relations in the family arguing 'the divine right of husbands, like the divine right of kings, may, it is hoped, in this enlightened age, be contested without danger'. In order to establish her claims MW needed to refute Rousseau's description of women possessing reason and virtue that naturally differed from men's. MW argues that Rousseau is influenced by decadent aristocratic Frenchwomen. She shares his distaste for women who ignore their motherly duties but equally she condemns those who emulate Sophie. She sees both types of women as created by poor education and patriarchal culture which encourage development of the senses at the expense of reason. She argues</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I still insist that not only the virtue but the knowledge of the two sexes should be the same in nature, if not in degree, and that women, considered not only as moral but as rational creatures, ought to endeavour to acquire human virtues (or perfections) by the same means as men, instead of being educated like a fanciful kind of half being - one of Rousseau's wild chimeras.</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MW tries to show men that women's liberation from the </a:t>
            </a:r>
            <a:r>
              <a:rPr lang="en-GB" sz="1200" kern="1200" dirty="0" err="1" smtClean="0">
                <a:solidFill>
                  <a:schemeClr val="tx1"/>
                </a:solidFill>
                <a:effectLst/>
                <a:latin typeface="+mn-lt"/>
                <a:ea typeface="+mn-ea"/>
                <a:cs typeface="+mn-cs"/>
              </a:rPr>
              <a:t>Rousseauian</a:t>
            </a:r>
            <a:r>
              <a:rPr lang="en-GB" sz="1200" kern="1200" dirty="0" smtClean="0">
                <a:solidFill>
                  <a:schemeClr val="tx1"/>
                </a:solidFill>
                <a:effectLst/>
                <a:latin typeface="+mn-lt"/>
                <a:ea typeface="+mn-ea"/>
                <a:cs typeface="+mn-cs"/>
              </a:rPr>
              <a:t> ideal would actually benefit men supplementing her rights argument with an appeal to social utility. Thus: 'make women rational creatures and free citizens and they will quickly become good wives and mothers'. If they fail she argues that social decay must follow. The only way to eliminate the fear Rousseau had of women is to cultivate their reason so that they will identify with the universal aims of the enlightenment and perform the civil task given to them. MW looks forward to the time when all women are active citizens… equally intent to manage her family, educate her children, and assist her neighbours. This requires a revolution in female manners. MW assertion that women were an oppressed group must be seen as relatively new - neither Rousseau nor Locke had recognised this fact instead arguing they were protected by the patriarchal world. MW is thus a pioneer in this area. She views 18</a:t>
            </a:r>
            <a:r>
              <a:rPr lang="en-GB" sz="1200" kern="1200" baseline="30000" dirty="0" smtClean="0">
                <a:solidFill>
                  <a:schemeClr val="tx1"/>
                </a:solidFill>
                <a:effectLst/>
                <a:latin typeface="+mn-lt"/>
                <a:ea typeface="+mn-ea"/>
                <a:cs typeface="+mn-cs"/>
              </a:rPr>
              <a:t>th</a:t>
            </a:r>
            <a:r>
              <a:rPr lang="en-GB" sz="1200" kern="1200" dirty="0" smtClean="0">
                <a:solidFill>
                  <a:schemeClr val="tx1"/>
                </a:solidFill>
                <a:effectLst/>
                <a:latin typeface="+mn-lt"/>
                <a:ea typeface="+mn-ea"/>
                <a:cs typeface="+mn-cs"/>
              </a:rPr>
              <a:t> century womanhood as an artificial construct crafted by a male culture with erroneous ideas of the natural woman. She despises the reduction of women to 'alluring objects' and 'insignificant objects of desire'. </a:t>
            </a:r>
          </a:p>
          <a:p>
            <a:endParaRPr lang="en-GB" dirty="0"/>
          </a:p>
        </p:txBody>
      </p:sp>
      <p:sp>
        <p:nvSpPr>
          <p:cNvPr id="4" name="Slide Number Placeholder 3"/>
          <p:cNvSpPr>
            <a:spLocks noGrp="1"/>
          </p:cNvSpPr>
          <p:nvPr>
            <p:ph type="sldNum" sz="quarter" idx="10"/>
          </p:nvPr>
        </p:nvSpPr>
        <p:spPr/>
        <p:txBody>
          <a:bodyPr/>
          <a:lstStyle/>
          <a:p>
            <a:fld id="{C37C37EB-72A6-4BF9-B6BC-2F434A30EE59}" type="slidenum">
              <a:rPr lang="en-GB" smtClean="0"/>
              <a:t>18</a:t>
            </a:fld>
            <a:endParaRPr lang="en-GB"/>
          </a:p>
        </p:txBody>
      </p:sp>
    </p:spTree>
    <p:extLst>
      <p:ext uri="{BB962C8B-B14F-4D97-AF65-F5344CB8AC3E}">
        <p14:creationId xmlns:p14="http://schemas.microsoft.com/office/powerpoint/2010/main" val="35394885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A further underlying theme of the </a:t>
            </a:r>
            <a:r>
              <a:rPr lang="en-GB" sz="1200" i="1" kern="1200" dirty="0" smtClean="0">
                <a:solidFill>
                  <a:schemeClr val="tx1"/>
                </a:solidFill>
                <a:effectLst/>
                <a:latin typeface="+mn-lt"/>
                <a:ea typeface="+mn-ea"/>
                <a:cs typeface="+mn-cs"/>
              </a:rPr>
              <a:t>Vindication </a:t>
            </a:r>
            <a:r>
              <a:rPr lang="en-GB" sz="1200" kern="1200" dirty="0" smtClean="0">
                <a:solidFill>
                  <a:schemeClr val="tx1"/>
                </a:solidFill>
                <a:effectLst/>
                <a:latin typeface="+mn-lt"/>
                <a:ea typeface="+mn-ea"/>
                <a:cs typeface="+mn-cs"/>
              </a:rPr>
              <a:t>was that a 'revolution in female manners' would help to transform the political and moral world for all and not only for women. It called for the political representation of all citizens recognising the fact that the majority of the British population male and female enjoyed no political rights. Tentatively and very briefly she suggested the possibility of a political role for women. Her hopes of citizenship drew upon the republican idea that the state had only a negative role to play in the maintenance of order, but a more positive one in allowing individuals and a society to fulfil a higher moral purpose. This concentration of female manners was part of more general debate taking place around the time of the French revolution. The female population were recognised as central to the nations well-being. Women provided a focal point for moral regeneration. The pamphleteer John Bowles connected female chastity to the welfare and safety of civil society. Women moralists too called for a revolution in female manners for a reconstituted domestic ideal as a means of preserving and purifying the country.</a:t>
            </a:r>
          </a:p>
          <a:p>
            <a:r>
              <a:rPr lang="en-GB" sz="1200" kern="1200" dirty="0" smtClean="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C37C37EB-72A6-4BF9-B6BC-2F434A30EE59}" type="slidenum">
              <a:rPr lang="en-GB" smtClean="0"/>
              <a:t>19</a:t>
            </a:fld>
            <a:endParaRPr lang="en-GB"/>
          </a:p>
        </p:txBody>
      </p:sp>
    </p:spTree>
    <p:extLst>
      <p:ext uri="{BB962C8B-B14F-4D97-AF65-F5344CB8AC3E}">
        <p14:creationId xmlns:p14="http://schemas.microsoft.com/office/powerpoint/2010/main" val="22861140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Often MWs </a:t>
            </a:r>
            <a:r>
              <a:rPr lang="en-GB" sz="1200" i="1" kern="1200" dirty="0" smtClean="0">
                <a:solidFill>
                  <a:schemeClr val="tx1"/>
                </a:solidFill>
                <a:effectLst/>
                <a:latin typeface="+mn-lt"/>
                <a:ea typeface="+mn-ea"/>
                <a:cs typeface="+mn-cs"/>
              </a:rPr>
              <a:t>Rights of Woman </a:t>
            </a:r>
            <a:r>
              <a:rPr lang="en-GB" sz="1200" kern="1200" dirty="0" smtClean="0">
                <a:solidFill>
                  <a:schemeClr val="tx1"/>
                </a:solidFill>
                <a:effectLst/>
                <a:latin typeface="+mn-lt"/>
                <a:ea typeface="+mn-ea"/>
                <a:cs typeface="+mn-cs"/>
              </a:rPr>
              <a:t>is portrayed as encouraging a female backlash led by educators like Hannah More who lauded a newly created standard of womanly excellence, the model female. Hannah More has often been presented as the polar opposite to MW, not least in a contemporary satirical poem, </a:t>
            </a:r>
            <a:r>
              <a:rPr lang="en-GB" sz="1200" i="1" kern="1200" dirty="0" smtClean="0">
                <a:solidFill>
                  <a:schemeClr val="tx1"/>
                </a:solidFill>
                <a:effectLst/>
                <a:latin typeface="+mn-lt"/>
                <a:ea typeface="+mn-ea"/>
                <a:cs typeface="+mn-cs"/>
              </a:rPr>
              <a:t>The </a:t>
            </a:r>
            <a:r>
              <a:rPr lang="en-GB" sz="1200" i="1" kern="1200" dirty="0" err="1" smtClean="0">
                <a:solidFill>
                  <a:schemeClr val="tx1"/>
                </a:solidFill>
                <a:effectLst/>
                <a:latin typeface="+mn-lt"/>
                <a:ea typeface="+mn-ea"/>
                <a:cs typeface="+mn-cs"/>
              </a:rPr>
              <a:t>Unsex'd</a:t>
            </a:r>
            <a:r>
              <a:rPr lang="en-GB" sz="1200" i="1" kern="1200" dirty="0" smtClean="0">
                <a:solidFill>
                  <a:schemeClr val="tx1"/>
                </a:solidFill>
                <a:effectLst/>
                <a:latin typeface="+mn-lt"/>
                <a:ea typeface="+mn-ea"/>
                <a:cs typeface="+mn-cs"/>
              </a:rPr>
              <a:t> Females</a:t>
            </a:r>
            <a:r>
              <a:rPr lang="en-GB" sz="1200" kern="1200" dirty="0" smtClean="0">
                <a:solidFill>
                  <a:schemeClr val="tx1"/>
                </a:solidFill>
                <a:effectLst/>
                <a:latin typeface="+mn-lt"/>
                <a:ea typeface="+mn-ea"/>
                <a:cs typeface="+mn-cs"/>
              </a:rPr>
              <a:t>, by Richard </a:t>
            </a:r>
            <a:r>
              <a:rPr lang="en-GB" sz="1200" kern="1200" dirty="0" err="1" smtClean="0">
                <a:solidFill>
                  <a:schemeClr val="tx1"/>
                </a:solidFill>
                <a:effectLst/>
                <a:latin typeface="+mn-lt"/>
                <a:ea typeface="+mn-ea"/>
                <a:cs typeface="+mn-cs"/>
              </a:rPr>
              <a:t>Polwhele</a:t>
            </a:r>
            <a:r>
              <a:rPr lang="en-GB" sz="1200" kern="1200" dirty="0" smtClean="0">
                <a:solidFill>
                  <a:schemeClr val="tx1"/>
                </a:solidFill>
                <a:effectLst/>
                <a:latin typeface="+mn-lt"/>
                <a:ea typeface="+mn-ea"/>
                <a:cs typeface="+mn-cs"/>
              </a:rPr>
              <a:t>, a conservative who asserted the domestic idea. More stressed the importance of feminine difference and called upon their audience to accept woman's subordinate position and stake all upon the bargaining power of sexual attraction. </a:t>
            </a:r>
          </a:p>
          <a:p>
            <a:r>
              <a:rPr lang="en-GB" sz="1200" kern="1200" dirty="0" smtClean="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C37C37EB-72A6-4BF9-B6BC-2F434A30EE59}" type="slidenum">
              <a:rPr lang="en-GB" smtClean="0"/>
              <a:t>20</a:t>
            </a:fld>
            <a:endParaRPr lang="en-GB"/>
          </a:p>
        </p:txBody>
      </p:sp>
    </p:spTree>
    <p:extLst>
      <p:ext uri="{BB962C8B-B14F-4D97-AF65-F5344CB8AC3E}">
        <p14:creationId xmlns:p14="http://schemas.microsoft.com/office/powerpoint/2010/main" val="13485083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45DDBBB-0A3D-4EB2-B2A4-7C2A06DBD7F1}" type="datetimeFigureOut">
              <a:rPr lang="en-GB" smtClean="0"/>
              <a:t>24/10/2018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C45EE1-2979-4CD1-A845-C7797719B196}"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45DDBBB-0A3D-4EB2-B2A4-7C2A06DBD7F1}" type="datetimeFigureOut">
              <a:rPr lang="en-GB" smtClean="0"/>
              <a:t>24/10/2018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C45EE1-2979-4CD1-A845-C7797719B196}"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45DDBBB-0A3D-4EB2-B2A4-7C2A06DBD7F1}" type="datetimeFigureOut">
              <a:rPr lang="en-GB" smtClean="0"/>
              <a:t>24/10/2018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C45EE1-2979-4CD1-A845-C7797719B196}"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45DDBBB-0A3D-4EB2-B2A4-7C2A06DBD7F1}" type="datetimeFigureOut">
              <a:rPr lang="en-GB" smtClean="0"/>
              <a:t>24/10/2018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C45EE1-2979-4CD1-A845-C7797719B196}"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5DDBBB-0A3D-4EB2-B2A4-7C2A06DBD7F1}" type="datetimeFigureOut">
              <a:rPr lang="en-GB" smtClean="0"/>
              <a:t>24/10/2018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C45EE1-2979-4CD1-A845-C7797719B196}"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45DDBBB-0A3D-4EB2-B2A4-7C2A06DBD7F1}" type="datetimeFigureOut">
              <a:rPr lang="en-GB" smtClean="0"/>
              <a:t>24/10/2018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CC45EE1-2979-4CD1-A845-C7797719B196}"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45DDBBB-0A3D-4EB2-B2A4-7C2A06DBD7F1}" type="datetimeFigureOut">
              <a:rPr lang="en-GB" smtClean="0"/>
              <a:t>24/10/2018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CC45EE1-2979-4CD1-A845-C7797719B196}"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45DDBBB-0A3D-4EB2-B2A4-7C2A06DBD7F1}" type="datetimeFigureOut">
              <a:rPr lang="en-GB" smtClean="0"/>
              <a:t>24/10/2018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CC45EE1-2979-4CD1-A845-C7797719B196}"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5DDBBB-0A3D-4EB2-B2A4-7C2A06DBD7F1}" type="datetimeFigureOut">
              <a:rPr lang="en-GB" smtClean="0"/>
              <a:t>24/10/2018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CC45EE1-2979-4CD1-A845-C7797719B196}"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5DDBBB-0A3D-4EB2-B2A4-7C2A06DBD7F1}" type="datetimeFigureOut">
              <a:rPr lang="en-GB" smtClean="0"/>
              <a:t>24/10/2018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CC45EE1-2979-4CD1-A845-C7797719B196}"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5DDBBB-0A3D-4EB2-B2A4-7C2A06DBD7F1}" type="datetimeFigureOut">
              <a:rPr lang="en-GB" smtClean="0"/>
              <a:t>24/10/2018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CC45EE1-2979-4CD1-A845-C7797719B196}"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5DDBBB-0A3D-4EB2-B2A4-7C2A06DBD7F1}" type="datetimeFigureOut">
              <a:rPr lang="en-GB" smtClean="0"/>
              <a:t>24/10/2018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C45EE1-2979-4CD1-A845-C7797719B196}"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upload.wikimedia.org/wikipedia/en/9/95/Polwhele.png"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www.google.co.uk/url?sa=i&amp;rct=j&amp;q=&amp;esrc=s&amp;source=images&amp;cd=&amp;cad=rja&amp;uact=8&amp;ved=0CAcQjRw&amp;url=http://en.wikipedia.org/wiki/Catharine_Macaulay&amp;ei=c3NGVLujHZbfaruYguAH&amp;bvm=bv.77880786,d.ZGU&amp;psig=AFQjCNEn1W6LPJSEG2ycesQ_k2AM6yenlQ&amp;ust=1413989601093325"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hyperlink" Target="http://www.google.co.uk/url?sa=i&amp;rct=j&amp;q=&amp;esrc=s&amp;source=images&amp;cd=&amp;cad=rja&amp;uact=8&amp;ved=0CAcQjRw&amp;url=http://en.wikipedia.org/wiki/Charlotte_Turner_Smith&amp;ei=RHhGVKWOHsfxapvNgZAI&amp;psig=AFQjCNGbYbuNE1gMkhiy98C9Q5GqXAnEBQ&amp;ust=1413990827805189" TargetMode="External"/><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21.png"/><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Enlightenment Thinkers and Gender</a:t>
            </a:r>
            <a:endParaRPr lang="en-GB" dirty="0"/>
          </a:p>
        </p:txBody>
      </p:sp>
      <p:sp>
        <p:nvSpPr>
          <p:cNvPr id="3" name="Subtitle 2"/>
          <p:cNvSpPr>
            <a:spLocks noGrp="1"/>
          </p:cNvSpPr>
          <p:nvPr>
            <p:ph type="subTitle" idx="1"/>
          </p:nvPr>
        </p:nvSpPr>
        <p:spPr/>
        <p:txBody>
          <a:bodyPr/>
          <a:lstStyle/>
          <a:p>
            <a:r>
              <a:rPr lang="en-GB" dirty="0" smtClean="0"/>
              <a:t>Mary Wollstonecraft and Hannah More</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l="1041" t="17500" r="86980" b="59167"/>
          <a:stretch>
            <a:fillRect/>
          </a:stretch>
        </p:blipFill>
        <p:spPr bwMode="auto">
          <a:xfrm>
            <a:off x="4454525" y="0"/>
            <a:ext cx="4689475" cy="5708650"/>
          </a:xfrm>
          <a:prstGeom prst="rect">
            <a:avLst/>
          </a:prstGeom>
          <a:noFill/>
          <a:ln w="9525">
            <a:noFill/>
            <a:miter lim="800000"/>
            <a:headEnd/>
            <a:tailEnd/>
          </a:ln>
        </p:spPr>
      </p:pic>
      <p:sp>
        <p:nvSpPr>
          <p:cNvPr id="9219" name="TextBox 2"/>
          <p:cNvSpPr txBox="1">
            <a:spLocks noChangeArrowheads="1"/>
          </p:cNvSpPr>
          <p:nvPr/>
        </p:nvSpPr>
        <p:spPr bwMode="auto">
          <a:xfrm>
            <a:off x="714375" y="1857375"/>
            <a:ext cx="2428875" cy="1477963"/>
          </a:xfrm>
          <a:prstGeom prst="rect">
            <a:avLst/>
          </a:prstGeom>
          <a:noFill/>
          <a:ln w="9525">
            <a:noFill/>
            <a:miter lim="800000"/>
            <a:headEnd/>
            <a:tailEnd/>
          </a:ln>
        </p:spPr>
        <p:txBody>
          <a:bodyPr>
            <a:spAutoFit/>
          </a:bodyPr>
          <a:lstStyle/>
          <a:p>
            <a:r>
              <a:rPr lang="en-GB"/>
              <a:t>Edmund Burke (1729/30-1797)</a:t>
            </a:r>
          </a:p>
          <a:p>
            <a:endParaRPr lang="en-GB"/>
          </a:p>
          <a:p>
            <a:r>
              <a:rPr lang="en-GB"/>
              <a:t>Portrait by Joshua Reynolds, 1774</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srcRect l="11980" t="20833" r="61458" b="12500"/>
          <a:stretch>
            <a:fillRect/>
          </a:stretch>
        </p:blipFill>
        <p:spPr bwMode="auto">
          <a:xfrm>
            <a:off x="3143250" y="0"/>
            <a:ext cx="4071938" cy="6388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sz="4000" smtClean="0"/>
              <a:t>Response to Burke: Wollstonecraft</a:t>
            </a:r>
          </a:p>
        </p:txBody>
      </p:sp>
      <p:sp>
        <p:nvSpPr>
          <p:cNvPr id="13315" name="Rectangle 3"/>
          <p:cNvSpPr>
            <a:spLocks noGrp="1" noChangeArrowheads="1"/>
          </p:cNvSpPr>
          <p:nvPr>
            <p:ph idx="1"/>
          </p:nvPr>
        </p:nvSpPr>
        <p:spPr>
          <a:xfrm>
            <a:off x="179388" y="1412875"/>
            <a:ext cx="8964612" cy="5184775"/>
          </a:xfrm>
        </p:spPr>
        <p:txBody>
          <a:bodyPr/>
          <a:lstStyle/>
          <a:p>
            <a:pPr eaLnBrk="1" hangingPunct="1">
              <a:lnSpc>
                <a:spcPct val="80000"/>
              </a:lnSpc>
            </a:pPr>
            <a:r>
              <a:rPr lang="en-GB" sz="2400" smtClean="0"/>
              <a:t>Member of Price’s congregation wrote: </a:t>
            </a:r>
            <a:r>
              <a:rPr lang="en-GB" sz="2400" i="1" smtClean="0"/>
              <a:t>A Vindication of the Rights of Men</a:t>
            </a:r>
            <a:r>
              <a:rPr lang="en-GB" sz="2400" smtClean="0"/>
              <a:t>, published in 1790. </a:t>
            </a:r>
          </a:p>
          <a:p>
            <a:pPr eaLnBrk="1" hangingPunct="1">
              <a:lnSpc>
                <a:spcPct val="80000"/>
              </a:lnSpc>
            </a:pPr>
            <a:r>
              <a:rPr lang="en-GB" sz="2400" smtClean="0"/>
              <a:t>Presented Burke as former reformer, grown old and confused, basically a good man but one corrupted by the English establishment. </a:t>
            </a:r>
          </a:p>
          <a:p>
            <a:pPr eaLnBrk="1" hangingPunct="1">
              <a:lnSpc>
                <a:spcPct val="80000"/>
              </a:lnSpc>
            </a:pPr>
            <a:r>
              <a:rPr lang="en-GB" sz="2400" smtClean="0"/>
              <a:t>Argued for rights of civil and religious liberty. Aristocracy displaced in France was decadent. </a:t>
            </a:r>
          </a:p>
          <a:p>
            <a:pPr eaLnBrk="1" hangingPunct="1">
              <a:lnSpc>
                <a:spcPct val="80000"/>
              </a:lnSpc>
            </a:pPr>
            <a:r>
              <a:rPr lang="en-GB" sz="2400" smtClean="0"/>
              <a:t>Criticized Burke's sympathy for women of the displaced aristocracy in France – particularly his eulogising of Marie Antoinette – as selective, ignoring the many more thousands of women who suffered under the old regime </a:t>
            </a:r>
          </a:p>
          <a:p>
            <a:pPr eaLnBrk="1" hangingPunct="1">
              <a:lnSpc>
                <a:spcPct val="80000"/>
              </a:lnSpc>
            </a:pPr>
            <a:r>
              <a:rPr lang="en-GB" sz="2400" smtClean="0"/>
              <a:t>She supported his notion of gradualism of reform. </a:t>
            </a:r>
          </a:p>
          <a:p>
            <a:pPr eaLnBrk="1" hangingPunct="1">
              <a:lnSpc>
                <a:spcPct val="80000"/>
              </a:lnSpc>
            </a:pPr>
            <a:r>
              <a:rPr lang="en-GB" sz="2400" smtClean="0"/>
              <a:t>Considered the present as a prelude to a brighter age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cstate="print"/>
          <a:srcRect l="11980" t="15833" r="60417" b="7500"/>
          <a:stretch>
            <a:fillRect/>
          </a:stretch>
        </p:blipFill>
        <p:spPr bwMode="auto">
          <a:xfrm>
            <a:off x="2714625" y="38100"/>
            <a:ext cx="3929063" cy="6819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Vindication of the Rights of Woman</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Published </a:t>
            </a:r>
            <a:r>
              <a:rPr lang="en-GB" dirty="0"/>
              <a:t>in 1792 </a:t>
            </a:r>
            <a:endParaRPr lang="en-GB" dirty="0" smtClean="0"/>
          </a:p>
          <a:p>
            <a:r>
              <a:rPr lang="en-GB" dirty="0" smtClean="0"/>
              <a:t>Wove together hostility </a:t>
            </a:r>
            <a:r>
              <a:rPr lang="en-GB" dirty="0"/>
              <a:t>to privilege and inequality, </a:t>
            </a:r>
            <a:r>
              <a:rPr lang="en-GB" dirty="0" smtClean="0"/>
              <a:t>sense </a:t>
            </a:r>
            <a:r>
              <a:rPr lang="en-GB" dirty="0"/>
              <a:t>of the corrupting effects of unequal education and expectations on women and </a:t>
            </a:r>
            <a:r>
              <a:rPr lang="en-GB" dirty="0" smtClean="0"/>
              <a:t>vision </a:t>
            </a:r>
            <a:r>
              <a:rPr lang="en-GB" dirty="0"/>
              <a:t>of the possibility of a new political and moral order in which women too were equal </a:t>
            </a:r>
            <a:r>
              <a:rPr lang="en-GB" dirty="0" smtClean="0"/>
              <a:t>citizens </a:t>
            </a:r>
          </a:p>
          <a:p>
            <a:r>
              <a:rPr lang="en-GB" dirty="0" smtClean="0"/>
              <a:t>Dedicated </a:t>
            </a:r>
            <a:r>
              <a:rPr lang="en-GB" dirty="0"/>
              <a:t>to </a:t>
            </a:r>
            <a:r>
              <a:rPr lang="en-GB" dirty="0" err="1"/>
              <a:t>Abbé</a:t>
            </a:r>
            <a:r>
              <a:rPr lang="en-GB" dirty="0"/>
              <a:t> Talleyrand </a:t>
            </a:r>
            <a:endParaRPr lang="en-GB" dirty="0" smtClean="0"/>
          </a:p>
          <a:p>
            <a:r>
              <a:rPr lang="en-GB" dirty="0" smtClean="0"/>
              <a:t>Specifically </a:t>
            </a:r>
            <a:r>
              <a:rPr lang="en-GB" dirty="0"/>
              <a:t>addressed the </a:t>
            </a:r>
            <a:r>
              <a:rPr lang="en-GB" i="1" dirty="0"/>
              <a:t>Vindication </a:t>
            </a:r>
            <a:r>
              <a:rPr lang="en-GB" dirty="0"/>
              <a:t>to the women of the middle class 'because they appear to be in the most natural state' rejecting both the luxury of wealthy women and the drudgery of poor </a:t>
            </a:r>
            <a:r>
              <a:rPr lang="en-GB" dirty="0" smtClean="0"/>
              <a:t>women</a:t>
            </a:r>
            <a:endParaRPr lang="en-GB" dirty="0"/>
          </a:p>
          <a:p>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farm3.static.flickr.com/2142/2410973842_b5c91671cd_b.jpg"/>
          <p:cNvPicPr>
            <a:picLocks noChangeAspect="1" noChangeArrowheads="1"/>
          </p:cNvPicPr>
          <p:nvPr/>
        </p:nvPicPr>
        <p:blipFill>
          <a:blip r:embed="rId2" cstate="print"/>
          <a:srcRect/>
          <a:stretch>
            <a:fillRect/>
          </a:stretch>
        </p:blipFill>
        <p:spPr bwMode="auto">
          <a:xfrm>
            <a:off x="395536" y="404664"/>
            <a:ext cx="8039100" cy="6029325"/>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9253" t="22812" r="19429" b="8438"/>
          <a:stretch/>
        </p:blipFill>
        <p:spPr bwMode="auto">
          <a:xfrm>
            <a:off x="-128744" y="548680"/>
            <a:ext cx="9247984" cy="58296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3694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Themes: Education</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Attacked number </a:t>
            </a:r>
            <a:r>
              <a:rPr lang="en-GB" dirty="0"/>
              <a:t>of earlier writers, including Rousseau, who had written </a:t>
            </a:r>
            <a:r>
              <a:rPr lang="en-GB" dirty="0" smtClean="0"/>
              <a:t>suggested girls’ interests </a:t>
            </a:r>
            <a:r>
              <a:rPr lang="en-GB" dirty="0"/>
              <a:t>be subordinated to boys </a:t>
            </a:r>
            <a:r>
              <a:rPr lang="en-GB" dirty="0" smtClean="0"/>
              <a:t>and were </a:t>
            </a:r>
            <a:r>
              <a:rPr lang="en-GB" dirty="0"/>
              <a:t>unable to attain the same levels of </a:t>
            </a:r>
            <a:r>
              <a:rPr lang="en-GB" dirty="0" smtClean="0"/>
              <a:t>virtue </a:t>
            </a:r>
          </a:p>
          <a:p>
            <a:r>
              <a:rPr lang="en-GB" dirty="0" smtClean="0"/>
              <a:t>Accepted view </a:t>
            </a:r>
            <a:r>
              <a:rPr lang="en-GB" dirty="0"/>
              <a:t>that women had been corrupted </a:t>
            </a:r>
            <a:r>
              <a:rPr lang="en-GB" dirty="0" smtClean="0"/>
              <a:t>by expectation </a:t>
            </a:r>
            <a:r>
              <a:rPr lang="en-GB" dirty="0"/>
              <a:t>that they would be governed by their feelings, their vanity, their pursuit of accomplishments to attract </a:t>
            </a:r>
            <a:r>
              <a:rPr lang="en-GB" dirty="0" smtClean="0"/>
              <a:t>men </a:t>
            </a:r>
          </a:p>
          <a:p>
            <a:r>
              <a:rPr lang="en-GB" dirty="0" smtClean="0"/>
              <a:t>Argued pursuit </a:t>
            </a:r>
            <a:r>
              <a:rPr lang="en-GB" dirty="0"/>
              <a:t>of reason would subdue female </a:t>
            </a:r>
            <a:r>
              <a:rPr lang="en-GB" dirty="0" smtClean="0"/>
              <a:t>passions</a:t>
            </a:r>
          </a:p>
          <a:p>
            <a:r>
              <a:rPr lang="en-GB" dirty="0" smtClean="0"/>
              <a:t>Right </a:t>
            </a:r>
            <a:r>
              <a:rPr lang="en-GB" dirty="0"/>
              <a:t>kind of education </a:t>
            </a:r>
            <a:r>
              <a:rPr lang="en-GB" dirty="0" smtClean="0"/>
              <a:t>with </a:t>
            </a:r>
            <a:r>
              <a:rPr lang="en-GB" dirty="0"/>
              <a:t>it </a:t>
            </a:r>
            <a:r>
              <a:rPr lang="en-GB" dirty="0" smtClean="0"/>
              <a:t>right </a:t>
            </a:r>
            <a:r>
              <a:rPr lang="en-GB" dirty="0"/>
              <a:t>association of ideas could transform the female </a:t>
            </a:r>
            <a:r>
              <a:rPr lang="en-GB" dirty="0" smtClean="0"/>
              <a:t>character </a:t>
            </a:r>
          </a:p>
          <a:p>
            <a:r>
              <a:rPr lang="en-GB" dirty="0" smtClean="0"/>
              <a:t>Planned new </a:t>
            </a:r>
            <a:r>
              <a:rPr lang="en-GB" dirty="0"/>
              <a:t>system of </a:t>
            </a:r>
            <a:r>
              <a:rPr lang="en-GB" dirty="0" smtClean="0"/>
              <a:t>universal national education</a:t>
            </a:r>
            <a:endParaRPr lang="en-GB" dirty="0"/>
          </a:p>
          <a:p>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Themes: Rights</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Natural </a:t>
            </a:r>
            <a:r>
              <a:rPr lang="en-GB" dirty="0"/>
              <a:t>rights arguments </a:t>
            </a:r>
            <a:r>
              <a:rPr lang="en-GB" dirty="0" smtClean="0"/>
              <a:t>combined with claims </a:t>
            </a:r>
            <a:r>
              <a:rPr lang="en-GB" dirty="0"/>
              <a:t>concerning </a:t>
            </a:r>
            <a:r>
              <a:rPr lang="en-GB" dirty="0" smtClean="0"/>
              <a:t>social </a:t>
            </a:r>
            <a:r>
              <a:rPr lang="en-GB" dirty="0"/>
              <a:t>benefits of sexual </a:t>
            </a:r>
            <a:r>
              <a:rPr lang="en-GB" dirty="0" smtClean="0"/>
              <a:t>equality </a:t>
            </a:r>
          </a:p>
          <a:p>
            <a:r>
              <a:rPr lang="en-GB" dirty="0" smtClean="0"/>
              <a:t>Women should </a:t>
            </a:r>
            <a:r>
              <a:rPr lang="en-GB" dirty="0"/>
              <a:t>be accorded civil and even political rights </a:t>
            </a:r>
            <a:r>
              <a:rPr lang="en-GB" dirty="0" smtClean="0"/>
              <a:t>:</a:t>
            </a:r>
            <a:br>
              <a:rPr lang="en-GB" dirty="0" smtClean="0"/>
            </a:br>
            <a:r>
              <a:rPr lang="en-GB" dirty="0" smtClean="0"/>
              <a:t/>
            </a:r>
            <a:br>
              <a:rPr lang="en-GB" dirty="0" smtClean="0"/>
            </a:br>
            <a:r>
              <a:rPr lang="en-GB" dirty="0" smtClean="0"/>
              <a:t>I </a:t>
            </a:r>
            <a:r>
              <a:rPr lang="en-GB" dirty="0"/>
              <a:t>still insist that not only the virtue but the knowledge of the two sexes should be the same in nature, if not in degree, and that women, considered not only as moral but as rational creatures, ought to endeavour to acquire human virtues (or perfections) by the same means as men, instead of being educated like a fanciful kind of half being - one of Rousseau's wild chimeras</a:t>
            </a:r>
            <a:r>
              <a:rPr lang="en-GB" dirty="0" smtClean="0"/>
              <a:t>.</a:t>
            </a:r>
            <a:r>
              <a:rPr lang="en-GB" dirty="0"/>
              <a:t> </a:t>
            </a:r>
          </a:p>
          <a:p>
            <a:r>
              <a:rPr lang="en-GB" dirty="0" smtClean="0"/>
              <a:t>Argued 'make </a:t>
            </a:r>
            <a:r>
              <a:rPr lang="en-GB" dirty="0"/>
              <a:t>women rational creatures and free citizens and they will quickly become good wives and mothers'. </a:t>
            </a:r>
            <a:endParaRPr lang="en-GB" dirty="0" smtClean="0"/>
          </a:p>
          <a:p>
            <a:r>
              <a:rPr lang="en-GB" dirty="0" smtClean="0"/>
              <a:t>Looks </a:t>
            </a:r>
            <a:r>
              <a:rPr lang="en-GB" dirty="0"/>
              <a:t>forward to the time when all women are active </a:t>
            </a:r>
            <a:r>
              <a:rPr lang="en-GB" dirty="0" smtClean="0"/>
              <a:t>citizens</a:t>
            </a:r>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Themes: Reformation of Manners</a:t>
            </a:r>
            <a:endParaRPr lang="en-GB" dirty="0"/>
          </a:p>
        </p:txBody>
      </p:sp>
      <p:sp>
        <p:nvSpPr>
          <p:cNvPr id="3" name="Content Placeholder 2"/>
          <p:cNvSpPr>
            <a:spLocks noGrp="1"/>
          </p:cNvSpPr>
          <p:nvPr>
            <p:ph idx="1"/>
          </p:nvPr>
        </p:nvSpPr>
        <p:spPr/>
        <p:txBody>
          <a:bodyPr>
            <a:normAutofit fontScale="92500" lnSpcReduction="10000"/>
          </a:bodyPr>
          <a:lstStyle/>
          <a:p>
            <a:r>
              <a:rPr lang="en-GB" dirty="0"/>
              <a:t>A </a:t>
            </a:r>
            <a:r>
              <a:rPr lang="en-GB" dirty="0" smtClean="0"/>
              <a:t>'revolution </a:t>
            </a:r>
            <a:r>
              <a:rPr lang="en-GB" dirty="0"/>
              <a:t>in female manners' would </a:t>
            </a:r>
            <a:r>
              <a:rPr lang="en-GB" dirty="0" smtClean="0"/>
              <a:t>transform political </a:t>
            </a:r>
            <a:r>
              <a:rPr lang="en-GB" dirty="0"/>
              <a:t>and moral world for </a:t>
            </a:r>
            <a:r>
              <a:rPr lang="en-GB" dirty="0" smtClean="0"/>
              <a:t>all </a:t>
            </a:r>
          </a:p>
          <a:p>
            <a:r>
              <a:rPr lang="en-GB" dirty="0" smtClean="0"/>
              <a:t>Called </a:t>
            </a:r>
            <a:r>
              <a:rPr lang="en-GB" dirty="0"/>
              <a:t>for </a:t>
            </a:r>
            <a:r>
              <a:rPr lang="en-GB" dirty="0" smtClean="0"/>
              <a:t>political </a:t>
            </a:r>
            <a:r>
              <a:rPr lang="en-GB" dirty="0"/>
              <a:t>representation of all citizens </a:t>
            </a:r>
            <a:endParaRPr lang="en-GB" dirty="0" smtClean="0"/>
          </a:p>
          <a:p>
            <a:r>
              <a:rPr lang="en-GB" dirty="0" smtClean="0"/>
              <a:t>Tentatively suggested possibility </a:t>
            </a:r>
            <a:r>
              <a:rPr lang="en-GB" dirty="0"/>
              <a:t>of a political role for </a:t>
            </a:r>
            <a:r>
              <a:rPr lang="en-GB" dirty="0" smtClean="0"/>
              <a:t>women </a:t>
            </a:r>
          </a:p>
          <a:p>
            <a:r>
              <a:rPr lang="en-GB" dirty="0" smtClean="0"/>
              <a:t>Debate on female </a:t>
            </a:r>
            <a:r>
              <a:rPr lang="en-GB" dirty="0"/>
              <a:t>manners </a:t>
            </a:r>
            <a:r>
              <a:rPr lang="en-GB" dirty="0" smtClean="0"/>
              <a:t>part </a:t>
            </a:r>
            <a:r>
              <a:rPr lang="en-GB" dirty="0"/>
              <a:t>of more general </a:t>
            </a:r>
            <a:r>
              <a:rPr lang="en-GB" dirty="0" smtClean="0"/>
              <a:t>discussion </a:t>
            </a:r>
          </a:p>
          <a:p>
            <a:r>
              <a:rPr lang="en-GB" dirty="0" smtClean="0"/>
              <a:t>Women </a:t>
            </a:r>
            <a:r>
              <a:rPr lang="en-GB" dirty="0"/>
              <a:t>provided a focal point for moral </a:t>
            </a:r>
            <a:r>
              <a:rPr lang="en-GB" dirty="0" smtClean="0"/>
              <a:t>regeneration</a:t>
            </a:r>
            <a:endParaRPr lang="en-GB" dirty="0"/>
          </a:p>
          <a:p>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Debate </a:t>
            </a:r>
            <a:r>
              <a:rPr lang="en-GB" dirty="0"/>
              <a:t>on gender </a:t>
            </a:r>
            <a:r>
              <a:rPr lang="en-GB" dirty="0" smtClean="0"/>
              <a:t>often </a:t>
            </a:r>
            <a:r>
              <a:rPr lang="en-GB" dirty="0"/>
              <a:t>confused and </a:t>
            </a:r>
            <a:r>
              <a:rPr lang="en-GB" dirty="0" smtClean="0"/>
              <a:t>contradictory </a:t>
            </a:r>
          </a:p>
          <a:p>
            <a:r>
              <a:rPr lang="en-GB" dirty="0" smtClean="0"/>
              <a:t>Growing </a:t>
            </a:r>
            <a:r>
              <a:rPr lang="en-GB" dirty="0"/>
              <a:t>number of female writers </a:t>
            </a:r>
            <a:r>
              <a:rPr lang="en-GB" dirty="0" smtClean="0"/>
              <a:t>entering debate</a:t>
            </a:r>
          </a:p>
          <a:p>
            <a:r>
              <a:rPr lang="en-GB" dirty="0" smtClean="0"/>
              <a:t>Focus on role of women</a:t>
            </a:r>
            <a:r>
              <a:rPr lang="en-GB" dirty="0"/>
              <a:t>, their education, and their </a:t>
            </a:r>
            <a:r>
              <a:rPr lang="en-GB" dirty="0" smtClean="0"/>
              <a:t>participation in </a:t>
            </a:r>
            <a:r>
              <a:rPr lang="en-GB" dirty="0"/>
              <a:t>the public </a:t>
            </a:r>
            <a:r>
              <a:rPr lang="en-GB" dirty="0" smtClean="0"/>
              <a:t>sphere </a:t>
            </a:r>
          </a:p>
          <a:p>
            <a:r>
              <a:rPr lang="en-GB" dirty="0" smtClean="0"/>
              <a:t>‘Feminist</a:t>
            </a:r>
            <a:r>
              <a:rPr lang="en-GB" dirty="0"/>
              <a:t>’ Mary Wollstonecraft </a:t>
            </a:r>
            <a:r>
              <a:rPr lang="en-GB" dirty="0" smtClean="0"/>
              <a:t>is seen as polar opposite of conservative </a:t>
            </a:r>
            <a:r>
              <a:rPr lang="en-GB" dirty="0"/>
              <a:t>Hannah </a:t>
            </a:r>
            <a:r>
              <a:rPr lang="en-GB" dirty="0" smtClean="0"/>
              <a:t>More</a:t>
            </a:r>
          </a:p>
          <a:p>
            <a:r>
              <a:rPr lang="en-GB" dirty="0" smtClean="0"/>
              <a:t>Lecture will explore role of women writers and the Enlightenment</a:t>
            </a:r>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File:Polwhele.png">
            <a:hlinkClick r:id="rId3"/>
          </p:cNvPr>
          <p:cNvPicPr>
            <a:picLocks noChangeAspect="1" noChangeArrowheads="1"/>
          </p:cNvPicPr>
          <p:nvPr/>
        </p:nvPicPr>
        <p:blipFill>
          <a:blip r:embed="rId4" cstate="print"/>
          <a:srcRect/>
          <a:stretch>
            <a:fillRect/>
          </a:stretch>
        </p:blipFill>
        <p:spPr bwMode="auto">
          <a:xfrm>
            <a:off x="5868144" y="692696"/>
            <a:ext cx="3048000" cy="5381626"/>
          </a:xfrm>
          <a:prstGeom prst="rect">
            <a:avLst/>
          </a:prstGeom>
          <a:noFill/>
        </p:spPr>
      </p:pic>
      <p:sp>
        <p:nvSpPr>
          <p:cNvPr id="5" name="TextBox 4"/>
          <p:cNvSpPr txBox="1"/>
          <p:nvPr/>
        </p:nvSpPr>
        <p:spPr>
          <a:xfrm>
            <a:off x="1043608" y="980728"/>
            <a:ext cx="4104456" cy="2308324"/>
          </a:xfrm>
          <a:prstGeom prst="rect">
            <a:avLst/>
          </a:prstGeom>
          <a:noFill/>
        </p:spPr>
        <p:txBody>
          <a:bodyPr wrap="square" rtlCol="0">
            <a:spAutoFit/>
          </a:bodyPr>
          <a:lstStyle/>
          <a:p>
            <a:r>
              <a:rPr lang="en-GB" dirty="0" smtClean="0"/>
              <a:t>Compares female political writers particularly Wollstonecraft but also Anna </a:t>
            </a:r>
            <a:r>
              <a:rPr lang="en-GB" dirty="0" err="1" smtClean="0"/>
              <a:t>Laetitia</a:t>
            </a:r>
            <a:r>
              <a:rPr lang="en-GB" dirty="0" smtClean="0"/>
              <a:t> </a:t>
            </a:r>
            <a:r>
              <a:rPr lang="en-GB" dirty="0" err="1" smtClean="0"/>
              <a:t>Barbauld</a:t>
            </a:r>
            <a:r>
              <a:rPr lang="en-GB" dirty="0" smtClean="0"/>
              <a:t>, Mary Robinson, Charlotte Smith, Helen Maria Williams and Ann </a:t>
            </a:r>
            <a:r>
              <a:rPr lang="en-GB" dirty="0" err="1" smtClean="0"/>
              <a:t>Jebb</a:t>
            </a:r>
            <a:r>
              <a:rPr lang="en-GB" dirty="0" smtClean="0"/>
              <a:t> with approved writers including Elizabeth Carter, Frances Burney, Hester </a:t>
            </a:r>
            <a:r>
              <a:rPr lang="en-GB" dirty="0" err="1" smtClean="0"/>
              <a:t>Chapone</a:t>
            </a:r>
            <a:r>
              <a:rPr lang="en-GB" dirty="0" smtClean="0"/>
              <a:t> and above all, Hannah More</a:t>
            </a:r>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Hannah More, 1745-1833</a:t>
            </a:r>
            <a:endParaRPr lang="en-GB" dirty="0"/>
          </a:p>
        </p:txBody>
      </p:sp>
      <p:sp>
        <p:nvSpPr>
          <p:cNvPr id="3" name="Content Placeholder 2"/>
          <p:cNvSpPr>
            <a:spLocks noGrp="1"/>
          </p:cNvSpPr>
          <p:nvPr>
            <p:ph idx="1"/>
          </p:nvPr>
        </p:nvSpPr>
        <p:spPr>
          <a:xfrm>
            <a:off x="3995936" y="1600200"/>
            <a:ext cx="4680520" cy="4525963"/>
          </a:xfrm>
        </p:spPr>
        <p:txBody>
          <a:bodyPr>
            <a:normAutofit fontScale="62500" lnSpcReduction="20000"/>
          </a:bodyPr>
          <a:lstStyle/>
          <a:p>
            <a:r>
              <a:rPr lang="en-GB" dirty="0" smtClean="0"/>
              <a:t>Born </a:t>
            </a:r>
            <a:r>
              <a:rPr lang="en-GB" dirty="0"/>
              <a:t>in Bristol and educated in a largely female </a:t>
            </a:r>
            <a:r>
              <a:rPr lang="en-GB" dirty="0" smtClean="0"/>
              <a:t>environment.</a:t>
            </a:r>
          </a:p>
          <a:p>
            <a:r>
              <a:rPr lang="en-GB" dirty="0" smtClean="0"/>
              <a:t>Ran </a:t>
            </a:r>
            <a:r>
              <a:rPr lang="en-GB" dirty="0"/>
              <a:t>a boarding school with her sisters </a:t>
            </a:r>
            <a:endParaRPr lang="en-GB" dirty="0" smtClean="0"/>
          </a:p>
          <a:p>
            <a:r>
              <a:rPr lang="en-GB" dirty="0" smtClean="0"/>
              <a:t>Had literary </a:t>
            </a:r>
            <a:r>
              <a:rPr lang="en-GB" dirty="0"/>
              <a:t>talent which took her to London </a:t>
            </a:r>
            <a:endParaRPr lang="en-GB" dirty="0" smtClean="0"/>
          </a:p>
          <a:p>
            <a:r>
              <a:rPr lang="en-GB" dirty="0" smtClean="0"/>
              <a:t>Active </a:t>
            </a:r>
            <a:r>
              <a:rPr lang="en-GB" dirty="0"/>
              <a:t>member of Elizabeth </a:t>
            </a:r>
            <a:r>
              <a:rPr lang="en-GB" dirty="0" err="1"/>
              <a:t>Monatgu’s</a:t>
            </a:r>
            <a:r>
              <a:rPr lang="en-GB" dirty="0"/>
              <a:t> bluestocking </a:t>
            </a:r>
            <a:r>
              <a:rPr lang="en-GB" dirty="0" smtClean="0"/>
              <a:t>salon</a:t>
            </a:r>
          </a:p>
          <a:p>
            <a:r>
              <a:rPr lang="en-GB" dirty="0" smtClean="0"/>
              <a:t>Wrote </a:t>
            </a:r>
            <a:r>
              <a:rPr lang="en-GB" i="1" dirty="0" smtClean="0"/>
              <a:t>Essays </a:t>
            </a:r>
            <a:r>
              <a:rPr lang="en-GB" i="1" dirty="0"/>
              <a:t>on Various Subjects, Principally Designed for Young Ladies</a:t>
            </a:r>
            <a:r>
              <a:rPr lang="en-GB" dirty="0"/>
              <a:t>, published anonymously in </a:t>
            </a:r>
            <a:r>
              <a:rPr lang="en-GB" dirty="0" smtClean="0"/>
              <a:t>1777</a:t>
            </a:r>
          </a:p>
          <a:p>
            <a:r>
              <a:rPr lang="en-GB" dirty="0" smtClean="0"/>
              <a:t>Her </a:t>
            </a:r>
            <a:r>
              <a:rPr lang="en-GB" dirty="0"/>
              <a:t>definitive work on female education: </a:t>
            </a:r>
            <a:r>
              <a:rPr lang="en-GB" i="1" dirty="0"/>
              <a:t>Strictures on the Modern System of Female Education</a:t>
            </a:r>
            <a:r>
              <a:rPr lang="en-GB" dirty="0"/>
              <a:t> (2 vols., 1799) </a:t>
            </a:r>
            <a:endParaRPr lang="en-GB" dirty="0" smtClean="0"/>
          </a:p>
          <a:p>
            <a:r>
              <a:rPr lang="en-GB" dirty="0" smtClean="0"/>
              <a:t>Novel </a:t>
            </a:r>
            <a:r>
              <a:rPr lang="en-GB" i="1" dirty="0" err="1" smtClean="0"/>
              <a:t>Coelebs</a:t>
            </a:r>
            <a:r>
              <a:rPr lang="en-GB" i="1" dirty="0" smtClean="0"/>
              <a:t>, in Search of a Wife </a:t>
            </a:r>
            <a:r>
              <a:rPr lang="en-GB" dirty="0" smtClean="0"/>
              <a:t>(1809)</a:t>
            </a:r>
          </a:p>
        </p:txBody>
      </p:sp>
      <p:pic>
        <p:nvPicPr>
          <p:cNvPr id="32770" name="Picture 2"/>
          <p:cNvPicPr>
            <a:picLocks noChangeAspect="1" noChangeArrowheads="1"/>
          </p:cNvPicPr>
          <p:nvPr/>
        </p:nvPicPr>
        <p:blipFill>
          <a:blip r:embed="rId3" cstate="print"/>
          <a:srcRect l="20208" t="35800" r="59317" b="23041"/>
          <a:stretch>
            <a:fillRect/>
          </a:stretch>
        </p:blipFill>
        <p:spPr bwMode="auto">
          <a:xfrm>
            <a:off x="971600" y="1844824"/>
            <a:ext cx="2808312" cy="3528392"/>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 Key Figures</a:t>
            </a:r>
            <a:endParaRPr lang="en-GB" dirty="0"/>
          </a:p>
        </p:txBody>
      </p:sp>
      <p:sp>
        <p:nvSpPr>
          <p:cNvPr id="3" name="Content Placeholder 2"/>
          <p:cNvSpPr>
            <a:spLocks noGrp="1"/>
          </p:cNvSpPr>
          <p:nvPr>
            <p:ph idx="1"/>
          </p:nvPr>
        </p:nvSpPr>
        <p:spPr/>
        <p:txBody>
          <a:bodyPr/>
          <a:lstStyle/>
          <a:p>
            <a:r>
              <a:rPr lang="en-GB" dirty="0"/>
              <a:t>Anna Laetitia </a:t>
            </a:r>
            <a:r>
              <a:rPr lang="en-GB" dirty="0" err="1" smtClean="0"/>
              <a:t>Barbauld</a:t>
            </a:r>
            <a:r>
              <a:rPr lang="en-GB" dirty="0" smtClean="0"/>
              <a:t> </a:t>
            </a:r>
          </a:p>
          <a:p>
            <a:r>
              <a:rPr lang="en-GB" dirty="0" smtClean="0"/>
              <a:t>Catherine </a:t>
            </a:r>
            <a:r>
              <a:rPr lang="en-GB" dirty="0"/>
              <a:t>Macaulay</a:t>
            </a:r>
            <a:endParaRPr lang="en-GB" dirty="0" smtClean="0"/>
          </a:p>
          <a:p>
            <a:r>
              <a:rPr lang="en-GB" dirty="0" smtClean="0"/>
              <a:t>Charlotte Smith</a:t>
            </a:r>
          </a:p>
          <a:p>
            <a:r>
              <a:rPr lang="en-GB" dirty="0" smtClean="0"/>
              <a:t>Helen </a:t>
            </a:r>
            <a:r>
              <a:rPr lang="en-GB" dirty="0"/>
              <a:t>Maria </a:t>
            </a:r>
            <a:r>
              <a:rPr lang="en-GB" dirty="0" smtClean="0"/>
              <a:t>Williams</a:t>
            </a:r>
            <a:endParaRPr lang="en-GB" dirty="0"/>
          </a:p>
        </p:txBody>
      </p:sp>
    </p:spTree>
    <p:extLst>
      <p:ext uri="{BB962C8B-B14F-4D97-AF65-F5344CB8AC3E}">
        <p14:creationId xmlns:p14="http://schemas.microsoft.com/office/powerpoint/2010/main" val="28547009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1308" y="1628800"/>
            <a:ext cx="4326676" cy="4524315"/>
          </a:xfrm>
          <a:prstGeom prst="rect">
            <a:avLst/>
          </a:prstGeom>
        </p:spPr>
        <p:txBody>
          <a:bodyPr wrap="square">
            <a:spAutoFit/>
          </a:bodyPr>
          <a:lstStyle/>
          <a:p>
            <a:r>
              <a:rPr lang="en-GB" sz="2400" b="1" dirty="0" smtClean="0"/>
              <a:t>1769</a:t>
            </a:r>
            <a:r>
              <a:rPr lang="en-GB" sz="2400" dirty="0" smtClean="0"/>
              <a:t> ‘</a:t>
            </a:r>
            <a:r>
              <a:rPr lang="en-GB" sz="2400" dirty="0"/>
              <a:t>Corsica’ </a:t>
            </a:r>
            <a:endParaRPr lang="en-GB" sz="2400" dirty="0" smtClean="0"/>
          </a:p>
          <a:p>
            <a:r>
              <a:rPr lang="en-GB" sz="2400" b="1" dirty="0" smtClean="0"/>
              <a:t>1790</a:t>
            </a:r>
            <a:r>
              <a:rPr lang="en-GB" sz="2400" dirty="0" smtClean="0"/>
              <a:t> An </a:t>
            </a:r>
            <a:r>
              <a:rPr lang="en-GB" sz="2400" dirty="0"/>
              <a:t>Address to the </a:t>
            </a:r>
            <a:r>
              <a:rPr lang="en-GB" sz="2400" dirty="0" err="1"/>
              <a:t>Opposers</a:t>
            </a:r>
            <a:r>
              <a:rPr lang="en-GB" sz="2400" dirty="0"/>
              <a:t> of the Repeal of the Corporation and Test </a:t>
            </a:r>
            <a:r>
              <a:rPr lang="en-GB" sz="2400" dirty="0" smtClean="0"/>
              <a:t>Acts</a:t>
            </a:r>
          </a:p>
          <a:p>
            <a:r>
              <a:rPr lang="en-GB" sz="2400" b="1" dirty="0" smtClean="0"/>
              <a:t>1791</a:t>
            </a:r>
            <a:r>
              <a:rPr lang="en-GB" sz="2400" dirty="0" smtClean="0"/>
              <a:t> An </a:t>
            </a:r>
            <a:r>
              <a:rPr lang="en-GB" sz="2400" dirty="0"/>
              <a:t>Epistle to William Wilberforce, </a:t>
            </a:r>
            <a:r>
              <a:rPr lang="en-GB" sz="2400" dirty="0" err="1"/>
              <a:t>esq.</a:t>
            </a:r>
            <a:r>
              <a:rPr lang="en-GB" sz="2400" dirty="0"/>
              <a:t> … on the Rejection of the Bill for Abolishing the Slave </a:t>
            </a:r>
            <a:r>
              <a:rPr lang="en-GB" sz="2400" dirty="0" smtClean="0"/>
              <a:t>Trade </a:t>
            </a:r>
          </a:p>
          <a:p>
            <a:r>
              <a:rPr lang="en-GB" sz="2400" b="1" dirty="0" smtClean="0"/>
              <a:t>1793</a:t>
            </a:r>
            <a:r>
              <a:rPr lang="en-GB" sz="2400" dirty="0" smtClean="0"/>
              <a:t> Sins </a:t>
            </a:r>
            <a:r>
              <a:rPr lang="en-GB" sz="2400" dirty="0"/>
              <a:t>of Government, Sins of the </a:t>
            </a:r>
            <a:r>
              <a:rPr lang="en-GB" sz="2400" dirty="0" smtClean="0"/>
              <a:t>Nation </a:t>
            </a:r>
          </a:p>
          <a:p>
            <a:r>
              <a:rPr lang="en-GB" sz="2400" b="1" dirty="0" smtClean="0"/>
              <a:t>1812 </a:t>
            </a:r>
            <a:r>
              <a:rPr lang="en-GB" sz="2400" dirty="0" smtClean="0"/>
              <a:t>Eighteen </a:t>
            </a:r>
            <a:r>
              <a:rPr lang="en-GB" sz="2400" dirty="0"/>
              <a:t>Hundred and </a:t>
            </a:r>
            <a:r>
              <a:rPr lang="en-GB" sz="2400" dirty="0" smtClean="0"/>
              <a:t>Eleven</a:t>
            </a:r>
            <a:endParaRPr lang="en-GB" sz="2400" dirty="0"/>
          </a:p>
        </p:txBody>
      </p:sp>
      <p:pic>
        <p:nvPicPr>
          <p:cNvPr id="2050" name="Picture 2" descr="http://upload.wikimedia.org/wikipedia/en/a/af/Barbauld_cameo.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0"/>
            <a:ext cx="1543050" cy="2019300"/>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a:xfrm>
            <a:off x="457200" y="274638"/>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err="1" smtClean="0"/>
              <a:t>Barbauld</a:t>
            </a:r>
            <a:endParaRPr lang="en-GB" dirty="0"/>
          </a:p>
        </p:txBody>
      </p:sp>
      <p:sp>
        <p:nvSpPr>
          <p:cNvPr id="5" name="Rectangle 4"/>
          <p:cNvSpPr/>
          <p:nvPr/>
        </p:nvSpPr>
        <p:spPr>
          <a:xfrm>
            <a:off x="4427984" y="1772816"/>
            <a:ext cx="4572000" cy="4247317"/>
          </a:xfrm>
          <a:prstGeom prst="rect">
            <a:avLst/>
          </a:prstGeom>
        </p:spPr>
        <p:txBody>
          <a:bodyPr>
            <a:spAutoFit/>
          </a:bodyPr>
          <a:lstStyle/>
          <a:p>
            <a:r>
              <a:rPr lang="en-GB" b="1" i="1" dirty="0" smtClean="0"/>
              <a:t>Eighteen Hundred and Eleven</a:t>
            </a:r>
          </a:p>
          <a:p>
            <a:r>
              <a:rPr lang="en-GB" dirty="0" smtClean="0"/>
              <a:t>And </a:t>
            </a:r>
            <a:r>
              <a:rPr lang="en-GB" dirty="0" err="1"/>
              <a:t>think'st</a:t>
            </a:r>
            <a:r>
              <a:rPr lang="en-GB" dirty="0"/>
              <a:t> thou, Britain, still to sit at ease,</a:t>
            </a:r>
            <a:br>
              <a:rPr lang="en-GB" dirty="0"/>
            </a:br>
            <a:r>
              <a:rPr lang="en-GB" dirty="0"/>
              <a:t>An island Queen amidst thy subject seas,</a:t>
            </a:r>
            <a:br>
              <a:rPr lang="en-GB" dirty="0"/>
            </a:br>
            <a:r>
              <a:rPr lang="en-GB" dirty="0"/>
              <a:t>While the </a:t>
            </a:r>
            <a:r>
              <a:rPr lang="en-GB" dirty="0" err="1"/>
              <a:t>vext</a:t>
            </a:r>
            <a:r>
              <a:rPr lang="en-GB" dirty="0"/>
              <a:t> billows, in their distant roar,</a:t>
            </a:r>
            <a:br>
              <a:rPr lang="en-GB" dirty="0"/>
            </a:br>
            <a:r>
              <a:rPr lang="en-GB" dirty="0"/>
              <a:t>But soothe thy slumbers, and but kiss thy shore?</a:t>
            </a:r>
            <a:br>
              <a:rPr lang="en-GB" dirty="0"/>
            </a:br>
            <a:r>
              <a:rPr lang="en-GB" dirty="0"/>
              <a:t>To sport in wars, while danger keeps aloof,</a:t>
            </a:r>
            <a:br>
              <a:rPr lang="en-GB" dirty="0"/>
            </a:br>
            <a:r>
              <a:rPr lang="en-GB" dirty="0"/>
              <a:t>Thy grassy turf unbruised by hostile hoof?</a:t>
            </a:r>
            <a:br>
              <a:rPr lang="en-GB" dirty="0"/>
            </a:br>
            <a:r>
              <a:rPr lang="en-GB" dirty="0"/>
              <a:t>So sing thy flatterers; but, Britain, know,</a:t>
            </a:r>
            <a:br>
              <a:rPr lang="en-GB" dirty="0"/>
            </a:br>
            <a:r>
              <a:rPr lang="en-GB" dirty="0"/>
              <a:t>Thou who hast shared the guilt must share the woe.</a:t>
            </a:r>
            <a:br>
              <a:rPr lang="en-GB" dirty="0"/>
            </a:br>
            <a:r>
              <a:rPr lang="en-GB" dirty="0"/>
              <a:t>Nor distant is the hour; low murmurs spread,</a:t>
            </a:r>
            <a:br>
              <a:rPr lang="en-GB" dirty="0"/>
            </a:br>
            <a:r>
              <a:rPr lang="en-GB" dirty="0"/>
              <a:t>And whispered fears, creating what they dread;</a:t>
            </a:r>
            <a:br>
              <a:rPr lang="en-GB" dirty="0"/>
            </a:br>
            <a:r>
              <a:rPr lang="en-GB" dirty="0"/>
              <a:t>Ruin, as with an earthquake shock, is here</a:t>
            </a:r>
          </a:p>
        </p:txBody>
      </p:sp>
    </p:spTree>
    <p:extLst>
      <p:ext uri="{BB962C8B-B14F-4D97-AF65-F5344CB8AC3E}">
        <p14:creationId xmlns:p14="http://schemas.microsoft.com/office/powerpoint/2010/main" val="28474776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t>Macaulay</a:t>
            </a:r>
            <a:endParaRPr lang="en-GB" dirty="0"/>
          </a:p>
        </p:txBody>
      </p:sp>
      <p:sp>
        <p:nvSpPr>
          <p:cNvPr id="3" name="Rectangle 2"/>
          <p:cNvSpPr/>
          <p:nvPr/>
        </p:nvSpPr>
        <p:spPr>
          <a:xfrm>
            <a:off x="3007648" y="1628800"/>
            <a:ext cx="2772147" cy="4062651"/>
          </a:xfrm>
          <a:prstGeom prst="rect">
            <a:avLst/>
          </a:prstGeom>
        </p:spPr>
        <p:txBody>
          <a:bodyPr wrap="square">
            <a:spAutoFit/>
          </a:bodyPr>
          <a:lstStyle/>
          <a:p>
            <a:r>
              <a:rPr lang="en-GB" sz="2000" b="1" dirty="0" smtClean="0"/>
              <a:t>1763-83 </a:t>
            </a:r>
            <a:r>
              <a:rPr lang="en-GB" sz="2000" dirty="0" smtClean="0"/>
              <a:t>Eight-volume </a:t>
            </a:r>
            <a:r>
              <a:rPr lang="en-GB" sz="2000" i="1" dirty="0"/>
              <a:t>History of England</a:t>
            </a:r>
            <a:r>
              <a:rPr lang="en-GB" sz="2000" dirty="0"/>
              <a:t>. </a:t>
            </a:r>
            <a:endParaRPr lang="en-GB" sz="2000" dirty="0" smtClean="0"/>
          </a:p>
          <a:p>
            <a:r>
              <a:rPr lang="en-GB" sz="2000" b="1" dirty="0" smtClean="0"/>
              <a:t>1770</a:t>
            </a:r>
            <a:r>
              <a:rPr lang="en-GB" sz="2000" dirty="0" smtClean="0"/>
              <a:t> Observations </a:t>
            </a:r>
            <a:r>
              <a:rPr lang="en-GB" sz="2000" dirty="0"/>
              <a:t>on a pamphlet entitled ‘Thoughts on the cause of the present discontents</a:t>
            </a:r>
            <a:r>
              <a:rPr lang="en-GB" sz="2000" dirty="0" smtClean="0"/>
              <a:t>’</a:t>
            </a:r>
            <a:endParaRPr lang="en-GB" sz="2000" dirty="0"/>
          </a:p>
          <a:p>
            <a:r>
              <a:rPr lang="en-GB" sz="2000" b="1" dirty="0" smtClean="0"/>
              <a:t>1790 </a:t>
            </a:r>
            <a:r>
              <a:rPr lang="en-GB" sz="2000" dirty="0" smtClean="0"/>
              <a:t>Letters </a:t>
            </a:r>
            <a:r>
              <a:rPr lang="en-GB" sz="2000" dirty="0"/>
              <a:t>on </a:t>
            </a:r>
            <a:r>
              <a:rPr lang="en-GB" sz="2000" dirty="0" smtClean="0"/>
              <a:t>Education</a:t>
            </a:r>
          </a:p>
          <a:p>
            <a:r>
              <a:rPr lang="en-GB" sz="2000" b="1" dirty="0" smtClean="0"/>
              <a:t>1790 </a:t>
            </a:r>
            <a:r>
              <a:rPr lang="en-GB" sz="2000" dirty="0" smtClean="0"/>
              <a:t>Response </a:t>
            </a:r>
            <a:r>
              <a:rPr lang="en-GB" sz="2000" dirty="0"/>
              <a:t>to Burke's Reflections on the Revolution in </a:t>
            </a:r>
            <a:r>
              <a:rPr lang="en-GB" sz="2000" dirty="0" smtClean="0"/>
              <a:t>France</a:t>
            </a:r>
            <a:r>
              <a:rPr lang="en-GB" dirty="0"/>
              <a:t/>
            </a:r>
            <a:br>
              <a:rPr lang="en-GB" dirty="0"/>
            </a:br>
            <a:endParaRPr lang="en-GB" dirty="0"/>
          </a:p>
        </p:txBody>
      </p:sp>
      <p:sp>
        <p:nvSpPr>
          <p:cNvPr id="4" name="AutoShape 2" descr="data:image/jpeg;base64,/9j/4AAQSkZJRgABAQAAAQABAAD/2wCEAAkGBxQTEhUUExQVFhQXGBcXFxQXFxYYHBwUFxQXFxQUFxQYHCggGBolHBQUITEhJSkrLi4uFx8zODMsNygtLisBCgoKDg0OFxAQFywcHBwsLCwsLCwsLCwsLCwsLCwsLCwsLCwsLCwsLCwsLCwsLCwsLCwsLCwsLCwsLCwsLCwsLP/AABEIAPkAygMBIgACEQEDEQH/xAAbAAABBQEBAAAAAAAAAAAAAAADAAECBAUGB//EAD4QAAEDAQYDBAkCBAUFAAAAAAEAAhEDBAUhMUFREmFxBiKBkRMyQlKhscHR8CNyFDNi4QcVgrLxFkNTotL/xAAYAQADAQEAAAAAAAAAAAAAAAAAAQIDBP/EACERAQEBAQACAgIDAQAAAAAAAAABEQIhMRJBA1ETInEy/9oADAMBAAIRAxEAPwDxhJMnQskklOmwlIII1KzuOi0LNYwBJGKt4RkpvSsUaFhGuKsfw4GQCK1ISp0kC3BMAi8OUhOWBLTRbJSapNOCTSEAN3JQeJCO7khEJwgwAmIU4SKqFQ+BMWBGLVFzU9LAHWedFXq2TZaPo0zWgI0MVwhMtetQDtgVmVqRaU9MNJJJMiTpkkAkklNjJQD0qcrTs9Dh6pWWjARXOhQZy9LjQQ5E4kYNTBRQ6EEIsJWA04ohhQTlSZ4SI2TQiRzQAoTOCMWqPAgAPamPRFfJUYVAmndRcE4akRCZIzKcylCYlAIKFaiHDHPREISBQGPWpFpgoQWzaqPEPl9lkvZCcpoJlKE0ppJaFioan8OgVSiyStRjYHJFUk1RJTtKRKRYGQptCfRTbmkR2lTJTQI6pAIGptCdRYFKmMVNOJMppjaGgnWNlC11sOBuZzKqVm8Os8gkuQetbB7MeP2UadrJzVAtKk2pgqwsalQ80NUqNpjA5K8WpeiMpYJgxOUBEhJoRBomLUgiAlCcFOCqBmxmqV5UPaA6q80+SVUzgcskBz5CaEWuyCQhKyXbGzVXQ7CFXs+ACOCkZ2p3CE7VF6QSaiATihgKbEgLCjwp1MYhKlgUqRMAnxTliq253sjJL2qQ922V1aoAMMcXHIDU8+irWsQ9wDuIAkB2UgHOFasFtqUwRTPCYIJETBzxOXgqjaZ8lS06eSFVbGIy1U6ZRZlIBEAjmjUauhQHMIIg5p6lI74hBWavApAJqTpRag2SQEE6chOzNAM4c0xJTu5pnRCDSaUsEwwyUnDBUTNvCn7XgVnLatDJELK9GnA0qbsgpF8obWozGJhNpCTm4J2MRHMSAUKbW4KYaphqAjTYjcEDJJpRQ3DNR1TkDDcCsu1nvRE7LZha/Zu7mOdxuAJnCdOfVRK0551jXd2frPbIpkA6nCQtel2RqgerJXfUWhX6MQrzVXI8cvO4KtI4tP5zWQ6iQcQva7zoNqAg4rzDtBdvoyYS9FY59+DgfyU1qcZATlxwHMJq3rYqkiWPOCrxCpWUd8DaZ8sFpOalUX2rHmmCm4KCRGJ5pHbRItUCU4Zw3HBTDt0yimST81TdZcSrAJlT4RumAWKy0ITEeFVB9EsUuFSCimTFIhSAShTp4iEVpTNpojGItEgZfmuh7NW6nAbOP5ksEUlRgh/cDg5pBywguDR4qWvHh6labzZSEuKr2XtXTeYDXgbkFParBxUAY7/DMxOEZDmVzFxvdL2voNLQJ9JxcLidhhiVW1WR3ba4cJBXJ9rLKS0nfMfVbF2VDGTo0Bifgi3xQ/SdKL5gx5BVOwhCD+90WveFkl8NGZjxVa9bofRA4oxMYb5/L5qpYzvNQuxxLuq0XFZ93HvD80Wi/NT17RQahQijOUHNSAQKQcnLUyoECnaFGUi4DVAw5GaaE7nKBbzQVEARWNSo05Ksmmr0YCAnapubCQUWnEgEQBMxF4goWZgU3KHGmBSoTAlKxUpqtbu9vwxUhmFfuapTZaGvqGGgYdfyUL49u+c8NEaYBYlawUmuLhkcY2P1S/z6jXeabOMu07rgPMhNTaRg9aXKvmLVntYB5KF51+Km6NkCpRjJFpMnBVZ4V1JHN1btlhAEGQZyg9Vz/aq1ghlMGeAYnnAH0K2u1zKtFh4XENqOiBoIwAK4R7iTqp5nnWPfWTF+7M1pPcqN2MzPQK7sl17YoPKHxaKZYhuagzEqKSUp4DFMGpi9MXKsNMxkoFw2+KHVeoelRia1aTgCj8QhVeFGaFOqwYQVAhJoTlSeGlSJUUnFAEYiBqAHI1MYJUJtantg7kp247IlPZTVc3KJ2dt7mDha2m3EguJOIzEgdV1BDyOIlrhOQEQPE4rmrtoUmvPpBIOInLouldbaTRDCOgTlb2+JkHpCVbs9JZtnqScwt2zU8JWnN1n3XGf4jmKdM7PBPhiuOtNmBfUpjEtcXN5zmPku3/xDs5dQcR7JB8JxXnVkrFtQOMkgidy3IieicRb9NGgBwiFMFWbcBxAtydjI335Zgqu4KGfUy4C5yHUKkTCE4qoSJKRdOSZ6iSqwIuBUHotQIbkzCclxJiUkE2icVLj2yQnPxU9Fm0HlIKDEZjU8IwCZwRmt5Ipp8kyyqZplFa0opamlRac5QZIOSLxHZD9KJa3CXGBOWU4p/TuDuEsDjs3ON4KV5tmnMG9KYMxHRU7moiq4kk+BV43VVq591vu6n9x+ivWK5/REEZpLdJctkawCPzxW3xYLHsAIiVrsWkTWZetlFRjmkYOBBXkxsZZVLHDvA8Mb7ea9oqswXI39dJ421mAF7CCRuAZ808K+XM16RYwhwiHBo5OAl3zVB1RaV529lZ5b/LPED3spAgwRhttkqdpsTm8xuPqpwuvaqowpqJCacD4cU7k5SCqEFVQHK09AqtTADgmlTITcKA1i1SaEwxVhrFGtcEpswVim3yQGjmjBHyP4rDMFXtlraxpccttTsAmfWAzWW6k6u8e6Mhz947J8z5eE99TmL1ktwqtPAO+PYP0OqqNsNpd3mtcSDMDHLTgOnRZrqLqVQwSCDnz3C6W5u0vC4cXddMF2hH9Q1ErX+OT0x/kv2qucK4LHhzKrQSAQc244cl1V0WBstePWLP1BEy4weIchlGgA5rN7W2gVqlCo1nCAYc9u5kRxjEAkjyQbLez7M5hd3qZydqDqw7qLzfVXLPcdvSot0R22YEQVmXfe9N5wOBxgxI5TqFssdspxWo0qMYRkrJKiXoJegCFyrV2qYenTDke0HZ9tTvN7r94wPULn7PZ6tB7qZBkCeHMYmARyMFekVS1vecQAMf7lcXelubUtAeABm2m4jHCXT0OOGyqS0rXK2inXpumsxwBPrEEDHnqnlek2O1MtDIIAdk5hx6xuPuuMv26vRGWjuTHTl0S65KMeExckXJkoEXFQeEnKJKYQcMVKFHVMgNUO5KTXoDil6RZNtXWVE1W2BoOOWqrelwWbb5c2ACTOQTk2l11kKtfMkw2RpJjxwUbHepDgHHhb/TpzjVNYruaSPSHAyYGwxJnZbVS7qDWlvo8DlUBk9cF0SY5Out9rLaZcAXQ9pyeMfj90G8rmwmn5LEs9tqWZ5DSHMOYOLXDmNCuku28adb1JDszTJ/2nVVE3YzruvJ9JwD8WGGwcRC3bVZm1qJNLEZlufCRk4HZBtViFQd4QSM+78pWY01LK8OY6Wz+AhFhy/pOx1XAwZDhl9wuouvtMQOGpp7Sxn2inacWj0dbTCATqDGSqakEQ4ZtP5iFFmNebr0uzW9rx3SOn9lYzyXmNntTmamOWY5hbdj7R1BAMOHP/AOgp+KtdnhqhVa7WiSYHP7arCr9ou7g3vc/zFY1e3ueccXaD78k5C1oXnbvSOj2dt+Z5LEvlpazjGbCHfHvf+pKuUGY58yUa0Ug5pB1B8j/ZXhKFktnC4PacDjht9x8l0FqYKrMdRiFwt3PI46Z9amfhl9l1Fy22Rw6jEft28Psl7Ny9tsxY4tKC1q6e/bHxCRnp0XNAKMMF4QiEd5UHKTAem4k9Qocpk1VJrFWZUkBBtls4RAzWUltxvbJNXKmODQCeZA+JKPZ+AU+E1KZJmYcDj9lyzaTqhOupJ+60LBcxecT5CV0fj5xyd9fJo1bCXEGm8EjIgjPQK0bK8NHF3XYkup5Z6sOBOeUeKlR7MMcPUe0+9JHzTf8AT9emf07QQRk10kE+cDyWllZ+FS1XY9+XA/mO47xac/BYFVj6bsZaQc8sRzXQM7SVKbnMq02lwMFwgH5fFH/zijXaRVa2NjJMfuABU+1K119pB6toBcPfHrDqNV0gsLSA5hDpGDpJwOxMrhrbd4DfS0pNMk4H1mwYxjMZdFC7bwfTMNdAOY08kSljr3XdB7vwT1iDAqGHD1X6jruOSo2OsagweP2zpuq1Wpznxkear2NXnSDwugHQj1XDdp+ihHDllqPqECnasOF3eYcx9QdDzRHEtHFPFT/8gGXJ40PPJRecaTrV+z4xjhurgDRllqdVkMkYh2GfLyVs1+Mho8VMU0LOZE74DorJOKpWWrOWQwRWVFpKTnr2b6K0sf7L+6fzy8lIVjSfI9kzG7dR5LQ7R2bjpEjNveHgs21uljKg2AKim6dlUPZuCJHQrmrzocLp3+aNcNtgGmdMv2lW7xp8TSNfyEujjniolSUHrNQD0JEquzVL+IduqibcXLFXwhSNgqVTIENy4nYDw38EK66ga8SAQcMd916Fddyl0OfB2By/4Sviqn9p5c/dPZ1z4A9TeIE7yc1393dlaVNokw73pg+EoTnsZA4jOzZnw5eSlZq3G6GsncuccOvNP539l8J+ll/ZwHFtWRzg/EFZd4dlagBLHDzOfjl5rdpWR+jo5AkornVG+3I2c1Ofk6iL+Pl5H2hup7TNRpB3/vquae2F7neVlbUBBAM5tj5LzvtT2abTPceAT/23HvD/AFDAD90KvlB8L9OYsVtNM7tObTkeY2PNNa7OI42YsPmDq1w0KBUYWkgggjQ4fBEsto4DlLTg5p1H35poW7oe8mKeLo9UkCRyJwWzwzAe0h2oIgjHZc7XZwEPpk8ObXZEHbqutue9xXZwvhtRo9fPx6aHwzgI3Bms61UoEjKYULHanMMiCDgQcQRsQr1osoMgjvjOTJn7dFlHulaTyhpGkHNJoyW5upat3LDqOSalXaG8NLEnM/TqqQtHBi3AnL7q3QpF49I3+YPWbgOIb/uUdc/pfPX7a1nPC2NvnqiNeqNO0AsEfh1EJm11OtF21Vu6eixbveHU3MOhLfI4fBW69WWnoVz112mKhB9o/GUqBRVNOoDtgei6MVeJoOiyLxs4wO+B+RT3NaMCw5j5aJHCtlKHdVWqLQtQkLLquUqU7U9VVOs6SoK4y6vlKV3/AGZvp1SnwT3hgd40hefK5ddvdRqB7dMxuNQl1NVz1leo2ey494xOYBxP73/QLasxAgNy2EALlaN6te0ObkfOdoRKl4GO8YHu/fdZa2dbUvZrBAxO4y89VWqXw32jJ2AHzOQ81w9qvQuMN/B9Aost2gM7nfpyR8iz9OsqXkXTHdB1EzHVVu6cwFistymLelq54aFa6aNT1mNPgs+r2JoO9Xib0d9CpC8wNVas97jcJzoXmVj1+wj2g+jfxA5tcInxH2XLWq769lqSWubBwdoRsSMF63ZLzB1VysGPEEAhXOmd4jzUWsVmCoz+Y0d5u7RmI3GY5SNAs+2n2m5H88F21t7L0uL0lH9N/wDTkerclyt52F9Fx4m/pu1GQdtyCvnr6Z9/jvtiUzjitCwWiHhV6jMPkpWOjPfd6oyG526LZg07woHGpTGPttGv9YG+4VRlbCZkHJCtN4un1jPLIcgg1O6A8eo7Me6/XwKjqfbTnr6WzW7rlzwdBkaFazn90rIcoVW7abRxNkbT4nFV6VSKjT7wx8v+FUbW7rvAfBRo1MRyhI9dHUEiVi24x+fFaDbQAMViWytxOnTRKH1cBSTJKmZ0kkkw0bpvN1Ix7J+HMLWq2su3cM8IHzXMKzZbWW9FHXP3GnPX1WnXc84NgDWdf7YKH6g1Z8UjXmYxED5pnmSs23MNXfVbsehKqPvCoOSuVH5fnj8UOrRBCfOfcT1LviqT7Y8+0UL+Id7x80ntjBCWskY239uguO+3NcA9xjdeg2K3ggYrx8LUu2+KlKIMt2P0UXj7i+PyfVesGqDkYKBUs4qS0gE6tOoK5q6e0FKp3XEsccsfloukZaIA4iD7lQb7Hbol/rb/AByd9XIKUvZJpziNW/2Wf6HACcOWq6u87cJB97uvGk6H6LlyOBzqegPd/aRIWvHX05/y8Z5inaaIAwz+SpWeuBIdi04EK3aLRjwjLflyVCvRxJBB5DRaVjBSOE8MyDi07jbqqFZsFWKbpHCT+3kVC0YgHUYFZ1pLsV5TtKZNKQWK9oJACrhJJMrTpk6ZBJJJymQZJJ0yAnTqEKwbTKqJ3KbJVzuxbfaRomNrwyKqqLkTmC90SpUnqgp0iqRbpk8pFIIIpXQ3Bf7m/p1DLDkTodMVgNU6SVmr4tldpaK0gmQREnHzWReTj6QYiYE4/m6hT/lHoqN5/wAz/Sz/AGqPx/8ATX8t/qlaqWuvVAAMIRU2rfXNIFjKepVnxz+6jVzQ1FV6IlJIJBBEkkEkAkk4ToD/2Q==">
            <a:hlinkClick r:id="rId3"/>
          </p:cNvPr>
          <p:cNvSpPr>
            <a:spLocks noChangeAspect="1" noChangeArrowheads="1"/>
          </p:cNvSpPr>
          <p:nvPr/>
        </p:nvSpPr>
        <p:spPr bwMode="auto">
          <a:xfrm>
            <a:off x="53975" y="-1790700"/>
            <a:ext cx="3038475" cy="37433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152" y="1844722"/>
            <a:ext cx="2945472" cy="36308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descr="http://lf-oll.s3.amazonaws.com/titles/1664/0885_TP.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848" y="1355074"/>
            <a:ext cx="2447925" cy="4610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01858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Charlotte Smith &amp; Helena Maria Williams</a:t>
            </a:r>
            <a:endParaRPr lang="en-GB" dirty="0"/>
          </a:p>
        </p:txBody>
      </p:sp>
      <p:sp>
        <p:nvSpPr>
          <p:cNvPr id="3" name="AutoShape 2" descr="data:image/jpeg;base64,/9j/4AAQSkZJRgABAQAAAQABAAD/2wCEAAkGBxQTEhQUExQUFhUXFxgWGBgXGBccGhcYGhcXFxwaFxoYHCggGBwlHBcUITEiJSkrLi4uHB8zODMsNygtLisBCgoKDg0OFxAQFywcHBwsLCwsLCwsLCwsLCwsLCwsLCwsLCwsLCwsLCwsLCwsLCwsLCwsLCwsLCwsLCwsLCwsLP/AABEIALcBEwMBIgACEQEDEQH/xAAbAAACAwEBAQAAAAAAAAAAAAACAwAEBQEGB//EADUQAAEDAgQDBwQDAQABBQAAAAEAAhEDIQQxQVESYXEFgZGhscHwEyLR4QYy8UJyFBZSYoL/xAAYAQEBAQEBAAAAAAAAAAAAAAABAAIDBP/EAB8RAQEBAQACAwADAAAAAAAAAAABEQIhMRJBUQMicf/aAAwDAQACEQMRAD8A841+QTT8680FJgRxK8evQezJRoLjAyQUWOdktfDUQ0LNpnl3B4UNHNWwEDXIyVzvluCZdNpjyXKdrIgNFmk7BiXuOwDR1Nz5cK0AFn9nZE7ucfOB5AK/UfCWUNSE0OVEmSnUXFQXaTJTah4R6/tDQqCwJifNLxVcSGn/AKsB+V0noALpvntsquKrkaeCZRw4aIFoz57E7pGLaTf0WcSlVqmdvNC6o453+bLrsOLG89T+brpCUbhsVwuts0d0un2WrUfxNBOUjLrCwg2D3fPdSriHcIAPQenslNWpQnIkd8jz9oVSrhnRBDXDlbyP5Whg3cTAVT7QrcMzMDaL9TnntCxh1lVcGQOLisdMzrr4eCphhvmrlWoXdNuSS5bxazayqObFyr2IZeVTLZsB+AtYC2tnJdNOAc7pvDGaF1ScskFTfTuuiAmPeknokOtqHa2ytB8AEZeYVIhFTdw3z/CLDKvOehe7JIcYgj+vmP0ni8aLFagvqDWfEflREogqzGrhBJ4R3oQ9XsJSiCuu45+17C0+EJpJQEpjFhsbSm8UJYK4XoWH033Tg9U6TpMp9N0/O9ZNXezP6jkI7xn5oq1aSl4UcLSJzc7uuSkvdadSeLu/xakYWmPGWqIt4jOkwI83evwquykSCQJJJsNsp91ecxx4RZoGd5OXwd6cCOAs8j/oBsx5cz7pwaQ6YlxE8p5nQAQrTSI6JdXEcI4nCB1vykczbNKJxlN32kZ3nZwOY5cunVUmh7XCJi0h8R0kX5g6WstUtIgnqfeO6fJV8ZS52Pj3eKU7iKQIy77R6rKxJgxbuK2DhAYm/WUFWg0X4WjoFJi1HACDZJ4wPgWhjagmFnkSVJe7JxUAg6ZdDlby7lSxLyXHx6dUwwwEnnHkmYcA2tbP8+ikoEHbwzQP8hny6haVRoCqYjK2eXpZSUKlO26pucRor7jFufv8+QqrmyJ/0/hKU3PQl0D5KfwjRC9gOpUlQtv+Pma45ifwzYCAuVAAgqznoeM6Iy2SicyNUgVA/b6ow6LZ7Kpxx3qxSdIi0HylZpi1I3UVRziLQVFnGtHgqcnzWmM0nAthqsStX2J6G0XTSVxjdV1xQRcS4QVymnhZxr0Djjqhp1oKjzshpiOvNbxi1dNazm6m46ON/C/krmFw3Fc5Rlv1Wdhmy4SOg8Z7ltBxGQnQbfoKZNoQwBt4AHgLSfBNbL7iw0iL8+ilEBsAm5v1OsKGoQ77RIa2S0Rc6R3AqQKLjLiTLWT1m+dtIsRYzyVjDPLyQ4QWmCJm+Y8i096X9EgNAGcB+lrunmZnxVwESYFznz0SAUKZa1rSZIEEqliD9zBt+QfQLT4T3KpUpfddSWWBBWZIUa+cvFIr4trdRKky8TQPFB8VQxuJZTGcnYZnktHEVHVZN2t0zBPcsOtgPuNu85+CUrUcS6o6TloAO63stgdmnh4o52zBjf38VWw9LgcDH5PQLdwmMaAAZ67KtTFeHtzuPPz9ZHRNaxh3kaGx6jfqt+rg2uG3p+uohZFfAkGMjplB+WyjmMkaWLiKAkkZ+maph0TOf+q/jsS5sizjNra3F+X7VNlMC5gm+gWgS1pPIZqcM9MueiOrM3z27kLzA02AQSSPkIHUd0TSZ5qVXCdEFWfqAgJtc3TnFIdCkEU5TKdhCCnzTSIRU79U/P8AVxBb5Kik2GxAQcV10KcN0/aWmmyANuiZki4VloTWpjnJbVEpwCeidKVxxZG1VGLODaOMnYetz6N8VrUnTwjIm5HKP8VLC4U2DueXgPJarWC1sgpkVOnJJI0AnvPhonUqMXOZ+BdadkUqSPcgaYXSY6rKxmLLchNwPO8flKbBriJlJFWTl3yPdZdLEcQG8kDxKa1xzzHLPuGu6gvii51j9reWZ/CCrh25C3PohZiA4Z5GM4vsdZ5IKtU5C5NgNvl1J1l7NBtaUhzaRdwF7QRoCCfCbLF7Z7XqNJotAaBZztTB02nvt4LLwr3Nc1wzBnll/qmseprU2g/2ESQL/wDQ06xolUqRm4N8tJ6bG0j/AFV8RgjWaKtIcLyQS0mz4gBx7pbpnnvpUaLi0OeCHCwE7GxIFp5jPO0wKhdwdQ5H/RyR40N4YcJz8gT6AqoMQBc/a70P4Oo7+az+0O1i6WgQLj8qTz1XjN3Nz3zMzOalFhkXvGfgreIqwBDRJ8fNVW1CPl1oOvZFgL7qrXGu3yyaHcWUegP6iFyrDQbSf2gqhbaSe5DGaY6/6/KEjYIJJzQ8CPgvyXHuUiTARsuEDrrtG3wIQyw8lF2evkohNQBEwWXDojYLJI6eyYQlszTgqqOQlusnHJJLkW41I5TaSR6eS1cJheEgkSRkNJ5nfNc7OpReL77clpMsEDq/SMMZmSUwYkSAfDdVnGcvFdo0RnBJO59JSwujFXFj5R6qNxF8j870o1m2EeOStUnNOSUq1q8mPkrPxridMhPW4AC0KrJKq4whonMmGjuM/OiYlRr+AGSGsAu6Jg68O5z+Z5OO/k8u4KLSaQIBcbcci9s4v1JjLI1O3KnG76Yl0Z7A2sBuAc+fJF2f/H3uiRw3kDbrzWtk9qTXouyGGXHiAZaCYtmbE5iCI/SvYnF8P20Yc4/9Zwdz82SaOCpsEPl7hoB+EL8dWFqdBrWjKTe3Jc9aVWdiS7ie4kkyeZOfmhxGFDchHRXuz+2A4ljxwv0BgT0hN7QEAnkil5XFYhzJ4SWmM9rHy+WTsD/JjHATB0JyA5neFQxLHPdEWVLtPD8ADhYg6cl0mVmx6bE49jDDn3/8vY3/AEq/1zqBsDoRoRHf0Xj6Nabmd/ObLabioAaSZi+sSZPsbZT1WrzjOr1WpxHPI38BYfN0pzZscr98plMSBtmbZ5QoaUGYGsIQLjIX9L6+Khbn5k9fNE8aCPl1XqRlax52vqVIJYe711QOtouuqTYR5oSyPVFMKeCUAppgd170LzustALdkdJvNL4pyAXGEjmnBp7qPM+J9iouhs6+qiE0o+1dplDUyR0Qpo2EYKgCgbsi1SOVENOiTDpiCLnTWyOq2AgDS5wEmG7b7eaJ5ptyNfDvAbHnr8sjayTEmM7rmFe2IMWtNhIhTHfYxzoNmz3W/S1jmN2L/wCWCdz7DZd+q6QbSdGjXvlY2C7cZwcVRnDsALkdDE+KzMV2/VruLKf2U8rf2OlyDbUwFr40a9RiDTb91asAduICOgQYOHffRex2stMO7x+ZXh/oSYGWuwubnyt+lyk99N4LXQ4WG+0dPJa+KfQqmIqhp17tP/JtvJVKFFzzxPgNGQGW/t4Lz3/uXFMH3EEc2t8iL7KliP5JWqS2Q1pzDbTffwRlT0HZGB4qj3GTeQe/0svVUaAas3+P0+Gm2c7T4ArYaJXL3XQokC5MKniu08Oz+1Vg/wD3qtDhnNYX8k7G+s0Ag2dxWvNiLiRvurJ9j/FfHMp1mgtc10mzmkG/IhXcNTeacPucp3SOwP4/wNEnWSOYkekLbxgDGOdsCfBFn41rzWPqMotMxOek+C8n2l2q17XDW8W9T3K4/HMc4urOALrgXMbAQCB1KxO1arS+GZD8ea6/x8/rPdTBMmLXBP6kdVs4PBuzcDNzP/yImw5mT1Wb2ZiSwyAD1+fhbdLEVHi32tMza0RcmZJEaDzW+nOLbYgQZQcJOes31/y5R8WoAF8ha2lhYWRm/Jc9bxUqagd/lPt4KoaZOtvh91ZrOkw38+6VUbzPj3eyQDiAsCPJBHz/AFMHCOq45+cWHVSIqNuEApd3wJ3Drqo7mpElH9MOsVwnku/T7lku/VAtPoogc0KKOtZ+ibSyCWArDQimI8oqZQx4o4Q05UJgwSCdQnYB4cYJHGbXj5MDvz3AUGSqmMw5dGY5j19E8/jPTS7RoOEWIHkecqnh+0fpXP8AQf2bEiDp3pOA/kD2DgqDibkPHXa0+Sx+2cc2qXBghtu+Iu3YTcdeS6zlytJx3aYLQ1oIAEC8Gxj/AHoFWwte0A/vX8K7hcIwAcQBkE3J+Zeyr4xjWumM7ctfwtiQdKveDMa8/kQrVQFz3ERJMjkDBn0We/CPkQDJyI9Vqtx/BAe0ZRIz7lmtKVdz3CCAdMvfPRa3ZPYMgOJ1lIwpFWoA0Wse4L2eDoQByXPrr6b5izhmwAMoVyk5IphOasR0sOKB9MnVd4kUqYHSpBogJONZxMcNxHsmtcgq5J+mft8u/kOFAAcR9wAbnsdljYejJnvXoP5LRc2Q7IPtzBk2VLs3DF3CAOq68X+o7nlf7NwHEQI5/PBbAc0AtaATkTpI07lVZVDQGsOYuRrrAO0e/RWaVMWHzoufVxrmAdSgKpVE62WjXbZVHUd0cnpX4Et1Pbx+dytEABJrOJFre61GVUU4zM/PNEWR4fNV1jCLnPZGSkE8MHL5dcdzTSYSXvuglvchvpmmtHJOY0XhZ3DJqkcMSorhK4rTi6w2VlhsqLdFbpusqqGpfFddeEACie3yTmt8/wBKo4wE6m7xRSzsbgOIO4c+EwNMivPtcBVc52QNh3SD5+a9vQboBO/Jed7X7O4ahg3uAO7MdAT8suvF/XHufjI/9X94OhkxHMnvuPRaD2gmTfiiNYgzJPgsmqIOkjxTqHacQOGYyvlmD42810sZjTw4c4ECWubYzkcvALNxVJxcC4y426LRfwvbxNMaddDPPkk9jUuJ4JvdYtxuTW52JQ4ALL1eHcCFm0aEQVpYYDPkuHt1WGtTIXGpgSLSxKOmy4lKr1XD+rC48o91MNWcGzUaWkHLMeIsoeaT2lhqp/pVDG3JMAnumyzMP/IGUwRUrteQM4h3eMlrYjEsqNibTJOhAvErxf8AIMK2pWc9p6xkdjzsrwZqh/Jsb9ZzXAQDkOXPxRdnUy5oaJuPugTYGfD50qVWcTgNGiFqYSkQBc8wCYOmQz/a6S5GbNvhdp0A0cII4pucyIzJ26deqez2XKbMvngi4Vyt1uTHHtLkl1IptR8BVzUOiYKFw0XHsAEnw1THb/O5C5gPmtsqNR0wMzou8MbT0/GqdVtYCPmaFlLn1J9kskObr5pXGE6owZZpLhdBDMomg3XGg7JzTssNAB5eRURGoBmY5KKSy02ATxkEoXKMpRqYG2Sg8JtMk9EoJbZMo0iYGuZ5DdMZu7IK9gmGNnHytlba3gEYLXcMwaf1B8c7+nksfFDixFTkGgdNY2klekZT2sBksvHYQU3OrkxNjzyiN8tlqVl4ntajwvPIzfv8svFZwe3MtMz3eGy1u0cQHu+8gSdr68kutwiCbA8QjbKPddZfDNnlKFThpEHN0/74W7uS1f4vR+6+uXl871iPqcUAZL3H8fwI+mARz71y7rcarW6IwIKW8OZ/9m7jMdd10VWuFiueHV2m4FNAWY18aqzSxKdS+BayVWqQJ1TGVrJNeqkR5jt+u0seOBzXEaSOLa7TB71hPmlTEmXu8o/C3O3qjWgk5C683iGuqtNQ6EDWAJHLqnia311kFhCBAGtzv1Pitig0W9OuiycFQkjfPLThABPe4eBW3SpQrtnhapiyS9A+teChDysSNDLZCQ7NGhqNW4CpJXeKEQELkbZqDnBfuul1IjdR1SSbesKRlJ8EgiqUlu8KxUA33SLfPkKqhZn5kmUWk/pCW7lMoFZrUGAojjmogrDKd0Zp7i3JHw2TaM5fIVUrsoiCrVBsZ+HLfkE76DiLCBubDxNk3CYUzJjhFwAZk7u35eOymdJbSgFzhtbqb98SrWGcQBuT+z5mEyrTktHMmNMiPUhSlRvG3oP3PkmM0dfHsps4nG36/wBXiu2O134hwDRDB/UHTnzKu/yXEmpUFJtmtOW5tc8ha2pjZLwfZ9k+mpGFXwx6nc96FjyQBwyM16o9lzz/AMTcH2GAd1fM/GMrsTssuIc4ReQF7fC0+EAJNDDBosrLQVi3aqfKrV8I1xmIO4sU9cCWWLisPVZJa4OGzh+FVp49zT97e8H8hekNDiVHGdmghPsyqje2qcWeB1gKniP5EwGC9p6H8LH7YwUWExlyXnKuHM5rU4l+18sbXaeNNchrcpz31gclsdlMkOpwLhzdM+GQfRYnZvZri4MbuNPGeX9p7hqvYswvDWLhkA0GNXRfugjvWvEZ3WXgqIa3KCXGd/ntCsEnTRMrsh9QbOt3tBt4qNadcgufft059E/TsoEypySiIRFRcKS+omcJOaV9PwWgWbrtR9kzgsVXqkJBZqnIJbXHr6BA4H54KClqUsmcMibn0SXOTHnS5SeC15HT2WShp8Sc1kCELKsDL/VGvGmqz5buDPXzUQfU5KK0Y9BSZNgE2kALiCdzkP8AxGvU2UAJsBwt2txO67DkE9lMZR4rPpXyFrC+7jI33/SuNC40JgCmQAwSdgm4Kn9vM/gALjGZqzSFlvkV5t3ZQ43EzIN/EnzmVcpYMQtc0pceY8xv83Swy6rDpNLDwnilCa0I0YtI4FC1O4VOFWLSChTixdbRViFSCXiSn/TXHU91oPM43CcUyFm0ux/vkCfhXsauHGgUpYcNHEfn7RNa2MnsvswUr5vOugB0HW1+XJaIo2Mc1Zw1L/o56fPmu6JzNFqsvL9rO4KmWbAR1B4Y8x4c07iBFlP5JQ+5h2J8z+x5Ki1xa4OBBa4QQc2kGMxmPwrqGVaFND9LVPdVAFwR5jxHuuAgjdYaU3nRcLl17L2XeFaRJSfpybqyWWulEyrVgOAa7oX/ACEb6TuSQ90aXUCnABKcNzKYWk3QwApEEKUwnsaDt86IyzhF+qLTOfst2ainEuq1Y9QwSY2Hn89VZa1RRc0axOhRRajNSkE+kbKKLUFdcF1wnqM+iii0kaEYUUQhcKgaoolC4ZUDFFFIQCjmqKKTjWIajJUUSjGthVW/lRRQZX8jp8VKOY9Y91jYFnEIOt/Y+fqooimLOABH2HLMdNu5XTQDXN5gg+v5UUWSCthCLpRbAXVFUxRrmVKdNRRRDUeQYGf6Vc55yVFEguqM1XLFxRSBx8JHJdc+ZJC6os1uXwU6sPkqKKKWP//Z">
            <a:hlinkClick r:id="rId3"/>
          </p:cNvPr>
          <p:cNvSpPr>
            <a:spLocks noChangeAspect="1" noChangeArrowheads="1"/>
          </p:cNvSpPr>
          <p:nvPr/>
        </p:nvSpPr>
        <p:spPr bwMode="auto">
          <a:xfrm>
            <a:off x="53975" y="-1790700"/>
            <a:ext cx="5600700" cy="37433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1802" y="1685925"/>
            <a:ext cx="2619375"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3368675" y="1727686"/>
            <a:ext cx="4572000" cy="1631216"/>
          </a:xfrm>
          <a:prstGeom prst="rect">
            <a:avLst/>
          </a:prstGeom>
        </p:spPr>
        <p:txBody>
          <a:bodyPr>
            <a:spAutoFit/>
          </a:bodyPr>
          <a:lstStyle/>
          <a:p>
            <a:r>
              <a:rPr lang="en-GB" sz="2000" dirty="0" smtClean="0"/>
              <a:t>French </a:t>
            </a:r>
            <a:r>
              <a:rPr lang="en-GB" sz="2000" dirty="0"/>
              <a:t>Revolution and its aftermath provided some of her main themes. She was a republican sympathizer but later modified her opinion as a result of the terror. </a:t>
            </a:r>
          </a:p>
        </p:txBody>
      </p:sp>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54675" y="3628703"/>
            <a:ext cx="2481654" cy="30590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568325" y="3628703"/>
            <a:ext cx="4572000" cy="3170099"/>
          </a:xfrm>
          <a:prstGeom prst="rect">
            <a:avLst/>
          </a:prstGeom>
        </p:spPr>
        <p:txBody>
          <a:bodyPr>
            <a:spAutoFit/>
          </a:bodyPr>
          <a:lstStyle/>
          <a:p>
            <a:r>
              <a:rPr lang="en-GB" sz="2000" dirty="0" smtClean="0"/>
              <a:t>Wrote </a:t>
            </a:r>
            <a:r>
              <a:rPr lang="en-GB" sz="2000" dirty="0"/>
              <a:t>on the abolition of the slave trade in the </a:t>
            </a:r>
            <a:r>
              <a:rPr lang="en-GB" sz="2000" dirty="0" smtClean="0"/>
              <a:t>and </a:t>
            </a:r>
            <a:r>
              <a:rPr lang="en-GB" sz="2000" dirty="0"/>
              <a:t>the campaign to repeal the Test and Corporation Acts. </a:t>
            </a:r>
            <a:endParaRPr lang="en-GB" sz="2000" dirty="0" smtClean="0"/>
          </a:p>
          <a:p>
            <a:endParaRPr lang="en-GB" sz="2000" dirty="0"/>
          </a:p>
          <a:p>
            <a:r>
              <a:rPr lang="en-GB" sz="2000" dirty="0" smtClean="0"/>
              <a:t>Most famous for Letters From France eight </a:t>
            </a:r>
            <a:r>
              <a:rPr lang="en-GB" sz="2000" dirty="0"/>
              <a:t>volumes of eyewitness </a:t>
            </a:r>
            <a:r>
              <a:rPr lang="en-GB" sz="2000" dirty="0" smtClean="0"/>
              <a:t>accounts of Revolution (</a:t>
            </a:r>
            <a:r>
              <a:rPr lang="en-GB" sz="2000" dirty="0"/>
              <a:t>1790–96). </a:t>
            </a:r>
            <a:br>
              <a:rPr lang="en-GB" sz="2000" dirty="0"/>
            </a:br>
            <a:r>
              <a:rPr lang="en-GB" sz="2000" dirty="0"/>
              <a:t/>
            </a:r>
            <a:br>
              <a:rPr lang="en-GB" sz="2000" dirty="0"/>
            </a:br>
            <a:r>
              <a:rPr lang="en-GB" sz="2000" dirty="0"/>
              <a:t>R</a:t>
            </a:r>
            <a:r>
              <a:rPr lang="en-GB" sz="2000" dirty="0" smtClean="0"/>
              <a:t>an </a:t>
            </a:r>
            <a:r>
              <a:rPr lang="en-GB" sz="2000" dirty="0"/>
              <a:t>a salon or </a:t>
            </a:r>
            <a:r>
              <a:rPr lang="en-GB" sz="2000" i="1" dirty="0" smtClean="0"/>
              <a:t>conversazione</a:t>
            </a:r>
            <a:r>
              <a:rPr lang="en-GB" sz="2000" dirty="0"/>
              <a:t>.</a:t>
            </a:r>
            <a:r>
              <a:rPr lang="en-GB" sz="2000" dirty="0" smtClean="0"/>
              <a:t> Naturalized </a:t>
            </a:r>
            <a:r>
              <a:rPr lang="en-GB" sz="2000" dirty="0"/>
              <a:t>as a French citizen in 1817. </a:t>
            </a:r>
          </a:p>
        </p:txBody>
      </p:sp>
    </p:spTree>
    <p:extLst>
      <p:ext uri="{BB962C8B-B14F-4D97-AF65-F5344CB8AC3E}">
        <p14:creationId xmlns:p14="http://schemas.microsoft.com/office/powerpoint/2010/main" val="32368126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More and Wollstonecraft</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Part of spectrum </a:t>
            </a:r>
            <a:r>
              <a:rPr lang="en-GB" dirty="0"/>
              <a:t>of woman </a:t>
            </a:r>
            <a:r>
              <a:rPr lang="en-GB" dirty="0" smtClean="0"/>
              <a:t>writers on female education encompassing </a:t>
            </a:r>
            <a:r>
              <a:rPr lang="en-GB" dirty="0"/>
              <a:t>conservatives like More and Sarah Trimmer, radicals like Mary Hays and Catherine Macaulay and moderates like </a:t>
            </a:r>
            <a:r>
              <a:rPr lang="en-GB" dirty="0" err="1"/>
              <a:t>Barbauld</a:t>
            </a:r>
            <a:r>
              <a:rPr lang="en-GB" dirty="0"/>
              <a:t> and Maria </a:t>
            </a:r>
            <a:r>
              <a:rPr lang="en-GB" dirty="0" err="1" smtClean="0"/>
              <a:t>Edgeworth</a:t>
            </a:r>
            <a:r>
              <a:rPr lang="en-GB" dirty="0" smtClean="0"/>
              <a:t> </a:t>
            </a:r>
          </a:p>
          <a:p>
            <a:r>
              <a:rPr lang="en-GB" dirty="0" smtClean="0"/>
              <a:t>Both </a:t>
            </a:r>
            <a:r>
              <a:rPr lang="en-GB" dirty="0"/>
              <a:t>writers </a:t>
            </a:r>
            <a:r>
              <a:rPr lang="en-GB" dirty="0" smtClean="0"/>
              <a:t>promote female heroism</a:t>
            </a:r>
            <a:r>
              <a:rPr lang="en-GB" dirty="0"/>
              <a:t> </a:t>
            </a:r>
          </a:p>
          <a:p>
            <a:r>
              <a:rPr lang="en-GB" dirty="0" smtClean="0"/>
              <a:t>Wollstonecraft: women should become 'more </a:t>
            </a:r>
            <a:r>
              <a:rPr lang="en-GB" dirty="0"/>
              <a:t>observant daughters, more affectionate sisters, more faithful wives, more reasonable mothers - in a word better citizens'. </a:t>
            </a:r>
            <a:endParaRPr lang="en-GB" dirty="0" smtClean="0"/>
          </a:p>
          <a:p>
            <a:r>
              <a:rPr lang="en-GB" dirty="0" smtClean="0"/>
              <a:t>More puts </a:t>
            </a:r>
            <a:r>
              <a:rPr lang="en-GB" dirty="0"/>
              <a:t>her faith in women of middle rank. </a:t>
            </a:r>
            <a:r>
              <a:rPr lang="en-GB" dirty="0" smtClean="0"/>
              <a:t>The </a:t>
            </a:r>
            <a:r>
              <a:rPr lang="en-GB" dirty="0"/>
              <a:t>profession of ladies </a:t>
            </a:r>
            <a:r>
              <a:rPr lang="en-GB" dirty="0" smtClean="0"/>
              <a:t>is as </a:t>
            </a:r>
            <a:r>
              <a:rPr lang="en-GB" dirty="0"/>
              <a:t>daughters, wives, mothers and mistresses of families </a:t>
            </a:r>
            <a:r>
              <a:rPr lang="en-GB" dirty="0" smtClean="0"/>
              <a:t>but she </a:t>
            </a:r>
            <a:r>
              <a:rPr lang="en-GB" dirty="0"/>
              <a:t>also argues for a public role: looking after the poor. </a:t>
            </a:r>
            <a:endParaRPr lang="en-GB" dirty="0" smtClean="0"/>
          </a:p>
          <a:p>
            <a:r>
              <a:rPr lang="en-GB" dirty="0" smtClean="0"/>
              <a:t>Both appeal </a:t>
            </a:r>
            <a:r>
              <a:rPr lang="en-GB" dirty="0"/>
              <a:t>to female example so that women by 'labouring to reform themselves to reform the world'.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Conclusion: Wollstonecraft – Liberal or Radical?</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Some argue her agenda is typically Liberal: </a:t>
            </a:r>
            <a:r>
              <a:rPr lang="en-GB" dirty="0"/>
              <a:t>education, civil rights, an opportunity to compete for access to occupations, political </a:t>
            </a:r>
            <a:r>
              <a:rPr lang="en-GB" dirty="0" smtClean="0"/>
              <a:t>representation </a:t>
            </a:r>
          </a:p>
          <a:p>
            <a:r>
              <a:rPr lang="en-GB" dirty="0" smtClean="0"/>
              <a:t>Rational </a:t>
            </a:r>
            <a:r>
              <a:rPr lang="en-GB" dirty="0"/>
              <a:t>education is important </a:t>
            </a:r>
            <a:r>
              <a:rPr lang="en-GB" dirty="0" smtClean="0"/>
              <a:t>: </a:t>
            </a:r>
            <a:r>
              <a:rPr lang="en-GB" dirty="0"/>
              <a:t>1) </a:t>
            </a:r>
            <a:r>
              <a:rPr lang="en-GB" dirty="0" smtClean="0"/>
              <a:t>to </a:t>
            </a:r>
            <a:r>
              <a:rPr lang="en-GB" dirty="0"/>
              <a:t>transform female identity, 2) it is a </a:t>
            </a:r>
            <a:r>
              <a:rPr lang="en-GB" dirty="0" smtClean="0"/>
              <a:t>right, 3</a:t>
            </a:r>
            <a:r>
              <a:rPr lang="en-GB" dirty="0"/>
              <a:t>) a proper education prepares women for their role as citizens. </a:t>
            </a:r>
            <a:endParaRPr lang="en-GB" dirty="0" smtClean="0"/>
          </a:p>
          <a:p>
            <a:r>
              <a:rPr lang="en-GB" dirty="0" smtClean="0"/>
              <a:t>She associates </a:t>
            </a:r>
            <a:r>
              <a:rPr lang="en-GB" dirty="0"/>
              <a:t>freedom with the deployment of the rational will. </a:t>
            </a:r>
            <a:endParaRPr lang="en-GB" dirty="0" smtClean="0"/>
          </a:p>
          <a:p>
            <a:r>
              <a:rPr lang="en-GB" dirty="0" smtClean="0"/>
              <a:t>However</a:t>
            </a:r>
            <a:r>
              <a:rPr lang="en-GB" dirty="0"/>
              <a:t>, Barbara Taylor has argued that </a:t>
            </a:r>
            <a:r>
              <a:rPr lang="en-GB" dirty="0" smtClean="0"/>
              <a:t>Wollstonecraft’s work </a:t>
            </a:r>
            <a:r>
              <a:rPr lang="en-GB" dirty="0"/>
              <a:t>is not part of the liberal </a:t>
            </a:r>
            <a:r>
              <a:rPr lang="en-GB" dirty="0" smtClean="0"/>
              <a:t>tradition rather it is </a:t>
            </a:r>
            <a:r>
              <a:rPr lang="en-GB" dirty="0"/>
              <a:t>an exploration of the 'distinction of sex' and its implications for women's </a:t>
            </a:r>
            <a:r>
              <a:rPr lang="en-GB" dirty="0" smtClean="0"/>
              <a:t>experience </a:t>
            </a:r>
          </a:p>
          <a:p>
            <a:r>
              <a:rPr lang="en-GB" dirty="0" smtClean="0"/>
              <a:t>Places Wollstonecraft within </a:t>
            </a:r>
            <a:r>
              <a:rPr lang="en-GB" dirty="0"/>
              <a:t>'the utopian wing of </a:t>
            </a:r>
            <a:r>
              <a:rPr lang="en-GB" dirty="0" smtClean="0"/>
              <a:t>eighteenth-century </a:t>
            </a:r>
            <a:r>
              <a:rPr lang="en-GB" dirty="0"/>
              <a:t>progressivism </a:t>
            </a:r>
            <a:endParaRPr lang="en-GB" dirty="0" smtClean="0"/>
          </a:p>
          <a:p>
            <a:r>
              <a:rPr lang="en-GB" dirty="0" smtClean="0"/>
              <a:t>Ironically owing </a:t>
            </a:r>
            <a:r>
              <a:rPr lang="en-GB" dirty="0"/>
              <a:t>much to Rousseau's radical </a:t>
            </a:r>
            <a:r>
              <a:rPr lang="en-GB" dirty="0" smtClean="0"/>
              <a:t>ideas</a:t>
            </a:r>
            <a:endParaRPr lang="en-GB" dirty="0"/>
          </a:p>
          <a:p>
            <a:pPr marL="0" indent="0">
              <a:buNone/>
            </a:pPr>
            <a:endParaRPr lang="en-GB" dirty="0"/>
          </a:p>
          <a:p>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Mary Wollstonecraft, 1759-97</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Came </a:t>
            </a:r>
            <a:r>
              <a:rPr lang="en-GB" dirty="0"/>
              <a:t>from the urban middling </a:t>
            </a:r>
            <a:r>
              <a:rPr lang="en-GB" dirty="0" smtClean="0"/>
              <a:t>classes </a:t>
            </a:r>
          </a:p>
          <a:p>
            <a:r>
              <a:rPr lang="en-GB" dirty="0" smtClean="0"/>
              <a:t>Her </a:t>
            </a:r>
            <a:r>
              <a:rPr lang="en-GB" dirty="0"/>
              <a:t>father </a:t>
            </a:r>
            <a:r>
              <a:rPr lang="en-GB" dirty="0" smtClean="0"/>
              <a:t>lost land and capital through failed </a:t>
            </a:r>
            <a:r>
              <a:rPr lang="en-GB" dirty="0"/>
              <a:t>investments </a:t>
            </a:r>
            <a:endParaRPr lang="en-GB" dirty="0" smtClean="0"/>
          </a:p>
          <a:p>
            <a:r>
              <a:rPr lang="en-GB" dirty="0" smtClean="0"/>
              <a:t>1783 </a:t>
            </a:r>
            <a:r>
              <a:rPr lang="en-GB" dirty="0"/>
              <a:t>MW and her two sisters were faced with the prospect of having to support </a:t>
            </a:r>
            <a:r>
              <a:rPr lang="en-GB" dirty="0" smtClean="0"/>
              <a:t>themselves </a:t>
            </a:r>
          </a:p>
          <a:p>
            <a:r>
              <a:rPr lang="en-GB" dirty="0" smtClean="0"/>
              <a:t>Only option was </a:t>
            </a:r>
            <a:r>
              <a:rPr lang="en-GB" dirty="0"/>
              <a:t>to take up posts as governesses or to set up a small shop or </a:t>
            </a:r>
            <a:r>
              <a:rPr lang="en-GB" dirty="0" smtClean="0"/>
              <a:t>school </a:t>
            </a:r>
          </a:p>
          <a:p>
            <a:r>
              <a:rPr lang="en-GB" dirty="0" smtClean="0"/>
              <a:t>Her unhappy </a:t>
            </a:r>
            <a:r>
              <a:rPr lang="en-GB" dirty="0"/>
              <a:t>experiences as a governess </a:t>
            </a:r>
            <a:r>
              <a:rPr lang="en-GB" dirty="0" smtClean="0"/>
              <a:t>influenced </a:t>
            </a:r>
            <a:r>
              <a:rPr lang="en-GB" i="1" dirty="0" smtClean="0"/>
              <a:t>Thoughts </a:t>
            </a:r>
            <a:r>
              <a:rPr lang="en-GB" i="1" dirty="0"/>
              <a:t>on the Education of </a:t>
            </a:r>
            <a:r>
              <a:rPr lang="en-GB" i="1" dirty="0" smtClean="0"/>
              <a:t>Daughters</a:t>
            </a:r>
            <a:r>
              <a:rPr lang="en-GB" dirty="0" smtClean="0"/>
              <a:t> </a:t>
            </a:r>
          </a:p>
          <a:p>
            <a:r>
              <a:rPr lang="en-GB" dirty="0" smtClean="0"/>
              <a:t>Eventually managed </a:t>
            </a:r>
            <a:r>
              <a:rPr lang="en-GB" dirty="0"/>
              <a:t>to support herself in London as a woman of </a:t>
            </a:r>
            <a:r>
              <a:rPr lang="en-GB" dirty="0" smtClean="0"/>
              <a:t>letters</a:t>
            </a:r>
          </a:p>
          <a:p>
            <a:r>
              <a:rPr lang="en-GB" dirty="0" smtClean="0"/>
              <a:t>Published </a:t>
            </a:r>
            <a:r>
              <a:rPr lang="en-GB" dirty="0"/>
              <a:t>her first political work </a:t>
            </a:r>
            <a:r>
              <a:rPr lang="en-GB" i="1" dirty="0"/>
              <a:t>Vindication of the Rights of </a:t>
            </a:r>
            <a:r>
              <a:rPr lang="en-GB" i="1" dirty="0" smtClean="0"/>
              <a:t>Men </a:t>
            </a:r>
            <a:r>
              <a:rPr lang="en-GB" dirty="0" smtClean="0"/>
              <a:t>in 1790</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srcRect l="1563" t="17500" r="63020" b="13333"/>
          <a:stretch>
            <a:fillRect/>
          </a:stretch>
        </p:blipFill>
        <p:spPr bwMode="auto">
          <a:xfrm>
            <a:off x="3525838" y="0"/>
            <a:ext cx="5618162" cy="6858000"/>
          </a:xfrm>
          <a:prstGeom prst="rect">
            <a:avLst/>
          </a:prstGeom>
          <a:noFill/>
          <a:ln w="9525">
            <a:noFill/>
            <a:miter lim="800000"/>
            <a:headEnd/>
            <a:tailEnd/>
          </a:ln>
        </p:spPr>
      </p:pic>
      <p:sp>
        <p:nvSpPr>
          <p:cNvPr id="14339" name="TextBox 2"/>
          <p:cNvSpPr txBox="1">
            <a:spLocks noChangeArrowheads="1"/>
          </p:cNvSpPr>
          <p:nvPr/>
        </p:nvSpPr>
        <p:spPr bwMode="auto">
          <a:xfrm>
            <a:off x="571500" y="1214438"/>
            <a:ext cx="2571750" cy="1477962"/>
          </a:xfrm>
          <a:prstGeom prst="rect">
            <a:avLst/>
          </a:prstGeom>
          <a:noFill/>
          <a:ln w="9525">
            <a:noFill/>
            <a:miter lim="800000"/>
            <a:headEnd/>
            <a:tailEnd/>
          </a:ln>
        </p:spPr>
        <p:txBody>
          <a:bodyPr>
            <a:spAutoFit/>
          </a:bodyPr>
          <a:lstStyle/>
          <a:p>
            <a:r>
              <a:rPr lang="en-GB"/>
              <a:t>Mary Wollstonecraft (1759-1797)</a:t>
            </a:r>
          </a:p>
          <a:p>
            <a:endParaRPr lang="en-GB"/>
          </a:p>
          <a:p>
            <a:r>
              <a:rPr lang="en-GB"/>
              <a:t>Portrait by John Opie, c. 1797</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20209" t="35800" r="59316" b="23041"/>
          <a:stretch>
            <a:fillRect/>
          </a:stretch>
        </p:blipFill>
        <p:spPr bwMode="auto">
          <a:xfrm>
            <a:off x="3635896" y="332656"/>
            <a:ext cx="1872208" cy="2352261"/>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l="20075" t="35720" r="59450" b="20600"/>
          <a:stretch>
            <a:fillRect/>
          </a:stretch>
        </p:blipFill>
        <p:spPr bwMode="auto">
          <a:xfrm>
            <a:off x="6516216" y="764704"/>
            <a:ext cx="1998222" cy="2664296"/>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l="20075" t="36560" r="59450" b="24800"/>
          <a:stretch>
            <a:fillRect/>
          </a:stretch>
        </p:blipFill>
        <p:spPr bwMode="auto">
          <a:xfrm>
            <a:off x="3779912" y="4077072"/>
            <a:ext cx="1953608" cy="2304256"/>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l="20075" t="35720" r="59450" b="22280"/>
          <a:stretch>
            <a:fillRect/>
          </a:stretch>
        </p:blipFill>
        <p:spPr bwMode="auto">
          <a:xfrm>
            <a:off x="6444208" y="4005064"/>
            <a:ext cx="1872208" cy="2400267"/>
          </a:xfrm>
          <a:prstGeom prst="rect">
            <a:avLst/>
          </a:prstGeom>
          <a:noFill/>
          <a:ln w="9525">
            <a:noFill/>
            <a:miter lim="800000"/>
            <a:headEnd/>
            <a:tailEnd/>
          </a:ln>
        </p:spPr>
      </p:pic>
      <p:pic>
        <p:nvPicPr>
          <p:cNvPr id="1030" name="Picture 6"/>
          <p:cNvPicPr>
            <a:picLocks noChangeAspect="1" noChangeArrowheads="1"/>
          </p:cNvPicPr>
          <p:nvPr/>
        </p:nvPicPr>
        <p:blipFill>
          <a:blip r:embed="rId6" cstate="print"/>
          <a:srcRect l="20208" t="35800" r="59317" b="21361"/>
          <a:stretch>
            <a:fillRect/>
          </a:stretch>
        </p:blipFill>
        <p:spPr bwMode="auto">
          <a:xfrm>
            <a:off x="827584" y="836712"/>
            <a:ext cx="1944216" cy="2542436"/>
          </a:xfrm>
          <a:prstGeom prst="rect">
            <a:avLst/>
          </a:prstGeom>
          <a:noFill/>
          <a:ln w="9525">
            <a:noFill/>
            <a:miter lim="800000"/>
            <a:headEnd/>
            <a:tailEnd/>
          </a:ln>
        </p:spPr>
      </p:pic>
      <p:pic>
        <p:nvPicPr>
          <p:cNvPr id="1031" name="Picture 7"/>
          <p:cNvPicPr>
            <a:picLocks noChangeAspect="1" noChangeArrowheads="1"/>
          </p:cNvPicPr>
          <p:nvPr/>
        </p:nvPicPr>
        <p:blipFill>
          <a:blip r:embed="rId7" cstate="print"/>
          <a:srcRect l="23358" t="41680" r="62467" b="28920"/>
          <a:stretch>
            <a:fillRect/>
          </a:stretch>
        </p:blipFill>
        <p:spPr bwMode="auto">
          <a:xfrm>
            <a:off x="1043608" y="4005064"/>
            <a:ext cx="1944216" cy="2520280"/>
          </a:xfrm>
          <a:prstGeom prst="rect">
            <a:avLst/>
          </a:prstGeom>
          <a:noFill/>
          <a:ln w="9525">
            <a:noFill/>
            <a:miter lim="800000"/>
            <a:headEnd/>
            <a:tailEnd/>
          </a:ln>
        </p:spPr>
      </p:pic>
      <p:sp>
        <p:nvSpPr>
          <p:cNvPr id="8" name="TextBox 7"/>
          <p:cNvSpPr txBox="1"/>
          <p:nvPr/>
        </p:nvSpPr>
        <p:spPr>
          <a:xfrm>
            <a:off x="3059832" y="3068960"/>
            <a:ext cx="3168352" cy="830997"/>
          </a:xfrm>
          <a:prstGeom prst="rect">
            <a:avLst/>
          </a:prstGeom>
          <a:noFill/>
        </p:spPr>
        <p:txBody>
          <a:bodyPr wrap="square" rtlCol="0">
            <a:spAutoFit/>
          </a:bodyPr>
          <a:lstStyle/>
          <a:p>
            <a:pPr algn="ctr"/>
            <a:r>
              <a:rPr lang="en-GB" sz="2400" dirty="0" smtClean="0"/>
              <a:t>Mary Wollstonecraft’s circle in London</a:t>
            </a:r>
            <a:endParaRPr lang="en-GB" dirty="0"/>
          </a:p>
        </p:txBody>
      </p:sp>
      <p:sp>
        <p:nvSpPr>
          <p:cNvPr id="9" name="TextBox 8"/>
          <p:cNvSpPr txBox="1"/>
          <p:nvPr/>
        </p:nvSpPr>
        <p:spPr>
          <a:xfrm>
            <a:off x="611560" y="476672"/>
            <a:ext cx="2736304" cy="369332"/>
          </a:xfrm>
          <a:prstGeom prst="rect">
            <a:avLst/>
          </a:prstGeom>
          <a:noFill/>
        </p:spPr>
        <p:txBody>
          <a:bodyPr wrap="square" rtlCol="0">
            <a:spAutoFit/>
          </a:bodyPr>
          <a:lstStyle/>
          <a:p>
            <a:r>
              <a:rPr lang="en-GB" dirty="0" smtClean="0"/>
              <a:t>Elizabeth </a:t>
            </a:r>
            <a:r>
              <a:rPr lang="en-GB" dirty="0" err="1" smtClean="0"/>
              <a:t>Inchbald</a:t>
            </a:r>
            <a:r>
              <a:rPr lang="en-GB" dirty="0" smtClean="0"/>
              <a:t> - writer</a:t>
            </a:r>
            <a:endParaRPr lang="en-GB" dirty="0"/>
          </a:p>
        </p:txBody>
      </p:sp>
      <p:sp>
        <p:nvSpPr>
          <p:cNvPr id="10" name="TextBox 9"/>
          <p:cNvSpPr txBox="1"/>
          <p:nvPr/>
        </p:nvSpPr>
        <p:spPr>
          <a:xfrm>
            <a:off x="3203848" y="2636912"/>
            <a:ext cx="2736304" cy="369332"/>
          </a:xfrm>
          <a:prstGeom prst="rect">
            <a:avLst/>
          </a:prstGeom>
          <a:noFill/>
        </p:spPr>
        <p:txBody>
          <a:bodyPr wrap="square" rtlCol="0">
            <a:spAutoFit/>
          </a:bodyPr>
          <a:lstStyle/>
          <a:p>
            <a:r>
              <a:rPr lang="en-GB" dirty="0" smtClean="0"/>
              <a:t>Thomas </a:t>
            </a:r>
            <a:r>
              <a:rPr lang="en-GB" dirty="0" err="1" smtClean="0"/>
              <a:t>Holcroft</a:t>
            </a:r>
            <a:r>
              <a:rPr lang="en-GB" dirty="0" smtClean="0"/>
              <a:t> - writer</a:t>
            </a:r>
            <a:endParaRPr lang="en-GB" dirty="0"/>
          </a:p>
        </p:txBody>
      </p:sp>
      <p:sp>
        <p:nvSpPr>
          <p:cNvPr id="11" name="TextBox 10"/>
          <p:cNvSpPr txBox="1"/>
          <p:nvPr/>
        </p:nvSpPr>
        <p:spPr>
          <a:xfrm>
            <a:off x="5796136" y="404664"/>
            <a:ext cx="3024336" cy="369332"/>
          </a:xfrm>
          <a:prstGeom prst="rect">
            <a:avLst/>
          </a:prstGeom>
          <a:noFill/>
        </p:spPr>
        <p:txBody>
          <a:bodyPr wrap="square" rtlCol="0">
            <a:spAutoFit/>
          </a:bodyPr>
          <a:lstStyle/>
          <a:p>
            <a:r>
              <a:rPr lang="en-GB" dirty="0" smtClean="0"/>
              <a:t>Catharine Macaulay - historian</a:t>
            </a:r>
            <a:endParaRPr lang="en-GB" dirty="0"/>
          </a:p>
        </p:txBody>
      </p:sp>
      <p:sp>
        <p:nvSpPr>
          <p:cNvPr id="12" name="TextBox 11"/>
          <p:cNvSpPr txBox="1"/>
          <p:nvPr/>
        </p:nvSpPr>
        <p:spPr>
          <a:xfrm>
            <a:off x="539552" y="3645024"/>
            <a:ext cx="2736304" cy="369332"/>
          </a:xfrm>
          <a:prstGeom prst="rect">
            <a:avLst/>
          </a:prstGeom>
          <a:noFill/>
        </p:spPr>
        <p:txBody>
          <a:bodyPr wrap="square" rtlCol="0">
            <a:spAutoFit/>
          </a:bodyPr>
          <a:lstStyle/>
          <a:p>
            <a:r>
              <a:rPr lang="en-GB" dirty="0" smtClean="0"/>
              <a:t>Joseph Johnson - publisher</a:t>
            </a:r>
            <a:endParaRPr lang="en-GB" dirty="0"/>
          </a:p>
        </p:txBody>
      </p:sp>
      <p:sp>
        <p:nvSpPr>
          <p:cNvPr id="13" name="TextBox 12"/>
          <p:cNvSpPr txBox="1"/>
          <p:nvPr/>
        </p:nvSpPr>
        <p:spPr>
          <a:xfrm>
            <a:off x="3203848" y="6309320"/>
            <a:ext cx="3168352" cy="369332"/>
          </a:xfrm>
          <a:prstGeom prst="rect">
            <a:avLst/>
          </a:prstGeom>
          <a:noFill/>
        </p:spPr>
        <p:txBody>
          <a:bodyPr wrap="square" rtlCol="0">
            <a:spAutoFit/>
          </a:bodyPr>
          <a:lstStyle/>
          <a:p>
            <a:r>
              <a:rPr lang="en-GB" dirty="0" smtClean="0"/>
              <a:t>Amelia </a:t>
            </a:r>
            <a:r>
              <a:rPr lang="en-GB" dirty="0" err="1" smtClean="0"/>
              <a:t>Opie</a:t>
            </a:r>
            <a:r>
              <a:rPr lang="en-GB" dirty="0" smtClean="0"/>
              <a:t> – poet and novelist</a:t>
            </a:r>
            <a:endParaRPr lang="en-GB" dirty="0"/>
          </a:p>
        </p:txBody>
      </p:sp>
      <p:sp>
        <p:nvSpPr>
          <p:cNvPr id="14" name="TextBox 13"/>
          <p:cNvSpPr txBox="1"/>
          <p:nvPr/>
        </p:nvSpPr>
        <p:spPr>
          <a:xfrm>
            <a:off x="6012160" y="3645024"/>
            <a:ext cx="2952328" cy="369332"/>
          </a:xfrm>
          <a:prstGeom prst="rect">
            <a:avLst/>
          </a:prstGeom>
          <a:noFill/>
        </p:spPr>
        <p:txBody>
          <a:bodyPr wrap="square" rtlCol="0">
            <a:spAutoFit/>
          </a:bodyPr>
          <a:lstStyle/>
          <a:p>
            <a:r>
              <a:rPr lang="en-GB" dirty="0" smtClean="0"/>
              <a:t>William Godwin - philosopher</a:t>
            </a: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GB" smtClean="0"/>
              <a:t>Richard Price</a:t>
            </a:r>
          </a:p>
        </p:txBody>
      </p:sp>
      <p:sp>
        <p:nvSpPr>
          <p:cNvPr id="5123" name="Rectangle 3"/>
          <p:cNvSpPr>
            <a:spLocks noGrp="1" noChangeArrowheads="1"/>
          </p:cNvSpPr>
          <p:nvPr>
            <p:ph idx="1"/>
          </p:nvPr>
        </p:nvSpPr>
        <p:spPr/>
        <p:txBody>
          <a:bodyPr/>
          <a:lstStyle/>
          <a:p>
            <a:pPr eaLnBrk="1" hangingPunct="1">
              <a:lnSpc>
                <a:spcPct val="80000"/>
              </a:lnSpc>
            </a:pPr>
            <a:r>
              <a:rPr lang="en-GB" sz="2800" smtClean="0"/>
              <a:t>In 1789 Dr. Richard Price, a Unitarian minister preached a largely innocuous sermon "On the Love of Country." (commemorating 1688)</a:t>
            </a:r>
          </a:p>
          <a:p>
            <a:pPr eaLnBrk="1" hangingPunct="1">
              <a:lnSpc>
                <a:spcPct val="80000"/>
              </a:lnSpc>
            </a:pPr>
            <a:r>
              <a:rPr lang="en-GB" sz="2800" smtClean="0"/>
              <a:t>Congratulated French National Assembly, for opening new possibilities for religious and civil freedom</a:t>
            </a:r>
          </a:p>
          <a:p>
            <a:pPr eaLnBrk="1" hangingPunct="1">
              <a:lnSpc>
                <a:spcPct val="80000"/>
              </a:lnSpc>
            </a:pPr>
            <a:r>
              <a:rPr lang="en-GB" sz="2800" smtClean="0"/>
              <a:t>Price spoke of being a citizen of the world with the rights that citizenship implied. </a:t>
            </a:r>
          </a:p>
          <a:p>
            <a:pPr eaLnBrk="1" hangingPunct="1">
              <a:lnSpc>
                <a:spcPct val="80000"/>
              </a:lnSpc>
            </a:pPr>
            <a:r>
              <a:rPr lang="en-GB" sz="2800" smtClean="0"/>
              <a:t>Argued for doctrine of </a:t>
            </a:r>
            <a:r>
              <a:rPr lang="en-GB" sz="2800" i="1" smtClean="0"/>
              <a:t>perfectability</a:t>
            </a:r>
            <a:r>
              <a:rPr lang="en-GB" sz="2800" smtClean="0"/>
              <a:t> – that world can be made better through human effort. Justified social reform</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cstate="print"/>
          <a:srcRect l="674" t="18309" r="68744" b="12241"/>
          <a:stretch>
            <a:fillRect/>
          </a:stretch>
        </p:blipFill>
        <p:spPr>
          <a:xfrm>
            <a:off x="396875" y="285750"/>
            <a:ext cx="4327525" cy="6143625"/>
          </a:xfrm>
          <a:noFill/>
        </p:spPr>
      </p:pic>
      <p:sp>
        <p:nvSpPr>
          <p:cNvPr id="6147" name="TextBox 4"/>
          <p:cNvSpPr txBox="1">
            <a:spLocks noChangeArrowheads="1"/>
          </p:cNvSpPr>
          <p:nvPr/>
        </p:nvSpPr>
        <p:spPr bwMode="auto">
          <a:xfrm>
            <a:off x="5429250" y="928688"/>
            <a:ext cx="2928938" cy="1200150"/>
          </a:xfrm>
          <a:prstGeom prst="rect">
            <a:avLst/>
          </a:prstGeom>
          <a:noFill/>
          <a:ln w="9525">
            <a:noFill/>
            <a:miter lim="800000"/>
            <a:headEnd/>
            <a:tailEnd/>
          </a:ln>
        </p:spPr>
        <p:txBody>
          <a:bodyPr>
            <a:spAutoFit/>
          </a:bodyPr>
          <a:lstStyle/>
          <a:p>
            <a:r>
              <a:rPr lang="en-GB"/>
              <a:t>Richard Price (1723-1791)</a:t>
            </a:r>
          </a:p>
          <a:p>
            <a:r>
              <a:rPr lang="en-GB"/>
              <a:t>Unitarian Minister, philosopher, political radical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4"/>
          <p:cNvSpPr txBox="1">
            <a:spLocks noChangeArrowheads="1"/>
          </p:cNvSpPr>
          <p:nvPr/>
        </p:nvSpPr>
        <p:spPr bwMode="auto">
          <a:xfrm>
            <a:off x="571500" y="5072063"/>
            <a:ext cx="8286750" cy="923925"/>
          </a:xfrm>
          <a:prstGeom prst="rect">
            <a:avLst/>
          </a:prstGeom>
          <a:noFill/>
          <a:ln w="9525">
            <a:noFill/>
            <a:miter lim="800000"/>
            <a:headEnd/>
            <a:tailEnd/>
          </a:ln>
        </p:spPr>
        <p:txBody>
          <a:bodyPr>
            <a:spAutoFit/>
          </a:bodyPr>
          <a:lstStyle/>
          <a:p>
            <a:r>
              <a:rPr lang="en-GB"/>
              <a:t>Burke haunting Richard Price: Smelling out a rat; - or - the atheistical-revolutionist disturbed in his midnight calculations by James Gillray, published by Hannah Humphrey, 3 December 1790</a:t>
            </a:r>
          </a:p>
        </p:txBody>
      </p:sp>
      <p:pic>
        <p:nvPicPr>
          <p:cNvPr id="7171" name="Picture 3"/>
          <p:cNvPicPr>
            <a:picLocks noChangeAspect="1" noChangeArrowheads="1"/>
          </p:cNvPicPr>
          <p:nvPr/>
        </p:nvPicPr>
        <p:blipFill>
          <a:blip r:embed="rId2" cstate="print"/>
          <a:srcRect l="2083" t="20000" r="36458" b="10834"/>
          <a:stretch>
            <a:fillRect/>
          </a:stretch>
        </p:blipFill>
        <p:spPr bwMode="auto">
          <a:xfrm>
            <a:off x="1000125" y="0"/>
            <a:ext cx="7286625" cy="51260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GB" smtClean="0"/>
              <a:t>Responses: Burke</a:t>
            </a:r>
          </a:p>
        </p:txBody>
      </p:sp>
      <p:sp>
        <p:nvSpPr>
          <p:cNvPr id="8195" name="Rectangle 3"/>
          <p:cNvSpPr>
            <a:spLocks noGrp="1" noChangeArrowheads="1"/>
          </p:cNvSpPr>
          <p:nvPr>
            <p:ph idx="1"/>
          </p:nvPr>
        </p:nvSpPr>
        <p:spPr>
          <a:xfrm>
            <a:off x="179388" y="1341438"/>
            <a:ext cx="8785225" cy="5183187"/>
          </a:xfrm>
        </p:spPr>
        <p:txBody>
          <a:bodyPr/>
          <a:lstStyle/>
          <a:p>
            <a:pPr eaLnBrk="1" hangingPunct="1">
              <a:lnSpc>
                <a:spcPct val="90000"/>
              </a:lnSpc>
            </a:pPr>
            <a:r>
              <a:rPr lang="en-GB" sz="2800" smtClean="0"/>
              <a:t>Responded with Reflections on Revolution in France </a:t>
            </a:r>
          </a:p>
          <a:p>
            <a:pPr eaLnBrk="1" hangingPunct="1">
              <a:lnSpc>
                <a:spcPct val="90000"/>
              </a:lnSpc>
            </a:pPr>
            <a:r>
              <a:rPr lang="en-GB" sz="2800" smtClean="0"/>
              <a:t>Argued overthrow of authority in France would bring chaos and disorder. He denied Price's assertions of natural rights and doctrine of perfectability.</a:t>
            </a:r>
          </a:p>
          <a:p>
            <a:pPr eaLnBrk="1" hangingPunct="1">
              <a:lnSpc>
                <a:spcPct val="90000"/>
              </a:lnSpc>
            </a:pPr>
            <a:r>
              <a:rPr lang="en-GB" sz="2800" smtClean="0"/>
              <a:t>Viewed himself as moderate. Argued </a:t>
            </a:r>
            <a:r>
              <a:rPr lang="en-GB" sz="2800" i="1" smtClean="0"/>
              <a:t>Reflections</a:t>
            </a:r>
            <a:r>
              <a:rPr lang="en-GB" sz="2800" smtClean="0"/>
              <a:t> had gradualist reform agenda</a:t>
            </a:r>
          </a:p>
          <a:p>
            <a:pPr eaLnBrk="1" hangingPunct="1">
              <a:lnSpc>
                <a:spcPct val="90000"/>
              </a:lnSpc>
            </a:pPr>
            <a:r>
              <a:rPr lang="en-GB" sz="2800" smtClean="0"/>
              <a:t>Reform in France should recognise Europe was already improving</a:t>
            </a:r>
          </a:p>
          <a:p>
            <a:pPr eaLnBrk="1" hangingPunct="1">
              <a:lnSpc>
                <a:spcPct val="90000"/>
              </a:lnSpc>
            </a:pPr>
            <a:r>
              <a:rPr lang="en-GB" sz="2800" smtClean="0"/>
              <a:t>Praised reforming institutions eg Church, arts, commerce and the landed gentry.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TotalTime>
  <Words>4975</Words>
  <Application>Microsoft Office PowerPoint</Application>
  <PresentationFormat>On-screen Show (4:3)</PresentationFormat>
  <Paragraphs>174</Paragraphs>
  <Slides>27</Slides>
  <Notes>15</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Enlightenment Thinkers and Gender</vt:lpstr>
      <vt:lpstr>Introduction</vt:lpstr>
      <vt:lpstr>Mary Wollstonecraft, 1759-97</vt:lpstr>
      <vt:lpstr>PowerPoint Presentation</vt:lpstr>
      <vt:lpstr>PowerPoint Presentation</vt:lpstr>
      <vt:lpstr>Richard Price</vt:lpstr>
      <vt:lpstr>PowerPoint Presentation</vt:lpstr>
      <vt:lpstr>PowerPoint Presentation</vt:lpstr>
      <vt:lpstr>Responses: Burke</vt:lpstr>
      <vt:lpstr>PowerPoint Presentation</vt:lpstr>
      <vt:lpstr>PowerPoint Presentation</vt:lpstr>
      <vt:lpstr>Response to Burke: Wollstonecraft</vt:lpstr>
      <vt:lpstr>PowerPoint Presentation</vt:lpstr>
      <vt:lpstr>Vindication of the Rights of Woman</vt:lpstr>
      <vt:lpstr>PowerPoint Presentation</vt:lpstr>
      <vt:lpstr>PowerPoint Presentation</vt:lpstr>
      <vt:lpstr>Themes: Education</vt:lpstr>
      <vt:lpstr>Themes: Rights</vt:lpstr>
      <vt:lpstr>Themes: Reformation of Manners</vt:lpstr>
      <vt:lpstr>PowerPoint Presentation</vt:lpstr>
      <vt:lpstr>Hannah More, 1745-1833</vt:lpstr>
      <vt:lpstr>Other Key Figures</vt:lpstr>
      <vt:lpstr>PowerPoint Presentation</vt:lpstr>
      <vt:lpstr>PowerPoint Presentation</vt:lpstr>
      <vt:lpstr>Charlotte Smith &amp; Helena Maria Williams</vt:lpstr>
      <vt:lpstr>More and Wollstonecraft</vt:lpstr>
      <vt:lpstr>Conclusion: Wollstonecraft – Liberal or Radical?</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Enlightenment Thinkers and Gender</dc:title>
  <dc:creator>Sarah 1</dc:creator>
  <cp:lastModifiedBy>Sarah Richardson</cp:lastModifiedBy>
  <cp:revision>7</cp:revision>
  <dcterms:created xsi:type="dcterms:W3CDTF">2010-10-27T05:27:34Z</dcterms:created>
  <dcterms:modified xsi:type="dcterms:W3CDTF">2018-10-24T10:42:25Z</dcterms:modified>
</cp:coreProperties>
</file>