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56" r:id="rId2"/>
    <p:sldId id="272" r:id="rId3"/>
    <p:sldId id="258" r:id="rId4"/>
    <p:sldId id="273" r:id="rId5"/>
    <p:sldId id="274" r:id="rId6"/>
    <p:sldId id="260" r:id="rId7"/>
    <p:sldId id="262" r:id="rId8"/>
    <p:sldId id="263" r:id="rId9"/>
    <p:sldId id="275" r:id="rId10"/>
    <p:sldId id="264" r:id="rId11"/>
    <p:sldId id="265" r:id="rId12"/>
    <p:sldId id="266" r:id="rId13"/>
    <p:sldId id="277" r:id="rId14"/>
    <p:sldId id="278" r:id="rId15"/>
    <p:sldId id="268" r:id="rId16"/>
    <p:sldId id="279" r:id="rId17"/>
    <p:sldId id="270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52B03-A31F-4056-B56F-F07F575B0246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5B12A-91C7-4726-8D07-7CD932A90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02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372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612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997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359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50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837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905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02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45B12A-91C7-4726-8D07-7CD932A90A1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73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416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66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68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38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275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19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42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587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4348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1270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F098A0-8280-4CC1-A441-8ADE8EC78AB2}" type="datetimeFigureOut">
              <a:rPr lang="en-GB" smtClean="0"/>
              <a:t>24/10/2017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E8DC5E0-AF95-451C-BA1A-6CC935B3110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54285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DA353-EB9F-4631-88DC-B0C3971C42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Enlightenment Thinkers and Gender.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93DC29-6CAD-46A2-8287-7EDBAD88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727556"/>
          </a:xfrm>
        </p:spPr>
        <p:txBody>
          <a:bodyPr/>
          <a:lstStyle/>
          <a:p>
            <a:r>
              <a:rPr lang="en-GB" sz="3600" dirty="0"/>
              <a:t>Mary </a:t>
            </a:r>
            <a:r>
              <a:rPr lang="en-GB" sz="3600"/>
              <a:t>Wollstonecraft (and Hannah More).</a:t>
            </a:r>
            <a:endParaRPr lang="en-GB" sz="3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3578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85370-4A1F-47B2-8444-76D3D269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Vindication of the Rights of Women (1792)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9E482-ED2F-4699-AD21-AD04A269A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Tension between passion and virtue enhances puritanical aspect of work.</a:t>
            </a:r>
          </a:p>
          <a:p>
            <a:r>
              <a:rPr lang="en-GB" sz="2400" dirty="0"/>
              <a:t>Not arguing for sexual equality. Agrees with Rousseau that freedom will lead to excess like slave uprising in St Dominique in 1791.</a:t>
            </a:r>
          </a:p>
          <a:p>
            <a:r>
              <a:rPr lang="en-GB" sz="2400" dirty="0"/>
              <a:t>God gave </a:t>
            </a:r>
            <a:r>
              <a:rPr lang="en-GB" sz="2400" b="1" dirty="0"/>
              <a:t>all</a:t>
            </a:r>
            <a:r>
              <a:rPr lang="en-GB" sz="2400" dirty="0"/>
              <a:t> humans reason to cultivate virtue.</a:t>
            </a:r>
          </a:p>
          <a:p>
            <a:r>
              <a:rPr lang="en-GB" sz="2400" dirty="0"/>
              <a:t>Virtue must be freely chosen not forced on women through obedience.</a:t>
            </a:r>
          </a:p>
          <a:p>
            <a:r>
              <a:rPr lang="en-GB" sz="2400" dirty="0"/>
              <a:t>Women not naturally cunning, role forced on the by powerlessness.</a:t>
            </a:r>
          </a:p>
          <a:p>
            <a:r>
              <a:rPr lang="en-GB" sz="2200" dirty="0"/>
              <a:t>Love: ‘a destructive fantasy’.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512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235E6-ECB5-4E5F-BDE4-9CB16006F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77200"/>
          </a:xfrm>
        </p:spPr>
        <p:txBody>
          <a:bodyPr>
            <a:normAutofit/>
          </a:bodyPr>
          <a:lstStyle/>
          <a:p>
            <a:r>
              <a:rPr lang="en-GB" dirty="0"/>
              <a:t>Themes: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98275-9760-4649-A800-C1ED3CCFA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619795"/>
            <a:ext cx="10721182" cy="4564620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/>
              <a:t>Without education only option is to marry which makes marriage ‘legalised prostitution’.</a:t>
            </a:r>
          </a:p>
          <a:p>
            <a:r>
              <a:rPr lang="en-GB" sz="2800" dirty="0"/>
              <a:t>Pursuit of reason would subdue female passions. Educated women have ‘purity of mind’.</a:t>
            </a:r>
          </a:p>
          <a:p>
            <a:r>
              <a:rPr lang="en-GB" sz="2800" dirty="0"/>
              <a:t>Attacked earlier writers, e.g. Rousseau, who suggested girls’ interests be subordinated to boys and not able to attain same levels of virtue.</a:t>
            </a:r>
          </a:p>
          <a:p>
            <a:r>
              <a:rPr lang="en-GB" sz="2800" dirty="0"/>
              <a:t>Women corrupted by expectation that they would be governed by their feelings, their vanity, their pursuit of accomplishments to attract men.</a:t>
            </a:r>
          </a:p>
          <a:p>
            <a:r>
              <a:rPr lang="en-GB" sz="2800" dirty="0"/>
              <a:t>Right kind of education could transform the female character.</a:t>
            </a:r>
          </a:p>
          <a:p>
            <a:r>
              <a:rPr lang="en-GB" sz="2800" dirty="0"/>
              <a:t>Advocates mixed gender education (Mary </a:t>
            </a:r>
            <a:r>
              <a:rPr lang="en-GB" sz="2800" dirty="0" err="1"/>
              <a:t>Astell</a:t>
            </a:r>
            <a:r>
              <a:rPr lang="en-GB" sz="2800" dirty="0"/>
              <a:t>) leads to early marriage and stops male debauchery.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079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C134E-60A3-4A2A-87E6-409169168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301" y="621234"/>
            <a:ext cx="10175899" cy="858558"/>
          </a:xfrm>
        </p:spPr>
        <p:txBody>
          <a:bodyPr/>
          <a:lstStyle/>
          <a:p>
            <a:r>
              <a:rPr lang="en-GB" dirty="0"/>
              <a:t>Themes: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9DD32-CF95-4E63-9F82-86973E6A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777" y="1609346"/>
            <a:ext cx="10721515" cy="4700712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Ground breaking: Links gender issues with politics. (WLM: The personal is political!)</a:t>
            </a:r>
          </a:p>
          <a:p>
            <a:r>
              <a:rPr lang="en-GB" sz="2400" dirty="0"/>
              <a:t>Without political rights women in perpetual childhood.</a:t>
            </a:r>
          </a:p>
          <a:p>
            <a:r>
              <a:rPr lang="en-GB" sz="2400" dirty="0"/>
              <a:t>Female voice needed in politics/active citizenship.</a:t>
            </a:r>
          </a:p>
          <a:p>
            <a:endParaRPr lang="en-GB" sz="2400" dirty="0"/>
          </a:p>
          <a:p>
            <a:r>
              <a:rPr lang="en-GB" sz="2400" dirty="0"/>
              <a:t>Gender equality benefits whole of society.</a:t>
            </a:r>
          </a:p>
          <a:p>
            <a:r>
              <a:rPr lang="en-GB" sz="2400" dirty="0"/>
              <a:t>Women can lead way in moral regeneration of society:</a:t>
            </a:r>
            <a:br>
              <a:rPr lang="en-GB" sz="2400" dirty="0"/>
            </a:br>
            <a:r>
              <a:rPr lang="en-GB" sz="2400" i="1" dirty="0"/>
              <a:t>'make women rational creatures and free citizens and they will quickly become good wives and mothers’. </a:t>
            </a:r>
          </a:p>
          <a:p>
            <a:endParaRPr lang="en-GB" sz="2400" i="1" dirty="0"/>
          </a:p>
          <a:p>
            <a:r>
              <a:rPr lang="en-GB" sz="2400" dirty="0"/>
              <a:t>Optimistic Tone: </a:t>
            </a:r>
            <a:r>
              <a:rPr lang="en-GB" sz="2400" i="1" dirty="0"/>
              <a:t>‘Rousseau exerts himself to prove that all was right originally; a crowd of authors that all is now right; and I, that all will be right’.</a:t>
            </a:r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383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BA058-AB79-4920-A0FC-5729943B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86333"/>
            <a:ext cx="10058400" cy="939250"/>
          </a:xfrm>
        </p:spPr>
        <p:txBody>
          <a:bodyPr/>
          <a:lstStyle/>
          <a:p>
            <a:r>
              <a:rPr lang="en-GB" dirty="0"/>
              <a:t>Reception of </a:t>
            </a:r>
            <a:r>
              <a:rPr lang="en-GB" i="1" dirty="0"/>
              <a:t>Vindication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E14B6-4E88-483F-9DFC-153A6F67E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24098"/>
            <a:ext cx="10058400" cy="4530119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Mixed: applauded by radical and hated by conservatives.</a:t>
            </a:r>
          </a:p>
          <a:p>
            <a:r>
              <a:rPr lang="en-GB" sz="2800" dirty="0"/>
              <a:t>After her death it was forgotten until WWII due to scandal that erupted after her death.</a:t>
            </a:r>
          </a:p>
          <a:p>
            <a:r>
              <a:rPr lang="en-GB" sz="2800" dirty="0"/>
              <a:t>Now described as:</a:t>
            </a:r>
          </a:p>
          <a:p>
            <a:pPr lvl="1"/>
            <a:r>
              <a:rPr lang="en-GB" sz="2800" dirty="0"/>
              <a:t>‘feminist declaration of independence’ (Miriam Brody)</a:t>
            </a:r>
          </a:p>
          <a:p>
            <a:pPr lvl="1"/>
            <a:r>
              <a:rPr lang="en-GB" sz="2800" dirty="0"/>
              <a:t>‘first feminist manifesto’</a:t>
            </a:r>
          </a:p>
          <a:p>
            <a:pPr lvl="1"/>
            <a:r>
              <a:rPr lang="en-GB" sz="2800" dirty="0"/>
              <a:t>‘cry for help’ of womankind.</a:t>
            </a:r>
          </a:p>
          <a:p>
            <a:pPr lvl="1"/>
            <a:r>
              <a:rPr lang="en-GB" sz="2800" dirty="0"/>
              <a:t>‘cornerstone of feminist thought’ (Harriet Jump)</a:t>
            </a:r>
          </a:p>
          <a:p>
            <a:pPr lvl="0">
              <a:buClr>
                <a:prstClr val="black">
                  <a:lumMod val="85000"/>
                  <a:lumOff val="15000"/>
                </a:prstClr>
              </a:buClr>
            </a:pPr>
            <a:r>
              <a:rPr lang="en-GB" sz="2800" dirty="0">
                <a:solidFill>
                  <a:prstClr val="black"/>
                </a:solidFill>
              </a:rPr>
              <a:t>Links politics and gender, self-confident assertion of equality, radical nature of ideas, pre-empts developments in 19</a:t>
            </a:r>
            <a:r>
              <a:rPr lang="en-GB" sz="2800" baseline="30000" dirty="0">
                <a:solidFill>
                  <a:prstClr val="black"/>
                </a:solidFill>
              </a:rPr>
              <a:t>th</a:t>
            </a:r>
            <a:r>
              <a:rPr lang="en-GB" sz="2800" dirty="0">
                <a:solidFill>
                  <a:prstClr val="black"/>
                </a:solidFill>
              </a:rPr>
              <a:t> and 20</a:t>
            </a:r>
            <a:r>
              <a:rPr lang="en-GB" sz="2800" baseline="30000" dirty="0">
                <a:solidFill>
                  <a:prstClr val="black"/>
                </a:solidFill>
              </a:rPr>
              <a:t>th</a:t>
            </a:r>
            <a:r>
              <a:rPr lang="en-GB" sz="2800" dirty="0">
                <a:solidFill>
                  <a:prstClr val="black"/>
                </a:solidFill>
              </a:rPr>
              <a:t> centuries.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9944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9DE8A-E323-4AF0-B918-B6E16D7C6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775" y="440170"/>
            <a:ext cx="8831057" cy="969821"/>
          </a:xfrm>
        </p:spPr>
        <p:txBody>
          <a:bodyPr>
            <a:normAutofit/>
          </a:bodyPr>
          <a:lstStyle/>
          <a:p>
            <a:r>
              <a:rPr lang="en-GB" dirty="0"/>
              <a:t>Wollstonecraft post-</a:t>
            </a:r>
            <a:r>
              <a:rPr lang="en-GB" i="1" dirty="0"/>
              <a:t>Vindication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B3FD9-AC57-4502-B8C3-16D297C12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56" y="1535634"/>
            <a:ext cx="10619669" cy="46387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200" dirty="0"/>
              <a:t>Finds herself trapped in Terror - changes ideas on revolution. 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Betrayed by lover no. 2. </a:t>
            </a:r>
            <a:r>
              <a:rPr lang="en-GB" sz="2200" b="1" dirty="0"/>
              <a:t>Gilbert Imlay</a:t>
            </a:r>
            <a:r>
              <a:rPr lang="en-GB" sz="2200" dirty="0"/>
              <a:t>, an American adventurer who awakens her sexuality.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He leaves her a single mother and she tries to commit suicide twice.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Travels to Scandinavia to recover and write </a:t>
            </a:r>
            <a:r>
              <a:rPr lang="en-GB" sz="2200" i="1" dirty="0"/>
              <a:t>Letters from Sweden</a:t>
            </a:r>
            <a:r>
              <a:rPr lang="en-GB" sz="2200" dirty="0"/>
              <a:t>, leaving 16 month old daughter behind. 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Final novel </a:t>
            </a:r>
            <a:r>
              <a:rPr lang="en-GB" sz="2200" i="1" dirty="0"/>
              <a:t>Wrongs of Woman or Maria </a:t>
            </a:r>
            <a:r>
              <a:rPr lang="en-GB" sz="2200" dirty="0"/>
              <a:t>(1798) much more pessimistic.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Returns to London and marries lover no. 3 </a:t>
            </a:r>
            <a:r>
              <a:rPr lang="en-GB" sz="2200" b="1" dirty="0"/>
              <a:t>William Godwin</a:t>
            </a:r>
            <a:r>
              <a:rPr lang="en-GB" sz="2200" dirty="0"/>
              <a:t> when 3 months pregnant with Mary Shelley.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Dies 10 days after giving birth.</a:t>
            </a:r>
          </a:p>
          <a:p>
            <a:pPr>
              <a:lnSpc>
                <a:spcPct val="90000"/>
              </a:lnSpc>
            </a:pPr>
            <a:r>
              <a:rPr lang="en-GB" sz="2200" dirty="0"/>
              <a:t>Godwin left to bring up daughter and inadvertently ruins her reputation with biography.</a:t>
            </a:r>
          </a:p>
        </p:txBody>
      </p:sp>
    </p:spTree>
    <p:extLst>
      <p:ext uri="{BB962C8B-B14F-4D97-AF65-F5344CB8AC3E}">
        <p14:creationId xmlns:p14="http://schemas.microsoft.com/office/powerpoint/2010/main" val="126833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7786C-8340-497B-BABA-2B551A5D7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41901"/>
          </a:xfrm>
        </p:spPr>
        <p:txBody>
          <a:bodyPr>
            <a:normAutofit/>
          </a:bodyPr>
          <a:lstStyle/>
          <a:p>
            <a:r>
              <a:rPr lang="en-GB" dirty="0"/>
              <a:t>Hannah More, 1745-1833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BF40D-DA35-4427-92EC-EA315A91B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37" y="1714758"/>
            <a:ext cx="10473154" cy="4439378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Born in Bristol and educated in a largely female environment.</a:t>
            </a:r>
          </a:p>
          <a:p>
            <a:r>
              <a:rPr lang="en-GB" sz="2400" dirty="0"/>
              <a:t>Ran a boarding school with her sisters.</a:t>
            </a:r>
          </a:p>
          <a:p>
            <a:r>
              <a:rPr lang="en-GB" sz="2400" dirty="0"/>
              <a:t>Failed engagement gave financial freedom to write.</a:t>
            </a:r>
          </a:p>
          <a:p>
            <a:r>
              <a:rPr lang="en-GB" sz="2400" dirty="0"/>
              <a:t>Had literary talent which took her to London. </a:t>
            </a:r>
          </a:p>
          <a:p>
            <a:r>
              <a:rPr lang="en-GB" sz="2400" dirty="0"/>
              <a:t>Active member of Elizabeth </a:t>
            </a:r>
            <a:r>
              <a:rPr lang="en-GB" sz="2400" dirty="0" err="1"/>
              <a:t>Monatgu’s</a:t>
            </a:r>
            <a:r>
              <a:rPr lang="en-GB" sz="2400" dirty="0"/>
              <a:t> bluestocking salon.</a:t>
            </a:r>
          </a:p>
          <a:p>
            <a:r>
              <a:rPr lang="en-GB" sz="2400" dirty="0"/>
              <a:t>Wrote Essays on Various Subjects, Principally Designed for Young Ladies, published anonymously in 1777.</a:t>
            </a:r>
          </a:p>
          <a:p>
            <a:r>
              <a:rPr lang="en-GB" sz="2400" dirty="0"/>
              <a:t>Her definitive work on female education: </a:t>
            </a:r>
            <a:r>
              <a:rPr lang="en-GB" sz="2400" i="1" dirty="0"/>
              <a:t>Strictures on the Modern System of Female Education </a:t>
            </a:r>
            <a:r>
              <a:rPr lang="en-GB" sz="2400" dirty="0"/>
              <a:t>(2 vols., 1799).</a:t>
            </a:r>
          </a:p>
          <a:p>
            <a:r>
              <a:rPr lang="en-GB" sz="2400" dirty="0"/>
              <a:t>Novel </a:t>
            </a:r>
            <a:r>
              <a:rPr lang="en-GB" sz="2400" i="1" dirty="0" err="1"/>
              <a:t>Coelebs</a:t>
            </a:r>
            <a:r>
              <a:rPr lang="en-GB" sz="2400" i="1" dirty="0"/>
              <a:t>, in Search of a Wife </a:t>
            </a:r>
            <a:r>
              <a:rPr lang="en-GB" sz="2400" dirty="0"/>
              <a:t>(1809).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055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943EE-B23F-4247-B758-37FDA2BE4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96" y="635614"/>
            <a:ext cx="10058400" cy="816258"/>
          </a:xfrm>
        </p:spPr>
        <p:txBody>
          <a:bodyPr/>
          <a:lstStyle/>
          <a:p>
            <a:r>
              <a:rPr lang="en-GB" dirty="0"/>
              <a:t>‘Mother of Victorianism’ (A. Stott)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EB119-9701-4FC3-A379-6F1D525FD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096" y="1891622"/>
            <a:ext cx="10567950" cy="4408664"/>
          </a:xfrm>
        </p:spPr>
        <p:txBody>
          <a:bodyPr>
            <a:normAutofit/>
          </a:bodyPr>
          <a:lstStyle/>
          <a:p>
            <a:r>
              <a:rPr lang="en-GB" sz="2400" dirty="0"/>
              <a:t>Abolitionist, philanthropist, and Christian Moralist. </a:t>
            </a:r>
          </a:p>
          <a:p>
            <a:r>
              <a:rPr lang="en-GB" sz="2400" dirty="0"/>
              <a:t>She characterised conservative reaction to French Revolution.</a:t>
            </a:r>
          </a:p>
          <a:p>
            <a:r>
              <a:rPr lang="en-GB" sz="2400" dirty="0"/>
              <a:t>Conservative views on education often contrasted to Wollstonecraft radicalism.</a:t>
            </a:r>
          </a:p>
          <a:p>
            <a:r>
              <a:rPr lang="en-GB" sz="2400" dirty="0"/>
              <a:t>Disliked Wollstonecraft’s desire (in later years) for gender equality and power.</a:t>
            </a:r>
          </a:p>
          <a:p>
            <a:r>
              <a:rPr lang="en-GB" sz="2400" dirty="0"/>
              <a:t>Like Wollstonecraft, believes women by 'labouring to reform themselves’ can ‘reform the world’. </a:t>
            </a:r>
          </a:p>
          <a:p>
            <a:r>
              <a:rPr lang="en-GB" sz="2400" dirty="0"/>
              <a:t>A (middle class) woman’s chief profession should be philanthropy, some presence in public sphere but very limiting.</a:t>
            </a:r>
          </a:p>
          <a:p>
            <a:r>
              <a:rPr lang="en-GB" sz="2400" dirty="0"/>
              <a:t>Best-selling author left inheritance of £30,000.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746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96374-223E-4394-81DD-932274AE9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98" y="642594"/>
            <a:ext cx="10707554" cy="732496"/>
          </a:xfrm>
        </p:spPr>
        <p:txBody>
          <a:bodyPr>
            <a:normAutofit fontScale="90000"/>
          </a:bodyPr>
          <a:lstStyle/>
          <a:p>
            <a:r>
              <a:rPr lang="en-GB" dirty="0"/>
              <a:t>Conclusion: Wollstonecraft – Liberal or Radical?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C2242-207F-44A6-8C72-5B541382C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15" y="1493753"/>
            <a:ext cx="10749435" cy="4767444"/>
          </a:xfrm>
        </p:spPr>
        <p:txBody>
          <a:bodyPr>
            <a:normAutofit/>
          </a:bodyPr>
          <a:lstStyle/>
          <a:p>
            <a:r>
              <a:rPr lang="en-GB" sz="2400" dirty="0"/>
              <a:t>More consolidates radical reputation of Wollstonecraft. Ironically she owes much to Rousseau's radical ideas.</a:t>
            </a:r>
          </a:p>
          <a:p>
            <a:r>
              <a:rPr lang="en-GB" sz="2400" dirty="0"/>
              <a:t>Barbara Taylor has argued that Wollstonecraft’s work is not part of the liberal tradition rather it is an exploration of the 'distinction of sex' and its implications for women's experience.</a:t>
            </a:r>
          </a:p>
          <a:p>
            <a:r>
              <a:rPr lang="en-GB" sz="2400" dirty="0"/>
              <a:t>Places Wollstonecraft within 'the utopian wing of eighteenth-century progressivism. </a:t>
            </a:r>
          </a:p>
          <a:p>
            <a:r>
              <a:rPr lang="en-GB" sz="2400" u="sng" dirty="0"/>
              <a:t>However</a:t>
            </a:r>
            <a:r>
              <a:rPr lang="en-GB" sz="2400" dirty="0"/>
              <a:t>, some argue her agenda is typically Liberal: education, civil rights, an opportunity to compete for access to occupations, political representation </a:t>
            </a:r>
          </a:p>
          <a:p>
            <a:r>
              <a:rPr lang="en-GB" sz="2400" dirty="0"/>
              <a:t>Rational education is important : 1) to transform female identity, 2) it is a right, 3) a proper education prepares women for their role as citizens. </a:t>
            </a:r>
          </a:p>
          <a:p>
            <a:r>
              <a:rPr lang="en-GB" sz="2400" dirty="0"/>
              <a:t>She associates freedom with the deployment of the rational will. </a:t>
            </a:r>
          </a:p>
        </p:txBody>
      </p:sp>
    </p:spTree>
    <p:extLst>
      <p:ext uri="{BB962C8B-B14F-4D97-AF65-F5344CB8AC3E}">
        <p14:creationId xmlns:p14="http://schemas.microsoft.com/office/powerpoint/2010/main" val="3624465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FCAEB-EE5F-4DA7-9A45-5A6716678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702" y="2429356"/>
            <a:ext cx="9070848" cy="258775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2900" cap="all" spc="-100" dirty="0"/>
              <a:t>Tensions: </a:t>
            </a:r>
            <a:br>
              <a:rPr lang="en-US" sz="2900" cap="all" spc="-100" dirty="0"/>
            </a:br>
            <a:r>
              <a:rPr lang="en-US" sz="2900" cap="all" spc="-100" dirty="0"/>
              <a:t>Liberal/radical, </a:t>
            </a:r>
            <a:br>
              <a:rPr lang="en-US" sz="2900" cap="all" spc="-100" dirty="0"/>
            </a:br>
            <a:r>
              <a:rPr lang="en-US" sz="2900" cap="all" spc="-100" dirty="0"/>
              <a:t>virtue/passion, </a:t>
            </a:r>
            <a:br>
              <a:rPr lang="en-US" sz="2900" cap="all" spc="-100" dirty="0"/>
            </a:br>
            <a:r>
              <a:rPr lang="en-US" sz="2900" cap="all" spc="-100" dirty="0"/>
              <a:t>respectability/freedom, </a:t>
            </a:r>
            <a:br>
              <a:rPr lang="en-US" sz="2900" cap="all" spc="-100" dirty="0"/>
            </a:br>
            <a:r>
              <a:rPr lang="en-US" sz="2900" cap="all" spc="-100" dirty="0"/>
              <a:t>independence/marriage, </a:t>
            </a:r>
            <a:br>
              <a:rPr lang="en-US" sz="2900" cap="all" spc="-100" dirty="0"/>
            </a:br>
            <a:r>
              <a:rPr lang="en-US" sz="2900" cap="all" spc="-100" dirty="0"/>
              <a:t>pessimism/optimism, </a:t>
            </a:r>
            <a:br>
              <a:rPr lang="en-US" sz="2900" cap="all" spc="-100" dirty="0"/>
            </a:br>
            <a:r>
              <a:rPr lang="en-US" sz="2900" cap="all" spc="-100" dirty="0"/>
              <a:t>motherhood/career</a:t>
            </a:r>
            <a:br>
              <a:rPr lang="en-US" sz="2900" cap="all" spc="-100" dirty="0"/>
            </a:br>
            <a:r>
              <a:rPr lang="en-US" sz="2900" cap="all" spc="-100" dirty="0"/>
              <a:t>reality/idealism.</a:t>
            </a:r>
          </a:p>
        </p:txBody>
      </p:sp>
    </p:spTree>
    <p:extLst>
      <p:ext uri="{BB962C8B-B14F-4D97-AF65-F5344CB8AC3E}">
        <p14:creationId xmlns:p14="http://schemas.microsoft.com/office/powerpoint/2010/main" val="123114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26725C-9293-447A-9016-EB43CE618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Mary Shelley’s </a:t>
            </a:r>
            <a:r>
              <a:rPr lang="en-GB" i="1" dirty="0"/>
              <a:t>Frankenstein.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C94ABA-E484-40A0-8CDB-0E8C7FC90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dirty="0"/>
              <a:t>1816 Swiss Alps.</a:t>
            </a:r>
          </a:p>
          <a:p>
            <a:r>
              <a:rPr lang="en-GB" sz="2000" dirty="0"/>
              <a:t>Competition: Mary Shelley, Percy Bysshe Shelley and Lord Byron.</a:t>
            </a:r>
          </a:p>
          <a:p>
            <a:r>
              <a:rPr lang="en-GB" sz="2000" dirty="0"/>
              <a:t>Socialism: </a:t>
            </a:r>
          </a:p>
          <a:p>
            <a:pPr lvl="1"/>
            <a:r>
              <a:rPr lang="en-GB" sz="2000" dirty="0"/>
              <a:t>The monster represents working class.</a:t>
            </a:r>
          </a:p>
          <a:p>
            <a:pPr lvl="1"/>
            <a:r>
              <a:rPr lang="en-GB" sz="2000" dirty="0"/>
              <a:t>Doctor – middle class profession playing God.</a:t>
            </a:r>
          </a:p>
          <a:p>
            <a:pPr lvl="1"/>
            <a:r>
              <a:rPr lang="en-GB" sz="2000" dirty="0"/>
              <a:t>Promethean figure - thirst for power.</a:t>
            </a:r>
            <a:endParaRPr lang="en-GB" sz="1600" dirty="0"/>
          </a:p>
          <a:p>
            <a:r>
              <a:rPr lang="en-GB" sz="2000" dirty="0"/>
              <a:t>Gender: </a:t>
            </a:r>
          </a:p>
          <a:p>
            <a:pPr lvl="1"/>
            <a:r>
              <a:rPr lang="en-GB" sz="2000" dirty="0"/>
              <a:t>Female author, </a:t>
            </a:r>
          </a:p>
          <a:p>
            <a:pPr lvl="1"/>
            <a:r>
              <a:rPr lang="en-GB" sz="2000" dirty="0"/>
              <a:t>Dr Frankenstein gave life to monster – procreation a female role.</a:t>
            </a:r>
          </a:p>
          <a:p>
            <a:pPr lvl="1"/>
            <a:r>
              <a:rPr lang="en-GB" sz="2000" dirty="0"/>
              <a:t>Dr abandons responsibility to monster as men abandon lovers/illegitimate children.</a:t>
            </a:r>
          </a:p>
          <a:p>
            <a:r>
              <a:rPr lang="en-GB" sz="2000" dirty="0"/>
              <a:t>Fitting themes for the daughter of Mary Wollstonecraft.</a:t>
            </a:r>
          </a:p>
        </p:txBody>
      </p:sp>
    </p:spTree>
    <p:extLst>
      <p:ext uri="{BB962C8B-B14F-4D97-AF65-F5344CB8AC3E}">
        <p14:creationId xmlns:p14="http://schemas.microsoft.com/office/powerpoint/2010/main" val="2877440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622F-2F26-466A-BCFE-7F5C8C2CC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Mary Wollstonecraft, 1759-97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FAB4F-E259-460F-8DE6-D97C1C715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 dirty="0"/>
              <a:t>From middling classes.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1783: MW and 2 sisters faced with prospect of having to support selves.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Options: governesses, lady’s companion or est. school.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Eventually managed to support herself in London as a woman of letters.</a:t>
            </a:r>
          </a:p>
          <a:p>
            <a:pPr>
              <a:lnSpc>
                <a:spcPct val="90000"/>
              </a:lnSpc>
            </a:pPr>
            <a:r>
              <a:rPr lang="en-GB" sz="2800" dirty="0"/>
              <a:t>Unhappy experiences as governess influenced </a:t>
            </a:r>
            <a:r>
              <a:rPr lang="en-GB" sz="2800" i="1" dirty="0"/>
              <a:t>Thoughts on the Education of Daughters </a:t>
            </a:r>
            <a:r>
              <a:rPr lang="en-GB" sz="2800" dirty="0"/>
              <a:t>(1787).</a:t>
            </a:r>
          </a:p>
          <a:p>
            <a:pPr marL="0" indent="0">
              <a:lnSpc>
                <a:spcPct val="90000"/>
              </a:lnSpc>
              <a:buNone/>
            </a:pP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3617698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1B4F-18A6-427F-921B-4CF46B66E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i="1" dirty="0"/>
              <a:t>Thoughts on the Education of Daughters.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934D5-E303-4A5C-93CC-3480CE5B1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Template for Vindication of Rights of Women.</a:t>
            </a:r>
          </a:p>
          <a:p>
            <a:r>
              <a:rPr lang="en-GB" sz="2400" dirty="0"/>
              <a:t>Schools make women frivolous not virtuous.</a:t>
            </a:r>
          </a:p>
          <a:p>
            <a:r>
              <a:rPr lang="en-GB" sz="2400" dirty="0"/>
              <a:t>Parents should develop a child’s capacity for reason.</a:t>
            </a:r>
          </a:p>
          <a:p>
            <a:r>
              <a:rPr lang="en-GB" sz="2400" dirty="0"/>
              <a:t>Education was a training in morality and self control.</a:t>
            </a:r>
          </a:p>
          <a:p>
            <a:r>
              <a:rPr lang="en-GB" sz="2400" dirty="0"/>
              <a:t>Forwards popular idea that education makes women better wives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915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9ACF-DC4F-44B1-BDE7-198C29322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i="1" dirty="0"/>
              <a:t>Mary</a:t>
            </a:r>
            <a:r>
              <a:rPr lang="en-GB" dirty="0"/>
              <a:t> (1787)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33CC1-BED1-4B07-A832-9E526D2A0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Influenced by Rousseau’s </a:t>
            </a:r>
            <a:r>
              <a:rPr lang="en-GB" sz="2400" i="1" dirty="0"/>
              <a:t>Emile – </a:t>
            </a:r>
            <a:r>
              <a:rPr lang="en-GB" sz="2400" dirty="0"/>
              <a:t>natural upbringing</a:t>
            </a:r>
            <a:r>
              <a:rPr lang="en-GB" sz="2400" i="1" dirty="0"/>
              <a:t>.</a:t>
            </a:r>
          </a:p>
          <a:p>
            <a:r>
              <a:rPr lang="en-GB" sz="2400" dirty="0"/>
              <a:t>Female protagonist self-educated and forced into matrimony.</a:t>
            </a:r>
          </a:p>
          <a:p>
            <a:r>
              <a:rPr lang="en-GB" sz="2400" dirty="0"/>
              <a:t>Mary falls for invalid but remains true to husband.</a:t>
            </a:r>
          </a:p>
          <a:p>
            <a:r>
              <a:rPr lang="en-GB" sz="2400" dirty="0"/>
              <a:t>Death is only way to gain freedom.</a:t>
            </a:r>
          </a:p>
          <a:p>
            <a:r>
              <a:rPr lang="en-GB" sz="2400" dirty="0"/>
              <a:t>Cultivate virtue and reason at price of personal happiness.</a:t>
            </a:r>
          </a:p>
          <a:p>
            <a:r>
              <a:rPr lang="en-GB" sz="2400" dirty="0"/>
              <a:t>Uses Christian idea of rewards in next life to justify sacrifice.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57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44DC5-76DD-48A1-8EE4-E31E00AA4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Richard 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077C9-403F-462E-AB5F-2B9CABC13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600" dirty="0"/>
              <a:t>In 1789 </a:t>
            </a:r>
            <a:r>
              <a:rPr lang="en-GB" sz="2600" dirty="0" err="1"/>
              <a:t>Dr.</a:t>
            </a:r>
            <a:r>
              <a:rPr lang="en-GB" sz="2600" dirty="0"/>
              <a:t> Richard Price, a Unitarian minister preached a largely innocuous sermon "On the Love of Country." </a:t>
            </a:r>
          </a:p>
          <a:p>
            <a:r>
              <a:rPr lang="en-GB" sz="2600" dirty="0"/>
              <a:t>Commemorating Glorious Revolution of 1688 where William of Orange defeated Catholic King James II.</a:t>
            </a:r>
          </a:p>
          <a:p>
            <a:r>
              <a:rPr lang="en-GB" sz="2600" dirty="0"/>
              <a:t>Congratulated French National Assembly, for opening new possibilities for religious and civil freedom</a:t>
            </a:r>
          </a:p>
          <a:p>
            <a:r>
              <a:rPr lang="en-GB" sz="2600" dirty="0"/>
              <a:t>Price spoke of being a citizen of the world with the rights that citizenship implied. </a:t>
            </a:r>
          </a:p>
          <a:p>
            <a:r>
              <a:rPr lang="en-GB" sz="2600" dirty="0"/>
              <a:t>Argued for doctrine of ‘</a:t>
            </a:r>
            <a:r>
              <a:rPr lang="en-GB" sz="2600" dirty="0" err="1"/>
              <a:t>perfectability</a:t>
            </a:r>
            <a:r>
              <a:rPr lang="en-GB" sz="2600" dirty="0"/>
              <a:t>’ – that world can be made better through human effort. Justified social reform.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313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535C4-FA16-4A19-AAA6-70F8E3113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Burke’s Response: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045B8-6619-4F8C-A48D-D34C2BEF6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Responded with </a:t>
            </a:r>
            <a:r>
              <a:rPr lang="en-GB" sz="2000" i="1" dirty="0"/>
              <a:t>Reflections on Revolution in France.</a:t>
            </a:r>
          </a:p>
          <a:p>
            <a:r>
              <a:rPr lang="en-GB" sz="2000" dirty="0"/>
              <a:t>Overthrow of authority in France would bring chaos and disorder. Denied Price's assertions of natural rights and doctrine of </a:t>
            </a:r>
            <a:r>
              <a:rPr lang="en-GB" sz="2000" dirty="0" err="1"/>
              <a:t>perfectability</a:t>
            </a:r>
            <a:r>
              <a:rPr lang="en-GB" sz="2000" dirty="0"/>
              <a:t>.</a:t>
            </a:r>
          </a:p>
          <a:p>
            <a:r>
              <a:rPr lang="en-GB" sz="2000" dirty="0"/>
              <a:t>Viewed himself as moderate. Argued Reflections had gradualist reform agenda.</a:t>
            </a:r>
          </a:p>
          <a:p>
            <a:r>
              <a:rPr lang="en-GB" sz="2000" dirty="0"/>
              <a:t>Reform in France should recognise Europe was already improving.</a:t>
            </a:r>
          </a:p>
          <a:p>
            <a:r>
              <a:rPr lang="en-GB" sz="2000" dirty="0"/>
              <a:t>Praised reforming institutions </a:t>
            </a:r>
            <a:r>
              <a:rPr lang="en-GB" sz="2000" dirty="0" err="1"/>
              <a:t>eg</a:t>
            </a:r>
            <a:r>
              <a:rPr lang="en-GB" sz="2000" dirty="0"/>
              <a:t> Church, arts, commerce and the landed gentry. </a:t>
            </a:r>
          </a:p>
          <a:p>
            <a:r>
              <a:rPr lang="en-GB" sz="2000" dirty="0"/>
              <a:t>Veiled criticism of dissenters and radicals in Britain.</a:t>
            </a:r>
          </a:p>
          <a:p>
            <a:r>
              <a:rPr lang="en-GB" sz="2000" dirty="0"/>
              <a:t>Provoked backlash of publications.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573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C73C-5F8A-4830-AD29-304F6826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97" y="642594"/>
            <a:ext cx="10350403" cy="941901"/>
          </a:xfrm>
        </p:spPr>
        <p:txBody>
          <a:bodyPr>
            <a:normAutofit/>
          </a:bodyPr>
          <a:lstStyle/>
          <a:p>
            <a:r>
              <a:rPr lang="en-GB" dirty="0"/>
              <a:t>Wollstonecraft defends Price…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508F2-F281-42B3-AF69-F875D254E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935" y="1584495"/>
            <a:ext cx="10595872" cy="4129458"/>
          </a:xfrm>
        </p:spPr>
        <p:txBody>
          <a:bodyPr>
            <a:noAutofit/>
          </a:bodyPr>
          <a:lstStyle/>
          <a:p>
            <a:r>
              <a:rPr lang="en-GB" sz="2400" i="1" dirty="0"/>
              <a:t>A Vindication of the Rights of Men </a:t>
            </a:r>
            <a:r>
              <a:rPr lang="en-GB" sz="2400" dirty="0"/>
              <a:t>(1790). </a:t>
            </a:r>
          </a:p>
          <a:p>
            <a:r>
              <a:rPr lang="en-GB" sz="2400" dirty="0"/>
              <a:t>Presented Burke as former reformer, grown old and confused, basically a good man but one corrupted by the English establishment. </a:t>
            </a:r>
          </a:p>
          <a:p>
            <a:r>
              <a:rPr lang="en-GB" sz="2400" dirty="0"/>
              <a:t>Argued for rights of civil and religious liberty. Aristocracy displaced in France was decadent. </a:t>
            </a:r>
          </a:p>
          <a:p>
            <a:r>
              <a:rPr lang="en-GB" sz="2400" dirty="0"/>
              <a:t>Criticized Burke's sympathy for women of the displaced aristocracy in France – particularly his eulogising of Marie Antoinette – as selective, ignoring the many more thousands of women who suffered under the old regime </a:t>
            </a:r>
          </a:p>
          <a:p>
            <a:r>
              <a:rPr lang="en-GB" sz="2400" dirty="0"/>
              <a:t>Attacks Burke’s defence of Property.</a:t>
            </a:r>
          </a:p>
          <a:p>
            <a:r>
              <a:rPr lang="en-GB" sz="2400" dirty="0"/>
              <a:t>Gains notoriety by taking on establishment figure.</a:t>
            </a:r>
          </a:p>
        </p:txBody>
      </p:sp>
    </p:spTree>
    <p:extLst>
      <p:ext uri="{BB962C8B-B14F-4D97-AF65-F5344CB8AC3E}">
        <p14:creationId xmlns:p14="http://schemas.microsoft.com/office/powerpoint/2010/main" val="546119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11CC-2439-4A20-B299-EB002966A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Lover no.1 Henry Fuseli…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4A7A9-D5C9-4F5C-8316-59A910B04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Married Swiss Painter.</a:t>
            </a:r>
          </a:p>
          <a:p>
            <a:r>
              <a:rPr lang="en-GB" sz="2400" dirty="0"/>
              <a:t>Platonic love affair?</a:t>
            </a:r>
          </a:p>
          <a:p>
            <a:r>
              <a:rPr lang="en-GB" sz="2400" dirty="0"/>
              <a:t>Mary dislikes his attitudes on gender…</a:t>
            </a:r>
          </a:p>
          <a:p>
            <a:pPr marL="274320" lvl="1" indent="0">
              <a:buNone/>
            </a:pPr>
            <a:r>
              <a:rPr lang="en-GB" sz="2400" dirty="0"/>
              <a:t>‘</a:t>
            </a:r>
            <a:r>
              <a:rPr lang="en-GB" sz="2400" i="1" dirty="0"/>
              <a:t>the epoch of eunuchs was ever the epoch of viragoes’</a:t>
            </a:r>
          </a:p>
          <a:p>
            <a:r>
              <a:rPr lang="en-GB" sz="2400" dirty="0"/>
              <a:t>Writes Vindication of Rights of Woman to re-educate and impress him.</a:t>
            </a:r>
          </a:p>
          <a:p>
            <a:r>
              <a:rPr lang="en-GB" sz="2400" dirty="0"/>
              <a:t>She unsuccessfully proposed to live with Fuseli and his wife, he ended their connection and she went to France to recover from rejection.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2158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527</TotalTime>
  <Words>1411</Words>
  <Application>Microsoft Office PowerPoint</Application>
  <PresentationFormat>Widescreen</PresentationFormat>
  <Paragraphs>138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Garamond</vt:lpstr>
      <vt:lpstr>Savon</vt:lpstr>
      <vt:lpstr>Enlightenment Thinkers and Gender.</vt:lpstr>
      <vt:lpstr>Mary Shelley’s Frankenstein.</vt:lpstr>
      <vt:lpstr>Mary Wollstonecraft, 1759-97</vt:lpstr>
      <vt:lpstr>Thoughts on the Education of Daughters.</vt:lpstr>
      <vt:lpstr>Mary (1787)</vt:lpstr>
      <vt:lpstr>Richard Price</vt:lpstr>
      <vt:lpstr>Burke’s Response: </vt:lpstr>
      <vt:lpstr>Wollstonecraft defends Price…</vt:lpstr>
      <vt:lpstr>Lover no.1 Henry Fuseli…</vt:lpstr>
      <vt:lpstr>Vindication of the Rights of Women (1792)</vt:lpstr>
      <vt:lpstr>Themes: Education</vt:lpstr>
      <vt:lpstr>Themes: Rights</vt:lpstr>
      <vt:lpstr>Reception of Vindication</vt:lpstr>
      <vt:lpstr>Wollstonecraft post-Vindication</vt:lpstr>
      <vt:lpstr>Hannah More, 1745-1833</vt:lpstr>
      <vt:lpstr>‘Mother of Victorianism’ (A. Stott)</vt:lpstr>
      <vt:lpstr>Conclusion: Wollstonecraft – Liberal or Radical?</vt:lpstr>
      <vt:lpstr>Tensions:  Liberal/radical,  virtue/passion,  respectability/freedom,  independence/marriage,  pessimism/optimism,  motherhood/career reality/idealism.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Enlightenment Thinkers and Gender</dc:title>
  <dc:creator>Carys Howells</dc:creator>
  <cp:lastModifiedBy>Carys Howells</cp:lastModifiedBy>
  <cp:revision>52</cp:revision>
  <dcterms:created xsi:type="dcterms:W3CDTF">2017-10-19T18:59:14Z</dcterms:created>
  <dcterms:modified xsi:type="dcterms:W3CDTF">2017-10-24T20:15:05Z</dcterms:modified>
</cp:coreProperties>
</file>