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478" r:id="rId3"/>
    <p:sldId id="289" r:id="rId4"/>
    <p:sldId id="395" r:id="rId5"/>
    <p:sldId id="449" r:id="rId6"/>
    <p:sldId id="339" r:id="rId7"/>
    <p:sldId id="469" r:id="rId8"/>
    <p:sldId id="264" r:id="rId9"/>
    <p:sldId id="470" r:id="rId10"/>
    <p:sldId id="307" r:id="rId11"/>
    <p:sldId id="436" r:id="rId12"/>
    <p:sldId id="306" r:id="rId13"/>
    <p:sldId id="480" r:id="rId14"/>
    <p:sldId id="305" r:id="rId15"/>
    <p:sldId id="340" r:id="rId16"/>
    <p:sldId id="310" r:id="rId17"/>
    <p:sldId id="311" r:id="rId18"/>
    <p:sldId id="259" r:id="rId19"/>
    <p:sldId id="317" r:id="rId20"/>
    <p:sldId id="471" r:id="rId21"/>
    <p:sldId id="481" r:id="rId22"/>
    <p:sldId id="482" r:id="rId23"/>
    <p:sldId id="474" r:id="rId24"/>
    <p:sldId id="475" r:id="rId25"/>
    <p:sldId id="476" r:id="rId26"/>
    <p:sldId id="477" r:id="rId27"/>
    <p:sldId id="479" r:id="rId28"/>
  </p:sldIdLst>
  <p:sldSz cx="12192000" cy="6858000"/>
  <p:notesSz cx="6858000" cy="9144000"/>
  <p:defaultText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8"/>
    <p:restoredTop sz="96327"/>
  </p:normalViewPr>
  <p:slideViewPr>
    <p:cSldViewPr snapToGrid="0">
      <p:cViewPr varScale="1">
        <p:scale>
          <a:sx n="149" d="100"/>
          <a:sy n="149" d="100"/>
        </p:scale>
        <p:origin x="208"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D1E16B-7584-5B48-B0D6-3EBB5BA1E386}" type="datetimeFigureOut">
              <a:rPr lang="de-GB" smtClean="0"/>
              <a:t>22.04.24</a:t>
            </a:fld>
            <a:endParaRPr lang="de-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125D56-3117-474F-AB57-11EAFD2EC707}" type="slidenum">
              <a:rPr lang="de-GB" smtClean="0"/>
              <a:t>‹Nr.›</a:t>
            </a:fld>
            <a:endParaRPr lang="de-GB"/>
          </a:p>
        </p:txBody>
      </p:sp>
    </p:spTree>
    <p:extLst>
      <p:ext uri="{BB962C8B-B14F-4D97-AF65-F5344CB8AC3E}">
        <p14:creationId xmlns:p14="http://schemas.microsoft.com/office/powerpoint/2010/main" val="4229558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6</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055370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69E9C79-80D3-3C30-146F-25798706DBAC}"/>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fld id="{68BD0F46-5204-DC4B-B18A-CC6E38ED5FD1}" type="slidenum">
              <a:rPr lang="de-DE" altLang="de-GB" sz="1200">
                <a:solidFill>
                  <a:srgbClr val="000000"/>
                </a:solidFill>
                <a:latin typeface="Times New Roman" panose="02020603050405020304" pitchFamily="18" charset="0"/>
              </a:rPr>
              <a:pPr/>
              <a:t>8</a:t>
            </a:fld>
            <a:endParaRPr lang="de-DE" altLang="de-GB" sz="1200">
              <a:solidFill>
                <a:srgbClr val="000000"/>
              </a:solidFill>
              <a:latin typeface="Times New Roman" panose="02020603050405020304" pitchFamily="18" charset="0"/>
            </a:endParaRPr>
          </a:p>
        </p:txBody>
      </p:sp>
      <p:sp>
        <p:nvSpPr>
          <p:cNvPr id="49153" name="Text Box 1">
            <a:extLst>
              <a:ext uri="{FF2B5EF4-FFF2-40B4-BE49-F238E27FC236}">
                <a16:creationId xmlns:a16="http://schemas.microsoft.com/office/drawing/2014/main" id="{942E51BB-2F6A-09E3-8DA5-00D4B5586579}"/>
              </a:ext>
            </a:extLst>
          </p:cNvPr>
          <p:cNvSpPr>
            <a:spLocks noGrp="1" noRot="1" noChangeAspect="1" noChangeArrowheads="1"/>
          </p:cNvSpPr>
          <p:nvPr>
            <p:ph type="sldImg"/>
          </p:nvPr>
        </p:nvSpPr>
        <p:spPr>
          <a:xfrm>
            <a:off x="381000" y="685800"/>
            <a:ext cx="6096000" cy="3429000"/>
          </a:xfrm>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9154" name="Text Box 2">
            <a:extLst>
              <a:ext uri="{FF2B5EF4-FFF2-40B4-BE49-F238E27FC236}">
                <a16:creationId xmlns:a16="http://schemas.microsoft.com/office/drawing/2014/main" id="{C39A51E9-836C-20E7-73E2-C3B84C49A518}"/>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4282805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13</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972961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5715450D-5B2F-A04A-988C-355197BD7E1B}" type="slidenum">
              <a:rPr lang="x-none">
                <a:latin typeface="Arial" charset="0"/>
              </a:rPr>
              <a:pPr eaLnBrk="1" hangingPunct="1"/>
              <a:t>18</a:t>
            </a:fld>
            <a:endParaRPr lang="en-US">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998070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69E9C79-80D3-3C30-146F-25798706DBAC}"/>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fld id="{68BD0F46-5204-DC4B-B18A-CC6E38ED5FD1}" type="slidenum">
              <a:rPr lang="de-DE" altLang="de-GB" sz="1200">
                <a:solidFill>
                  <a:srgbClr val="000000"/>
                </a:solidFill>
                <a:latin typeface="Times New Roman" panose="02020603050405020304" pitchFamily="18" charset="0"/>
              </a:rPr>
              <a:pPr/>
              <a:t>21</a:t>
            </a:fld>
            <a:endParaRPr lang="de-DE" altLang="de-GB" sz="1200">
              <a:solidFill>
                <a:srgbClr val="000000"/>
              </a:solidFill>
              <a:latin typeface="Times New Roman" panose="02020603050405020304" pitchFamily="18" charset="0"/>
            </a:endParaRPr>
          </a:p>
        </p:txBody>
      </p:sp>
      <p:sp>
        <p:nvSpPr>
          <p:cNvPr id="49153" name="Text Box 1">
            <a:extLst>
              <a:ext uri="{FF2B5EF4-FFF2-40B4-BE49-F238E27FC236}">
                <a16:creationId xmlns:a16="http://schemas.microsoft.com/office/drawing/2014/main" id="{942E51BB-2F6A-09E3-8DA5-00D4B5586579}"/>
              </a:ext>
            </a:extLst>
          </p:cNvPr>
          <p:cNvSpPr>
            <a:spLocks noGrp="1" noRot="1" noChangeAspect="1" noChangeArrowheads="1"/>
          </p:cNvSpPr>
          <p:nvPr>
            <p:ph type="sldImg"/>
          </p:nvPr>
        </p:nvSpPr>
        <p:spPr>
          <a:xfrm>
            <a:off x="381000" y="685800"/>
            <a:ext cx="6096000" cy="3429000"/>
          </a:xfrm>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9154" name="Text Box 2">
            <a:extLst>
              <a:ext uri="{FF2B5EF4-FFF2-40B4-BE49-F238E27FC236}">
                <a16:creationId xmlns:a16="http://schemas.microsoft.com/office/drawing/2014/main" id="{C39A51E9-836C-20E7-73E2-C3B84C49A518}"/>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2633277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1DC30C-E31E-C831-AD16-FE820EDADC6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25807834-820F-4D66-4EA3-DFE66DEA34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Datumsplatzhalter 3">
            <a:extLst>
              <a:ext uri="{FF2B5EF4-FFF2-40B4-BE49-F238E27FC236}">
                <a16:creationId xmlns:a16="http://schemas.microsoft.com/office/drawing/2014/main" id="{E91F7877-7513-111A-417B-9947D73E0554}"/>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1D6938DE-3CFE-CBB0-7E57-27CE9CC969EC}"/>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9BCF4CC0-77F0-CEBA-BD68-814B6DC1D0AA}"/>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2176343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505BAB-1138-CEDB-1191-276E8EB8373A}"/>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6EC39F97-B61B-2282-B50F-2DB7B2040C3C}"/>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6B5235EE-B6E5-137C-4C96-93CC9B3C1F50}"/>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CEF3B587-5596-50F0-F565-2AFEBF25E928}"/>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CF610B83-B11D-8E99-84F5-7C83DE45F9CC}"/>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2406328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5914776-B72A-4751-54D3-9AC6B7C7E34B}"/>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DDDB2247-8652-69D7-7FB2-3F294F744D5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DCC4F540-0546-D4B8-295E-ACEB7217CEDD}"/>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02449FF4-E845-1E5F-6E5E-A9755FB02908}"/>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71E37ABC-71CE-7E76-3391-24FF27C12EB4}"/>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737996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Date Placeholder 2">
            <a:extLst>
              <a:ext uri="{FF2B5EF4-FFF2-40B4-BE49-F238E27FC236}">
                <a16:creationId xmlns:a16="http://schemas.microsoft.com/office/drawing/2014/main" id="{8D7E2E9D-52C8-0331-93A6-FF4D2CE9DF2A}"/>
              </a:ext>
            </a:extLst>
          </p:cNvPr>
          <p:cNvSpPr>
            <a:spLocks noGrp="1"/>
          </p:cNvSpPr>
          <p:nvPr>
            <p:ph type="dt" sz="half" idx="10"/>
          </p:nvPr>
        </p:nvSpPr>
        <p:spPr/>
        <p:txBody>
          <a:bodyPr/>
          <a:lstStyle>
            <a:lvl1pPr>
              <a:defRPr/>
            </a:lvl1pPr>
          </a:lstStyle>
          <a:p>
            <a:pPr>
              <a:defRPr/>
            </a:pPr>
            <a:endParaRPr lang="de-DE"/>
          </a:p>
        </p:txBody>
      </p:sp>
      <p:sp>
        <p:nvSpPr>
          <p:cNvPr id="4" name="Footer Placeholder 3">
            <a:extLst>
              <a:ext uri="{FF2B5EF4-FFF2-40B4-BE49-F238E27FC236}">
                <a16:creationId xmlns:a16="http://schemas.microsoft.com/office/drawing/2014/main" id="{9147FE0B-26E5-55B6-28C2-09FB4C8547FA}"/>
              </a:ext>
            </a:extLst>
          </p:cNvPr>
          <p:cNvSpPr>
            <a:spLocks noGrp="1"/>
          </p:cNvSpPr>
          <p:nvPr>
            <p:ph type="ftr" sz="quarter" idx="11"/>
          </p:nvPr>
        </p:nvSpPr>
        <p:spPr/>
        <p:txBody>
          <a:bodyPr/>
          <a:lstStyle>
            <a:lvl1pPr>
              <a:defRPr/>
            </a:lvl1pPr>
          </a:lstStyle>
          <a:p>
            <a:pPr>
              <a:defRPr/>
            </a:pPr>
            <a:endParaRPr lang="de-DE"/>
          </a:p>
        </p:txBody>
      </p:sp>
      <p:sp>
        <p:nvSpPr>
          <p:cNvPr id="5" name="Slide Number Placeholder 4">
            <a:extLst>
              <a:ext uri="{FF2B5EF4-FFF2-40B4-BE49-F238E27FC236}">
                <a16:creationId xmlns:a16="http://schemas.microsoft.com/office/drawing/2014/main" id="{71973081-9070-4644-52C5-4C9F0F591626}"/>
              </a:ext>
            </a:extLst>
          </p:cNvPr>
          <p:cNvSpPr>
            <a:spLocks noGrp="1"/>
          </p:cNvSpPr>
          <p:nvPr>
            <p:ph type="sldNum" sz="quarter" idx="12"/>
          </p:nvPr>
        </p:nvSpPr>
        <p:spPr/>
        <p:txBody>
          <a:bodyPr/>
          <a:lstStyle>
            <a:lvl1pPr>
              <a:defRPr/>
            </a:lvl1pPr>
          </a:lstStyle>
          <a:p>
            <a:fld id="{18AFA125-FA10-7D46-B84A-FDC095AC0892}" type="slidenum">
              <a:rPr lang="de-DE" altLang="de-GB"/>
              <a:pPr/>
              <a:t>‹Nr.›</a:t>
            </a:fld>
            <a:endParaRPr lang="de-DE" altLang="de-GB"/>
          </a:p>
        </p:txBody>
      </p:sp>
    </p:spTree>
    <p:extLst>
      <p:ext uri="{BB962C8B-B14F-4D97-AF65-F5344CB8AC3E}">
        <p14:creationId xmlns:p14="http://schemas.microsoft.com/office/powerpoint/2010/main" val="1523071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9CB4E-84FA-EAF9-C24A-828E86FFDFE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2B265C98-49DE-B2CF-67B4-B24044DC125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CC4DB25A-0234-49BA-018E-2EB52A42935A}"/>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84038DF9-6DBA-7CB0-949C-C6E6DE92510B}"/>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E1086CB5-F1F9-5BE6-8366-E305F568C07C}"/>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260396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A0BFF5-D5D5-8155-0B1F-B37EC5D4565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8EF9C7D0-16BD-ABDF-442B-50F26F7CC3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40A3E64-078D-3311-C700-9D8D4CFA28A4}"/>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180F9201-D38A-5708-58A1-B4B60F446A46}"/>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A3670B37-DEDC-BA6D-C03C-C49BBAA957D1}"/>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665709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462905-9F35-8141-C4A7-09BEE0CB3004}"/>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5A2A8B3F-D759-ABD7-F3C0-B7FE7A18EC8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FAB418BE-3D25-C5B0-6D9D-884DB22E210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Datumsplatzhalter 4">
            <a:extLst>
              <a:ext uri="{FF2B5EF4-FFF2-40B4-BE49-F238E27FC236}">
                <a16:creationId xmlns:a16="http://schemas.microsoft.com/office/drawing/2014/main" id="{01A93D16-8E9F-C776-D48C-54577A90FC2D}"/>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6" name="Fußzeilenplatzhalter 5">
            <a:extLst>
              <a:ext uri="{FF2B5EF4-FFF2-40B4-BE49-F238E27FC236}">
                <a16:creationId xmlns:a16="http://schemas.microsoft.com/office/drawing/2014/main" id="{73EDF24D-D11E-5D59-E1BD-19484924B339}"/>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B82802E6-7F86-C788-6560-66AC0FCB92F0}"/>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121755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5679AD-8AAF-668F-F6FB-C86A308F28B5}"/>
              </a:ext>
            </a:extLst>
          </p:cNvPr>
          <p:cNvSpPr>
            <a:spLocks noGrp="1"/>
          </p:cNvSpPr>
          <p:nvPr>
            <p:ph type="title"/>
          </p:nvPr>
        </p:nvSpPr>
        <p:spPr>
          <a:xfrm>
            <a:off x="839788" y="365125"/>
            <a:ext cx="105156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6C6ED262-86F5-050B-63C4-AF6D2CD4FF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983B454-B428-B15C-3337-EF9E1FD00CA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117F6B41-2DCD-C449-CD5F-49CE9B724D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91DD282-DDDF-F217-2A79-D7F6CCE280C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Datumsplatzhalter 6">
            <a:extLst>
              <a:ext uri="{FF2B5EF4-FFF2-40B4-BE49-F238E27FC236}">
                <a16:creationId xmlns:a16="http://schemas.microsoft.com/office/drawing/2014/main" id="{ABF34901-5377-0BF5-7F54-E320E099E657}"/>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8" name="Fußzeilenplatzhalter 7">
            <a:extLst>
              <a:ext uri="{FF2B5EF4-FFF2-40B4-BE49-F238E27FC236}">
                <a16:creationId xmlns:a16="http://schemas.microsoft.com/office/drawing/2014/main" id="{CF85DC3E-7650-08D8-FFAF-7705226A0733}"/>
              </a:ext>
            </a:extLst>
          </p:cNvPr>
          <p:cNvSpPr>
            <a:spLocks noGrp="1"/>
          </p:cNvSpPr>
          <p:nvPr>
            <p:ph type="ftr" sz="quarter" idx="11"/>
          </p:nvPr>
        </p:nvSpPr>
        <p:spPr/>
        <p:txBody>
          <a:bodyPr/>
          <a:lstStyle/>
          <a:p>
            <a:endParaRPr lang="de-GB"/>
          </a:p>
        </p:txBody>
      </p:sp>
      <p:sp>
        <p:nvSpPr>
          <p:cNvPr id="9" name="Foliennummernplatzhalter 8">
            <a:extLst>
              <a:ext uri="{FF2B5EF4-FFF2-40B4-BE49-F238E27FC236}">
                <a16:creationId xmlns:a16="http://schemas.microsoft.com/office/drawing/2014/main" id="{0006EA0F-7B7D-C1AC-9993-0EA284457C1B}"/>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142968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B34755-6E32-EE0B-45B1-B728DC6B127B}"/>
              </a:ext>
            </a:extLst>
          </p:cNvPr>
          <p:cNvSpPr>
            <a:spLocks noGrp="1"/>
          </p:cNvSpPr>
          <p:nvPr>
            <p:ph type="title"/>
          </p:nvPr>
        </p:nvSpPr>
        <p:spPr/>
        <p:txBody>
          <a:bodyPr/>
          <a:lstStyle/>
          <a:p>
            <a:r>
              <a:rPr lang="de-DE"/>
              <a:t>Mastertitelformat bearbeiten</a:t>
            </a:r>
            <a:endParaRPr lang="de-GB"/>
          </a:p>
        </p:txBody>
      </p:sp>
      <p:sp>
        <p:nvSpPr>
          <p:cNvPr id="3" name="Datumsplatzhalter 2">
            <a:extLst>
              <a:ext uri="{FF2B5EF4-FFF2-40B4-BE49-F238E27FC236}">
                <a16:creationId xmlns:a16="http://schemas.microsoft.com/office/drawing/2014/main" id="{28C9D229-F63D-C573-6D37-5405B0575F39}"/>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4" name="Fußzeilenplatzhalter 3">
            <a:extLst>
              <a:ext uri="{FF2B5EF4-FFF2-40B4-BE49-F238E27FC236}">
                <a16:creationId xmlns:a16="http://schemas.microsoft.com/office/drawing/2014/main" id="{100ECDDA-FC37-CD8F-5FE7-775555B52B19}"/>
              </a:ext>
            </a:extLst>
          </p:cNvPr>
          <p:cNvSpPr>
            <a:spLocks noGrp="1"/>
          </p:cNvSpPr>
          <p:nvPr>
            <p:ph type="ftr" sz="quarter" idx="11"/>
          </p:nvPr>
        </p:nvSpPr>
        <p:spPr/>
        <p:txBody>
          <a:bodyPr/>
          <a:lstStyle/>
          <a:p>
            <a:endParaRPr lang="de-GB"/>
          </a:p>
        </p:txBody>
      </p:sp>
      <p:sp>
        <p:nvSpPr>
          <p:cNvPr id="5" name="Foliennummernplatzhalter 4">
            <a:extLst>
              <a:ext uri="{FF2B5EF4-FFF2-40B4-BE49-F238E27FC236}">
                <a16:creationId xmlns:a16="http://schemas.microsoft.com/office/drawing/2014/main" id="{665398F8-7940-50B9-91BA-B39A45F73152}"/>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1843651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291C7C1-A0F5-743C-DD80-CE36DF6D1416}"/>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3" name="Fußzeilenplatzhalter 2">
            <a:extLst>
              <a:ext uri="{FF2B5EF4-FFF2-40B4-BE49-F238E27FC236}">
                <a16:creationId xmlns:a16="http://schemas.microsoft.com/office/drawing/2014/main" id="{1C60997B-D2EB-B73F-FCB4-1712C07C5A69}"/>
              </a:ext>
            </a:extLst>
          </p:cNvPr>
          <p:cNvSpPr>
            <a:spLocks noGrp="1"/>
          </p:cNvSpPr>
          <p:nvPr>
            <p:ph type="ftr" sz="quarter" idx="11"/>
          </p:nvPr>
        </p:nvSpPr>
        <p:spPr/>
        <p:txBody>
          <a:bodyPr/>
          <a:lstStyle/>
          <a:p>
            <a:endParaRPr lang="de-GB"/>
          </a:p>
        </p:txBody>
      </p:sp>
      <p:sp>
        <p:nvSpPr>
          <p:cNvPr id="4" name="Foliennummernplatzhalter 3">
            <a:extLst>
              <a:ext uri="{FF2B5EF4-FFF2-40B4-BE49-F238E27FC236}">
                <a16:creationId xmlns:a16="http://schemas.microsoft.com/office/drawing/2014/main" id="{EFAF664F-CCF4-FDF5-4DF2-92E44E6819A6}"/>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3245787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05C3F0-96AF-3363-B2F7-9CC127B177E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62534EF1-CDFE-494A-9072-6E7664896C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D37D29F8-D909-8741-244C-E557ECC742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BFEDF07-5079-673D-4BF7-718CEE9723A6}"/>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6" name="Fußzeilenplatzhalter 5">
            <a:extLst>
              <a:ext uri="{FF2B5EF4-FFF2-40B4-BE49-F238E27FC236}">
                <a16:creationId xmlns:a16="http://schemas.microsoft.com/office/drawing/2014/main" id="{DA988608-FE19-9088-B3FB-B651CE4B767C}"/>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DB77D9A8-D658-BE97-E31D-AD0BE2201E72}"/>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2863943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CCABE0-44E1-F919-40E7-1964A84EE22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0AFC15A7-A667-F494-3689-A9740214B8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1BCD5E68-1E08-C382-2F26-A418E00147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31B82E5-121C-9610-FC7C-AA98E46B51AE}"/>
              </a:ext>
            </a:extLst>
          </p:cNvPr>
          <p:cNvSpPr>
            <a:spLocks noGrp="1"/>
          </p:cNvSpPr>
          <p:nvPr>
            <p:ph type="dt" sz="half" idx="10"/>
          </p:nvPr>
        </p:nvSpPr>
        <p:spPr/>
        <p:txBody>
          <a:bodyPr/>
          <a:lstStyle/>
          <a:p>
            <a:fld id="{26B8A6E5-D0B0-914E-AB10-B4279879696D}" type="datetimeFigureOut">
              <a:rPr lang="de-GB" smtClean="0"/>
              <a:t>22.04.24</a:t>
            </a:fld>
            <a:endParaRPr lang="de-GB"/>
          </a:p>
        </p:txBody>
      </p:sp>
      <p:sp>
        <p:nvSpPr>
          <p:cNvPr id="6" name="Fußzeilenplatzhalter 5">
            <a:extLst>
              <a:ext uri="{FF2B5EF4-FFF2-40B4-BE49-F238E27FC236}">
                <a16:creationId xmlns:a16="http://schemas.microsoft.com/office/drawing/2014/main" id="{99C51BA7-2EF9-70C4-EB38-23C0C903FE08}"/>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65294BE1-9482-459F-DA71-7EE1781FD70C}"/>
              </a:ext>
            </a:extLst>
          </p:cNvPr>
          <p:cNvSpPr>
            <a:spLocks noGrp="1"/>
          </p:cNvSpPr>
          <p:nvPr>
            <p:ph type="sldNum" sz="quarter" idx="12"/>
          </p:nvPr>
        </p:nvSpPr>
        <p:spPr/>
        <p:txBody>
          <a:bodyPr/>
          <a:lstStyle/>
          <a:p>
            <a:fld id="{C12D4ED1-DC4C-4F47-A0D2-119C2CE5FE89}" type="slidenum">
              <a:rPr lang="de-GB" smtClean="0"/>
              <a:t>‹Nr.›</a:t>
            </a:fld>
            <a:endParaRPr lang="de-GB"/>
          </a:p>
        </p:txBody>
      </p:sp>
    </p:spTree>
    <p:extLst>
      <p:ext uri="{BB962C8B-B14F-4D97-AF65-F5344CB8AC3E}">
        <p14:creationId xmlns:p14="http://schemas.microsoft.com/office/powerpoint/2010/main" val="4058187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alpha val="56000"/>
          </a:schemeClr>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B9A37D1-021E-0285-F5B7-91382D87EA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GB"/>
          </a:p>
        </p:txBody>
      </p:sp>
      <p:sp>
        <p:nvSpPr>
          <p:cNvPr id="3" name="Textplatzhalter 2">
            <a:extLst>
              <a:ext uri="{FF2B5EF4-FFF2-40B4-BE49-F238E27FC236}">
                <a16:creationId xmlns:a16="http://schemas.microsoft.com/office/drawing/2014/main" id="{7A4B569F-7F91-8537-93C5-5CF263E44A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F8C65706-619B-3D8B-5577-7D6618EA34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B8A6E5-D0B0-914E-AB10-B4279879696D}" type="datetimeFigureOut">
              <a:rPr lang="de-GB" smtClean="0"/>
              <a:t>22.04.24</a:t>
            </a:fld>
            <a:endParaRPr lang="de-GB"/>
          </a:p>
        </p:txBody>
      </p:sp>
      <p:sp>
        <p:nvSpPr>
          <p:cNvPr id="5" name="Fußzeilenplatzhalter 4">
            <a:extLst>
              <a:ext uri="{FF2B5EF4-FFF2-40B4-BE49-F238E27FC236}">
                <a16:creationId xmlns:a16="http://schemas.microsoft.com/office/drawing/2014/main" id="{700CB426-7E13-6754-F608-21E9EAF99C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GB"/>
          </a:p>
        </p:txBody>
      </p:sp>
      <p:sp>
        <p:nvSpPr>
          <p:cNvPr id="6" name="Foliennummernplatzhalter 5">
            <a:extLst>
              <a:ext uri="{FF2B5EF4-FFF2-40B4-BE49-F238E27FC236}">
                <a16:creationId xmlns:a16="http://schemas.microsoft.com/office/drawing/2014/main" id="{3A9A5A45-4708-6F3F-DE45-E5F590FBAA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D4ED1-DC4C-4F47-A0D2-119C2CE5FE89}" type="slidenum">
              <a:rPr lang="de-GB" smtClean="0"/>
              <a:t>‹Nr.›</a:t>
            </a:fld>
            <a:endParaRPr lang="de-GB"/>
          </a:p>
        </p:txBody>
      </p:sp>
    </p:spTree>
    <p:extLst>
      <p:ext uri="{BB962C8B-B14F-4D97-AF65-F5344CB8AC3E}">
        <p14:creationId xmlns:p14="http://schemas.microsoft.com/office/powerpoint/2010/main" val="1081786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hyperlink" Target="https://doi.org/10.1093/leobaeck/23.1.25"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2EF2E-6DC9-63D5-3133-4586A806D4E3}"/>
              </a:ext>
            </a:extLst>
          </p:cNvPr>
          <p:cNvSpPr>
            <a:spLocks noGrp="1"/>
          </p:cNvSpPr>
          <p:nvPr>
            <p:ph type="ctrTitle"/>
          </p:nvPr>
        </p:nvSpPr>
        <p:spPr/>
        <p:txBody>
          <a:bodyPr/>
          <a:lstStyle/>
          <a:p>
            <a:r>
              <a:rPr lang="de-GB" dirty="0"/>
              <a:t>Antisemitism</a:t>
            </a:r>
          </a:p>
        </p:txBody>
      </p:sp>
      <p:sp>
        <p:nvSpPr>
          <p:cNvPr id="3" name="Untertitel 2">
            <a:extLst>
              <a:ext uri="{FF2B5EF4-FFF2-40B4-BE49-F238E27FC236}">
                <a16:creationId xmlns:a16="http://schemas.microsoft.com/office/drawing/2014/main" id="{31141323-6337-17D6-334A-68B50453A6BD}"/>
              </a:ext>
            </a:extLst>
          </p:cNvPr>
          <p:cNvSpPr>
            <a:spLocks noGrp="1"/>
          </p:cNvSpPr>
          <p:nvPr>
            <p:ph type="subTitle" idx="1"/>
          </p:nvPr>
        </p:nvSpPr>
        <p:spPr/>
        <p:txBody>
          <a:bodyPr/>
          <a:lstStyle/>
          <a:p>
            <a:endParaRPr lang="de-GB"/>
          </a:p>
        </p:txBody>
      </p:sp>
    </p:spTree>
    <p:extLst>
      <p:ext uri="{BB962C8B-B14F-4D97-AF65-F5344CB8AC3E}">
        <p14:creationId xmlns:p14="http://schemas.microsoft.com/office/powerpoint/2010/main" val="54403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5661589" cy="6858000"/>
          </a:xfrm>
          <a:prstGeom prst="rect">
            <a:avLst/>
          </a:prstGeom>
        </p:spPr>
      </p:pic>
      <p:sp>
        <p:nvSpPr>
          <p:cNvPr id="2" name="TextBox 1"/>
          <p:cNvSpPr txBox="1"/>
          <p:nvPr/>
        </p:nvSpPr>
        <p:spPr>
          <a:xfrm>
            <a:off x="5984643" y="6315079"/>
            <a:ext cx="1911036" cy="369332"/>
          </a:xfrm>
          <a:prstGeom prst="rect">
            <a:avLst/>
          </a:prstGeom>
          <a:noFill/>
        </p:spPr>
        <p:txBody>
          <a:bodyPr wrap="none" rtlCol="0">
            <a:spAutoFit/>
          </a:bodyPr>
          <a:lstStyle/>
          <a:p>
            <a:r>
              <a:rPr lang="en-US" dirty="0"/>
              <a:t>Pale of Settlement</a:t>
            </a:r>
          </a:p>
        </p:txBody>
      </p:sp>
      <p:sp>
        <p:nvSpPr>
          <p:cNvPr id="3" name="Title 1">
            <a:extLst>
              <a:ext uri="{FF2B5EF4-FFF2-40B4-BE49-F238E27FC236}">
                <a16:creationId xmlns:a16="http://schemas.microsoft.com/office/drawing/2014/main" id="{DFC5B006-8AF6-9701-D8D6-8FC43D852E87}"/>
              </a:ext>
            </a:extLst>
          </p:cNvPr>
          <p:cNvSpPr txBox="1">
            <a:spLocks/>
          </p:cNvSpPr>
          <p:nvPr/>
        </p:nvSpPr>
        <p:spPr>
          <a:xfrm>
            <a:off x="5984643" y="403241"/>
            <a:ext cx="5853157" cy="1095506"/>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t>Pogroms in Russian Empire</a:t>
            </a:r>
            <a:endParaRPr lang="en-US" dirty="0"/>
          </a:p>
        </p:txBody>
      </p:sp>
      <p:sp>
        <p:nvSpPr>
          <p:cNvPr id="4" name="Content Placeholder 2">
            <a:extLst>
              <a:ext uri="{FF2B5EF4-FFF2-40B4-BE49-F238E27FC236}">
                <a16:creationId xmlns:a16="http://schemas.microsoft.com/office/drawing/2014/main" id="{7B82BF99-3B95-2121-5E5B-92477488F478}"/>
              </a:ext>
            </a:extLst>
          </p:cNvPr>
          <p:cNvSpPr txBox="1">
            <a:spLocks/>
          </p:cNvSpPr>
          <p:nvPr/>
        </p:nvSpPr>
        <p:spPr>
          <a:xfrm>
            <a:off x="5984643" y="1748713"/>
            <a:ext cx="5853157"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dirty="0"/>
              <a:t>In Odessa: 1821 and 1859 perpetrators mainly Greeks, in 1871 many Russians joint Greeks, 1905 over 400 Jews killed (perpetrators, Russians, Greeks, Ukrainians)</a:t>
            </a:r>
          </a:p>
          <a:p>
            <a:pPr marL="342900" indent="-342900" algn="l">
              <a:buFont typeface="Arial" panose="020B0604020202020204" pitchFamily="34" charset="0"/>
              <a:buChar char="•"/>
            </a:pPr>
            <a:r>
              <a:rPr lang="en-US" dirty="0"/>
              <a:t>1881-1884 over 200 anti-Jewish events in Russian Empire, pogroms in Kiev, Warsaw, Odessa, etc.)</a:t>
            </a:r>
          </a:p>
          <a:p>
            <a:pPr marL="342900" indent="-342900" algn="l">
              <a:buFont typeface="Arial" panose="020B0604020202020204" pitchFamily="34" charset="0"/>
              <a:buChar char="•"/>
            </a:pPr>
            <a:r>
              <a:rPr lang="en-US" dirty="0"/>
              <a:t>1903-1906 more pogroms, compared to earlier pogroms, many more Jews were killed</a:t>
            </a:r>
          </a:p>
        </p:txBody>
      </p:sp>
    </p:spTree>
    <p:extLst>
      <p:ext uri="{BB962C8B-B14F-4D97-AF65-F5344CB8AC3E}">
        <p14:creationId xmlns:p14="http://schemas.microsoft.com/office/powerpoint/2010/main" val="765052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3" descr="1934_Protocols_Patriotic_Pub.jpg">
            <a:extLst>
              <a:ext uri="{FF2B5EF4-FFF2-40B4-BE49-F238E27FC236}">
                <a16:creationId xmlns:a16="http://schemas.microsoft.com/office/drawing/2014/main" id="{8762311F-4ACA-1F64-DF3E-A947DD774F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4826" y="260350"/>
            <a:ext cx="3889375" cy="60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4" name="Picture 4" descr="nintchdbpict000206400614-e1483484676235.jpg">
            <a:extLst>
              <a:ext uri="{FF2B5EF4-FFF2-40B4-BE49-F238E27FC236}">
                <a16:creationId xmlns:a16="http://schemas.microsoft.com/office/drawing/2014/main" id="{92419226-DB54-95CF-B250-E1B260E8444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56364" y="333375"/>
            <a:ext cx="3743325" cy="593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7200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t>The ‘Jewish Problem’	</a:t>
            </a:r>
          </a:p>
        </p:txBody>
      </p:sp>
      <p:sp>
        <p:nvSpPr>
          <p:cNvPr id="93187" name="Rectangle 3"/>
          <p:cNvSpPr>
            <a:spLocks noGrp="1" noChangeArrowheads="1"/>
          </p:cNvSpPr>
          <p:nvPr>
            <p:ph type="body" idx="1"/>
          </p:nvPr>
        </p:nvSpPr>
        <p:spPr/>
        <p:txBody>
          <a:bodyPr/>
          <a:lstStyle/>
          <a:p>
            <a:r>
              <a:rPr lang="en-US" dirty="0"/>
              <a:t>economic, legal, political, </a:t>
            </a:r>
          </a:p>
          <a:p>
            <a:r>
              <a:rPr lang="en-US" dirty="0"/>
              <a:t>Can Jews be fully integrated in the German, French, Russian, Polish etc. nation?</a:t>
            </a:r>
          </a:p>
          <a:p>
            <a:r>
              <a:rPr lang="en-US" dirty="0"/>
              <a:t>Will they be loyal, unconditionally support the respective nation?</a:t>
            </a:r>
          </a:p>
          <a:p>
            <a:r>
              <a:rPr lang="en-US" dirty="0"/>
              <a:t>Need/craving for self-definition and self-expression</a:t>
            </a:r>
          </a:p>
        </p:txBody>
      </p:sp>
    </p:spTree>
    <p:extLst>
      <p:ext uri="{BB962C8B-B14F-4D97-AF65-F5344CB8AC3E}">
        <p14:creationId xmlns:p14="http://schemas.microsoft.com/office/powerpoint/2010/main" val="1307710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1343025" y="476250"/>
            <a:ext cx="9144000" cy="457200"/>
          </a:xfrm>
        </p:spPr>
        <p:txBody>
          <a:bodyPr>
            <a:normAutofit fontScale="92500"/>
          </a:bodyPr>
          <a:lstStyle/>
          <a:p>
            <a:pPr marL="0" indent="0" algn="ctr">
              <a:lnSpc>
                <a:spcPct val="80000"/>
              </a:lnSpc>
              <a:buNone/>
            </a:pPr>
            <a:r>
              <a:rPr lang="en-US" dirty="0">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6235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6450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3432176" y="981076"/>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6167439"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7319964" y="981076"/>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2063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5303839"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8040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latin typeface="Helvetica" charset="0"/>
              </a:rPr>
              <a:t> </a:t>
            </a:r>
            <a:r>
              <a:rPr lang="en-US" dirty="0">
                <a:effectLst>
                  <a:outerShdw blurRad="38100" dist="38100" dir="2700000" algn="tl">
                    <a:srgbClr val="000000"/>
                  </a:outerShdw>
                </a:effectLst>
                <a:latin typeface="Helvetica" charset="0"/>
              </a:rPr>
              <a:t>Tradition</a:t>
            </a:r>
          </a:p>
        </p:txBody>
      </p:sp>
      <p:sp>
        <p:nvSpPr>
          <p:cNvPr id="46091" name="Line 11"/>
          <p:cNvSpPr>
            <a:spLocks noChangeShapeType="1"/>
          </p:cNvSpPr>
          <p:nvPr/>
        </p:nvSpPr>
        <p:spPr bwMode="auto">
          <a:xfrm>
            <a:off x="3575050" y="2781301"/>
            <a:ext cx="97313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2" name="Line 12"/>
          <p:cNvSpPr>
            <a:spLocks noChangeShapeType="1"/>
          </p:cNvSpPr>
          <p:nvPr/>
        </p:nvSpPr>
        <p:spPr bwMode="auto">
          <a:xfrm flipH="1">
            <a:off x="2351088" y="2781300"/>
            <a:ext cx="576262"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597" name="Text Box 13"/>
          <p:cNvSpPr txBox="1">
            <a:spLocks noChangeArrowheads="1"/>
          </p:cNvSpPr>
          <p:nvPr/>
        </p:nvSpPr>
        <p:spPr bwMode="auto">
          <a:xfrm>
            <a:off x="1685133" y="4114801"/>
            <a:ext cx="1600993" cy="646331"/>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Converting to Christianity</a:t>
            </a:r>
          </a:p>
        </p:txBody>
      </p:sp>
      <p:sp>
        <p:nvSpPr>
          <p:cNvPr id="195598" name="Text Box 14"/>
          <p:cNvSpPr txBox="1">
            <a:spLocks noChangeArrowheads="1"/>
          </p:cNvSpPr>
          <p:nvPr/>
        </p:nvSpPr>
        <p:spPr bwMode="auto">
          <a:xfrm>
            <a:off x="3413919" y="5047297"/>
            <a:ext cx="1944688" cy="1477328"/>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mj-lt"/>
              </a:rPr>
              <a:t>Jewish Poles, Russians, Ukrainians, Germans, French </a:t>
            </a:r>
            <a:r>
              <a:rPr lang="en-US" dirty="0" err="1">
                <a:effectLst>
                  <a:outerShdw blurRad="38100" dist="38100" dir="2700000" algn="tl">
                    <a:srgbClr val="000000"/>
                  </a:outerShdw>
                </a:effectLst>
                <a:latin typeface="+mj-lt"/>
              </a:rPr>
              <a:t>etc</a:t>
            </a:r>
            <a:endParaRPr lang="en-US" dirty="0">
              <a:effectLst>
                <a:outerShdw blurRad="38100" dist="38100" dir="2700000" algn="tl">
                  <a:srgbClr val="000000"/>
                </a:outerShdw>
              </a:effectLst>
              <a:latin typeface="+mj-lt"/>
            </a:endParaRPr>
          </a:p>
        </p:txBody>
      </p:sp>
      <p:sp>
        <p:nvSpPr>
          <p:cNvPr id="46095" name="Line 15"/>
          <p:cNvSpPr>
            <a:spLocks noChangeShapeType="1"/>
          </p:cNvSpPr>
          <p:nvPr/>
        </p:nvSpPr>
        <p:spPr bwMode="auto">
          <a:xfrm>
            <a:off x="6582571" y="2781301"/>
            <a:ext cx="413543" cy="197983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6" name="Line 16"/>
          <p:cNvSpPr>
            <a:spLocks noChangeShapeType="1"/>
          </p:cNvSpPr>
          <p:nvPr/>
        </p:nvSpPr>
        <p:spPr bwMode="auto">
          <a:xfrm flipH="1">
            <a:off x="5375275" y="2781301"/>
            <a:ext cx="64928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8" name="Line 18"/>
          <p:cNvSpPr>
            <a:spLocks noChangeShapeType="1"/>
          </p:cNvSpPr>
          <p:nvPr/>
        </p:nvSpPr>
        <p:spPr bwMode="auto">
          <a:xfrm>
            <a:off x="9264650" y="2924176"/>
            <a:ext cx="649288"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9" name="Line 19"/>
          <p:cNvSpPr>
            <a:spLocks noChangeShapeType="1"/>
          </p:cNvSpPr>
          <p:nvPr/>
        </p:nvSpPr>
        <p:spPr bwMode="auto">
          <a:xfrm flipH="1">
            <a:off x="8183563" y="2924175"/>
            <a:ext cx="361950" cy="1225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604" name="Text Box 20"/>
          <p:cNvSpPr txBox="1">
            <a:spLocks noChangeArrowheads="1"/>
          </p:cNvSpPr>
          <p:nvPr/>
        </p:nvSpPr>
        <p:spPr bwMode="auto">
          <a:xfrm>
            <a:off x="7032625" y="4149725"/>
            <a:ext cx="1944688" cy="369332"/>
          </a:xfrm>
          <a:prstGeom prst="rect">
            <a:avLst/>
          </a:prstGeom>
          <a:noFill/>
          <a:ln w="9525">
            <a:noFill/>
            <a:miter lim="800000"/>
            <a:headEnd/>
            <a:tailEnd/>
          </a:ln>
          <a:effectLst/>
        </p:spPr>
        <p:txBody>
          <a:bodyPr>
            <a:spAutoFit/>
          </a:bodyPr>
          <a:lstStyle/>
          <a:p>
            <a:pPr algn="r">
              <a:spcBef>
                <a:spcPct val="50000"/>
              </a:spcBef>
              <a:defRPr/>
            </a:pPr>
            <a:endParaRPr lang="en-US" i="1">
              <a:effectLst>
                <a:outerShdw blurRad="38100" dist="38100" dir="2700000" algn="tl">
                  <a:srgbClr val="000000"/>
                </a:outerShdw>
              </a:effectLst>
              <a:latin typeface="Helvetica" charset="0"/>
            </a:endParaRPr>
          </a:p>
        </p:txBody>
      </p:sp>
      <p:sp>
        <p:nvSpPr>
          <p:cNvPr id="195605" name="Text Box 21"/>
          <p:cNvSpPr txBox="1">
            <a:spLocks noChangeArrowheads="1"/>
          </p:cNvSpPr>
          <p:nvPr/>
        </p:nvSpPr>
        <p:spPr bwMode="auto">
          <a:xfrm>
            <a:off x="7032626" y="4180958"/>
            <a:ext cx="2124075"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Modern Orthodox</a:t>
            </a:r>
          </a:p>
        </p:txBody>
      </p:sp>
      <p:sp>
        <p:nvSpPr>
          <p:cNvPr id="195606" name="Rectangle 22"/>
          <p:cNvSpPr>
            <a:spLocks noChangeArrowheads="1"/>
          </p:cNvSpPr>
          <p:nvPr/>
        </p:nvSpPr>
        <p:spPr bwMode="auto">
          <a:xfrm flipV="1">
            <a:off x="7535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195607" name="Text Box 23"/>
          <p:cNvSpPr txBox="1">
            <a:spLocks noChangeArrowheads="1"/>
          </p:cNvSpPr>
          <p:nvPr/>
        </p:nvSpPr>
        <p:spPr bwMode="auto">
          <a:xfrm>
            <a:off x="9085264" y="4042460"/>
            <a:ext cx="1368425" cy="646331"/>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 Ultra- Orthodox</a:t>
            </a:r>
          </a:p>
        </p:txBody>
      </p:sp>
      <p:sp>
        <p:nvSpPr>
          <p:cNvPr id="46106" name="Text Box 26"/>
          <p:cNvSpPr txBox="1">
            <a:spLocks noChangeArrowheads="1"/>
          </p:cNvSpPr>
          <p:nvPr/>
        </p:nvSpPr>
        <p:spPr bwMode="auto">
          <a:xfrm>
            <a:off x="6713836" y="6308726"/>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latin typeface="Helvetica" charset="0"/>
            </a:endParaRPr>
          </a:p>
        </p:txBody>
      </p:sp>
      <p:sp>
        <p:nvSpPr>
          <p:cNvPr id="46111" name="Text Box 31"/>
          <p:cNvSpPr txBox="1">
            <a:spLocks noChangeArrowheads="1"/>
          </p:cNvSpPr>
          <p:nvPr/>
        </p:nvSpPr>
        <p:spPr bwMode="auto">
          <a:xfrm>
            <a:off x="3359151"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p>
        </p:txBody>
      </p:sp>
      <p:sp>
        <p:nvSpPr>
          <p:cNvPr id="46112" name="Text Box 32"/>
          <p:cNvSpPr txBox="1">
            <a:spLocks noChangeArrowheads="1"/>
          </p:cNvSpPr>
          <p:nvPr/>
        </p:nvSpPr>
        <p:spPr bwMode="auto">
          <a:xfrm>
            <a:off x="3000375" y="6442076"/>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latin typeface="+mj-lt"/>
            </a:endParaRPr>
          </a:p>
        </p:txBody>
      </p:sp>
      <p:sp>
        <p:nvSpPr>
          <p:cNvPr id="2" name="TextBox 1"/>
          <p:cNvSpPr txBox="1"/>
          <p:nvPr/>
        </p:nvSpPr>
        <p:spPr>
          <a:xfrm>
            <a:off x="9276437" y="5325322"/>
            <a:ext cx="1210588" cy="369332"/>
          </a:xfrm>
          <a:prstGeom prst="rect">
            <a:avLst/>
          </a:prstGeom>
          <a:noFill/>
        </p:spPr>
        <p:txBody>
          <a:bodyPr wrap="none" rtlCol="0">
            <a:spAutoFit/>
          </a:bodyPr>
          <a:lstStyle/>
          <a:p>
            <a:r>
              <a:rPr lang="en-US" b="1" dirty="0">
                <a:latin typeface="Helvetica" charset="0"/>
              </a:rPr>
              <a:t>Hasidism</a:t>
            </a:r>
          </a:p>
        </p:txBody>
      </p:sp>
      <p:sp>
        <p:nvSpPr>
          <p:cNvPr id="4" name="TextBox 3"/>
          <p:cNvSpPr txBox="1"/>
          <p:nvPr/>
        </p:nvSpPr>
        <p:spPr>
          <a:xfrm>
            <a:off x="6944667" y="5186824"/>
            <a:ext cx="2049600" cy="1200329"/>
          </a:xfrm>
          <a:prstGeom prst="rect">
            <a:avLst/>
          </a:prstGeom>
          <a:noFill/>
        </p:spPr>
        <p:txBody>
          <a:bodyPr wrap="none" rtlCol="0">
            <a:spAutoFit/>
          </a:bodyPr>
          <a:lstStyle/>
          <a:p>
            <a:r>
              <a:rPr lang="en-US" b="1" dirty="0"/>
              <a:t>Zionism</a:t>
            </a:r>
          </a:p>
          <a:p>
            <a:r>
              <a:rPr lang="en-US" b="1" dirty="0" err="1"/>
              <a:t>Labour</a:t>
            </a:r>
            <a:r>
              <a:rPr lang="en-US" b="1" dirty="0"/>
              <a:t> (Socialist) Z.</a:t>
            </a:r>
          </a:p>
          <a:p>
            <a:r>
              <a:rPr lang="en-US" b="1" dirty="0"/>
              <a:t>Secular Z.</a:t>
            </a:r>
          </a:p>
          <a:p>
            <a:r>
              <a:rPr lang="en-US" b="1" dirty="0"/>
              <a:t>Religious Z.</a:t>
            </a:r>
          </a:p>
        </p:txBody>
      </p:sp>
      <p:sp>
        <p:nvSpPr>
          <p:cNvPr id="5" name="TextBox 4"/>
          <p:cNvSpPr txBox="1"/>
          <p:nvPr/>
        </p:nvSpPr>
        <p:spPr>
          <a:xfrm>
            <a:off x="1524001" y="6069698"/>
            <a:ext cx="2327881" cy="646331"/>
          </a:xfrm>
          <a:prstGeom prst="rect">
            <a:avLst/>
          </a:prstGeom>
          <a:noFill/>
        </p:spPr>
        <p:txBody>
          <a:bodyPr wrap="none" rtlCol="0">
            <a:spAutoFit/>
          </a:bodyPr>
          <a:lstStyle/>
          <a:p>
            <a:r>
              <a:rPr lang="en-US" dirty="0"/>
              <a:t>Atheism</a:t>
            </a:r>
          </a:p>
          <a:p>
            <a:r>
              <a:rPr lang="en-US" dirty="0"/>
              <a:t>Socialism/Communism</a:t>
            </a:r>
          </a:p>
        </p:txBody>
      </p:sp>
      <p:sp>
        <p:nvSpPr>
          <p:cNvPr id="6" name="TextBox 5"/>
          <p:cNvSpPr txBox="1"/>
          <p:nvPr/>
        </p:nvSpPr>
        <p:spPr>
          <a:xfrm>
            <a:off x="5779478" y="5222631"/>
            <a:ext cx="1210331" cy="369332"/>
          </a:xfrm>
          <a:prstGeom prst="rect">
            <a:avLst/>
          </a:prstGeom>
          <a:noFill/>
        </p:spPr>
        <p:txBody>
          <a:bodyPr wrap="none" rtlCol="0">
            <a:spAutoFit/>
          </a:bodyPr>
          <a:lstStyle/>
          <a:p>
            <a:r>
              <a:rPr lang="en-US" b="1" dirty="0" err="1"/>
              <a:t>Yiddishism</a:t>
            </a:r>
            <a:endParaRPr lang="en-US" b="1" dirty="0"/>
          </a:p>
        </p:txBody>
      </p:sp>
    </p:spTree>
    <p:extLst>
      <p:ext uri="{BB962C8B-B14F-4D97-AF65-F5344CB8AC3E}">
        <p14:creationId xmlns:p14="http://schemas.microsoft.com/office/powerpoint/2010/main" val="526008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Jewish nationalism</a:t>
            </a:r>
          </a:p>
        </p:txBody>
      </p:sp>
      <p:sp>
        <p:nvSpPr>
          <p:cNvPr id="92163" name="Rectangle 3"/>
          <p:cNvSpPr>
            <a:spLocks noGrp="1" noChangeArrowheads="1"/>
          </p:cNvSpPr>
          <p:nvPr>
            <p:ph type="body" idx="1"/>
          </p:nvPr>
        </p:nvSpPr>
        <p:spPr/>
        <p:txBody>
          <a:bodyPr>
            <a:normAutofit/>
          </a:bodyPr>
          <a:lstStyle/>
          <a:p>
            <a:pPr>
              <a:lnSpc>
                <a:spcPct val="90000"/>
              </a:lnSpc>
            </a:pPr>
            <a:r>
              <a:rPr lang="en-US" dirty="0"/>
              <a:t>Leon </a:t>
            </a:r>
            <a:r>
              <a:rPr lang="en-US" dirty="0" err="1"/>
              <a:t>Pinsker</a:t>
            </a:r>
            <a:r>
              <a:rPr lang="en-US" dirty="0"/>
              <a:t>, Auto-Emancipation! (1882)</a:t>
            </a:r>
          </a:p>
          <a:p>
            <a:pPr lvl="1">
              <a:lnSpc>
                <a:spcPct val="90000"/>
              </a:lnSpc>
            </a:pPr>
            <a:r>
              <a:rPr lang="en-US" dirty="0"/>
              <a:t>Territorialism – Antisemitism as ‘illness’, Jews need a state as they will always be outsiders</a:t>
            </a:r>
          </a:p>
          <a:p>
            <a:r>
              <a:rPr lang="en-US" dirty="0"/>
              <a:t>Diaspora Nationalism</a:t>
            </a:r>
          </a:p>
          <a:p>
            <a:pPr lvl="1"/>
            <a:r>
              <a:rPr lang="en-US" dirty="0"/>
              <a:t>historical: Simon </a:t>
            </a:r>
            <a:r>
              <a:rPr lang="en-US" dirty="0" err="1"/>
              <a:t>Dubnow</a:t>
            </a:r>
            <a:endParaRPr lang="en-US" dirty="0"/>
          </a:p>
          <a:p>
            <a:pPr lvl="1"/>
            <a:r>
              <a:rPr lang="en-US" dirty="0"/>
              <a:t>socialist: Bund</a:t>
            </a:r>
          </a:p>
          <a:p>
            <a:r>
              <a:rPr lang="en-US" dirty="0"/>
              <a:t>Zionism</a:t>
            </a:r>
          </a:p>
          <a:p>
            <a:pPr lvl="1">
              <a:buFontTx/>
              <a:buNone/>
            </a:pPr>
            <a:r>
              <a:rPr lang="en-US" dirty="0"/>
              <a:t>political: Herzl</a:t>
            </a:r>
          </a:p>
          <a:p>
            <a:pPr lvl="1">
              <a:buFontTx/>
              <a:buNone/>
            </a:pPr>
            <a:r>
              <a:rPr lang="en-US" dirty="0"/>
              <a:t>cultural: </a:t>
            </a:r>
            <a:r>
              <a:rPr lang="en-US" dirty="0" err="1"/>
              <a:t>Ahad</a:t>
            </a:r>
            <a:r>
              <a:rPr lang="en-US" dirty="0"/>
              <a:t> ha-Am (Asher </a:t>
            </a:r>
            <a:r>
              <a:rPr lang="en-US" dirty="0" err="1"/>
              <a:t>Ginzberg</a:t>
            </a:r>
            <a:r>
              <a:rPr lang="en-US" dirty="0"/>
              <a:t>)</a:t>
            </a:r>
          </a:p>
          <a:p>
            <a:pPr lvl="1">
              <a:buFontTx/>
              <a:buNone/>
            </a:pPr>
            <a:r>
              <a:rPr lang="en-US" dirty="0"/>
              <a:t>Secular vs religious Zionism</a:t>
            </a:r>
          </a:p>
        </p:txBody>
      </p:sp>
    </p:spTree>
    <p:extLst>
      <p:ext uri="{BB962C8B-B14F-4D97-AF65-F5344CB8AC3E}">
        <p14:creationId xmlns:p14="http://schemas.microsoft.com/office/powerpoint/2010/main" val="2333063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a:bodyPr>
          <a:lstStyle/>
          <a:p>
            <a:r>
              <a:rPr lang="en-US" dirty="0"/>
              <a:t>Diaspora Nationalism (late 19</a:t>
            </a:r>
            <a:r>
              <a:rPr lang="en-US" baseline="30000" dirty="0"/>
              <a:t>th</a:t>
            </a:r>
            <a:r>
              <a:rPr lang="en-US" dirty="0"/>
              <a:t>/early 20</a:t>
            </a:r>
            <a:r>
              <a:rPr lang="en-US" baseline="30000" dirty="0"/>
              <a:t>th</a:t>
            </a:r>
            <a:r>
              <a:rPr lang="en-US" dirty="0"/>
              <a:t> centuries)</a:t>
            </a:r>
          </a:p>
        </p:txBody>
      </p:sp>
      <p:sp>
        <p:nvSpPr>
          <p:cNvPr id="94211" name="Rectangle 3"/>
          <p:cNvSpPr>
            <a:spLocks noGrp="1" noChangeArrowheads="1"/>
          </p:cNvSpPr>
          <p:nvPr>
            <p:ph type="body" idx="1"/>
          </p:nvPr>
        </p:nvSpPr>
        <p:spPr/>
        <p:txBody>
          <a:bodyPr/>
          <a:lstStyle/>
          <a:p>
            <a:r>
              <a:rPr lang="en-US" dirty="0"/>
              <a:t>Jews as separate ethnic group</a:t>
            </a:r>
          </a:p>
          <a:p>
            <a:r>
              <a:rPr lang="en-US" dirty="0"/>
              <a:t>achieve minority rights within multi-national empires</a:t>
            </a:r>
          </a:p>
          <a:p>
            <a:r>
              <a:rPr lang="en-US" dirty="0"/>
              <a:t>give up claim to independent state in return for national status</a:t>
            </a:r>
          </a:p>
          <a:p>
            <a:r>
              <a:rPr lang="en-US" dirty="0" err="1"/>
              <a:t>Organise</a:t>
            </a:r>
            <a:r>
              <a:rPr lang="en-US" dirty="0"/>
              <a:t> Jewish self-defense</a:t>
            </a:r>
          </a:p>
          <a:p>
            <a:endParaRPr lang="en-US" dirty="0"/>
          </a:p>
        </p:txBody>
      </p:sp>
    </p:spTree>
    <p:extLst>
      <p:ext uri="{BB962C8B-B14F-4D97-AF65-F5344CB8AC3E}">
        <p14:creationId xmlns:p14="http://schemas.microsoft.com/office/powerpoint/2010/main" val="1841797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t>Simon Dubnow</a:t>
            </a:r>
          </a:p>
        </p:txBody>
      </p:sp>
      <p:sp>
        <p:nvSpPr>
          <p:cNvPr id="97283" name="Rectangle 3"/>
          <p:cNvSpPr>
            <a:spLocks noGrp="1" noChangeArrowheads="1"/>
          </p:cNvSpPr>
          <p:nvPr>
            <p:ph type="body" idx="1"/>
          </p:nvPr>
        </p:nvSpPr>
        <p:spPr/>
        <p:txBody>
          <a:bodyPr/>
          <a:lstStyle/>
          <a:p>
            <a:pPr>
              <a:lnSpc>
                <a:spcPct val="90000"/>
              </a:lnSpc>
            </a:pPr>
            <a:r>
              <a:rPr lang="en-US" dirty="0"/>
              <a:t>Jewish people evolved from racial-ethnic to territorial-political to cultural-historical </a:t>
            </a:r>
          </a:p>
          <a:p>
            <a:pPr>
              <a:lnSpc>
                <a:spcPct val="90000"/>
              </a:lnSpc>
            </a:pPr>
            <a:r>
              <a:rPr lang="en-US" dirty="0"/>
              <a:t>For the last - spiritual - stage a state with land, language, and sovereignty is not needed</a:t>
            </a:r>
          </a:p>
          <a:p>
            <a:pPr>
              <a:lnSpc>
                <a:spcPct val="90000"/>
              </a:lnSpc>
            </a:pPr>
            <a:r>
              <a:rPr lang="en-US" dirty="0"/>
              <a:t>the nation must redefine itself through secular institutions</a:t>
            </a:r>
          </a:p>
          <a:p>
            <a:pPr>
              <a:lnSpc>
                <a:spcPct val="90000"/>
              </a:lnSpc>
            </a:pPr>
            <a:r>
              <a:rPr lang="en-US" dirty="0"/>
              <a:t>error of religious reformers to define the group religiousl</a:t>
            </a:r>
            <a:r>
              <a:rPr lang="en-US" i="1" dirty="0"/>
              <a:t>y</a:t>
            </a:r>
          </a:p>
          <a:p>
            <a:pPr>
              <a:lnSpc>
                <a:spcPct val="90000"/>
              </a:lnSpc>
            </a:pPr>
            <a:r>
              <a:rPr lang="en-US" i="1" dirty="0" err="1"/>
              <a:t>Volkspartei</a:t>
            </a:r>
            <a:r>
              <a:rPr lang="en-US" dirty="0"/>
              <a:t> (People</a:t>
            </a:r>
            <a:r>
              <a:rPr lang="ja-JP" altLang="en-US" dirty="0">
                <a:latin typeface="Arial"/>
              </a:rPr>
              <a:t>’</a:t>
            </a:r>
            <a:r>
              <a:rPr lang="en-US" dirty="0"/>
              <a:t>s Party)</a:t>
            </a:r>
          </a:p>
          <a:p>
            <a:pPr>
              <a:lnSpc>
                <a:spcPct val="90000"/>
              </a:lnSpc>
            </a:pPr>
            <a:endParaRPr lang="en-US" dirty="0"/>
          </a:p>
        </p:txBody>
      </p:sp>
    </p:spTree>
    <p:extLst>
      <p:ext uri="{BB962C8B-B14F-4D97-AF65-F5344CB8AC3E}">
        <p14:creationId xmlns:p14="http://schemas.microsoft.com/office/powerpoint/2010/main" val="3116973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Bund</a:t>
            </a:r>
          </a:p>
        </p:txBody>
      </p:sp>
      <p:sp>
        <p:nvSpPr>
          <p:cNvPr id="98307" name="Rectangle 3"/>
          <p:cNvSpPr>
            <a:spLocks noGrp="1" noChangeArrowheads="1"/>
          </p:cNvSpPr>
          <p:nvPr>
            <p:ph type="body" idx="1"/>
          </p:nvPr>
        </p:nvSpPr>
        <p:spPr/>
        <p:txBody>
          <a:bodyPr>
            <a:normAutofit fontScale="92500" lnSpcReduction="10000"/>
          </a:bodyPr>
          <a:lstStyle/>
          <a:p>
            <a:pPr>
              <a:lnSpc>
                <a:spcPct val="90000"/>
              </a:lnSpc>
            </a:pPr>
            <a:r>
              <a:rPr lang="en-US" dirty="0"/>
              <a:t>Jewish socialists: language Yiddish but strong connection to Russian Social Democratic Party</a:t>
            </a:r>
          </a:p>
          <a:p>
            <a:pPr>
              <a:lnSpc>
                <a:spcPct val="90000"/>
              </a:lnSpc>
            </a:pPr>
            <a:r>
              <a:rPr lang="en-US" dirty="0" err="1"/>
              <a:t>Algemeyner</a:t>
            </a:r>
            <a:r>
              <a:rPr lang="en-US" dirty="0"/>
              <a:t> </a:t>
            </a:r>
            <a:r>
              <a:rPr lang="en-US" dirty="0" err="1"/>
              <a:t>Yidisher</a:t>
            </a:r>
            <a:r>
              <a:rPr lang="en-US" dirty="0"/>
              <a:t> </a:t>
            </a:r>
            <a:r>
              <a:rPr lang="en-US" dirty="0" err="1"/>
              <a:t>Arbeiter</a:t>
            </a:r>
            <a:r>
              <a:rPr lang="en-US" dirty="0"/>
              <a:t> Bund in Lite, </a:t>
            </a:r>
            <a:r>
              <a:rPr lang="en-US" dirty="0" err="1"/>
              <a:t>Poylin</a:t>
            </a:r>
            <a:r>
              <a:rPr lang="en-US" dirty="0"/>
              <a:t> und </a:t>
            </a:r>
            <a:r>
              <a:rPr lang="en-US" dirty="0" err="1"/>
              <a:t>Rusland</a:t>
            </a:r>
            <a:r>
              <a:rPr lang="en-US" dirty="0"/>
              <a:t> (General Worker</a:t>
            </a:r>
            <a:r>
              <a:rPr lang="ja-JP" altLang="en-US" dirty="0">
                <a:latin typeface="Arial"/>
              </a:rPr>
              <a:t>’</a:t>
            </a:r>
            <a:r>
              <a:rPr lang="en-US" dirty="0"/>
              <a:t>s Union in Lithuania, Poland and Russia)</a:t>
            </a:r>
          </a:p>
          <a:p>
            <a:pPr>
              <a:lnSpc>
                <a:spcPct val="90000"/>
              </a:lnSpc>
            </a:pPr>
            <a:r>
              <a:rPr lang="en-US" dirty="0"/>
              <a:t>est. 1897 in Russian Empire (Vilnius one of main </a:t>
            </a:r>
            <a:r>
              <a:rPr lang="en-US" dirty="0" err="1"/>
              <a:t>centres</a:t>
            </a:r>
            <a:r>
              <a:rPr lang="en-US" dirty="0"/>
              <a:t>)</a:t>
            </a:r>
          </a:p>
          <a:p>
            <a:pPr>
              <a:lnSpc>
                <a:spcPct val="90000"/>
              </a:lnSpc>
            </a:pPr>
            <a:r>
              <a:rPr lang="en-US" dirty="0"/>
              <a:t>aim to escape particularism and parochialism</a:t>
            </a:r>
          </a:p>
          <a:p>
            <a:pPr>
              <a:lnSpc>
                <a:spcPct val="90000"/>
              </a:lnSpc>
            </a:pPr>
            <a:r>
              <a:rPr lang="en-US" dirty="0"/>
              <a:t>young socialists are shocked by popular antisemitism and its acceptance by the left</a:t>
            </a:r>
          </a:p>
          <a:p>
            <a:pPr>
              <a:lnSpc>
                <a:spcPct val="90000"/>
              </a:lnSpc>
            </a:pPr>
            <a:r>
              <a:rPr lang="en-US" dirty="0"/>
              <a:t>Jewish masses suspicious of assimilationists</a:t>
            </a:r>
          </a:p>
          <a:p>
            <a:pPr>
              <a:lnSpc>
                <a:spcPct val="90000"/>
              </a:lnSpc>
            </a:pPr>
            <a:r>
              <a:rPr lang="en-US" dirty="0"/>
              <a:t>Jewish interests are separate </a:t>
            </a:r>
          </a:p>
        </p:txBody>
      </p:sp>
    </p:spTree>
    <p:extLst>
      <p:ext uri="{BB962C8B-B14F-4D97-AF65-F5344CB8AC3E}">
        <p14:creationId xmlns:p14="http://schemas.microsoft.com/office/powerpoint/2010/main" val="1466173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838199" y="1690687"/>
            <a:ext cx="9655630" cy="5058456"/>
          </a:xfrm>
        </p:spPr>
        <p:txBody>
          <a:bodyPr>
            <a:noAutofit/>
          </a:bodyPr>
          <a:lstStyle/>
          <a:p>
            <a:pPr algn="l" rtl="0" eaLnBrk="1" hangingPunct="1">
              <a:lnSpc>
                <a:spcPct val="80000"/>
              </a:lnSpc>
              <a:buFont typeface="Wingdings" charset="0"/>
              <a:buNone/>
            </a:pPr>
            <a:r>
              <a:rPr lang="en-US" sz="2000" dirty="0">
                <a:latin typeface="Arial" charset="0"/>
                <a:cs typeface="Arial" charset="0"/>
              </a:rPr>
              <a:t>From biblical ”Zion”, often synonymous with Jerusalem and the Land of Israel (</a:t>
            </a:r>
            <a:r>
              <a:rPr lang="en-US" sz="2000" dirty="0" err="1">
                <a:latin typeface="Arial" charset="0"/>
                <a:cs typeface="Arial" charset="0"/>
              </a:rPr>
              <a:t>Eretz</a:t>
            </a:r>
            <a:r>
              <a:rPr lang="en-US" sz="2000" dirty="0">
                <a:latin typeface="Arial" charset="0"/>
                <a:cs typeface="Arial" charset="0"/>
              </a:rPr>
              <a:t> </a:t>
            </a:r>
            <a:r>
              <a:rPr lang="en-US" sz="2000" dirty="0" err="1">
                <a:latin typeface="Arial" charset="0"/>
                <a:cs typeface="Arial" charset="0"/>
              </a:rPr>
              <a:t>Yisrael</a:t>
            </a:r>
            <a:r>
              <a:rPr lang="en-US" sz="2000" dirty="0">
                <a:latin typeface="Arial" charset="0"/>
                <a:cs typeface="Arial" charset="0"/>
              </a:rPr>
              <a:t>)</a:t>
            </a:r>
          </a:p>
          <a:p>
            <a:pPr algn="l" rtl="0" eaLnBrk="1" hangingPunct="1">
              <a:lnSpc>
                <a:spcPct val="80000"/>
              </a:lnSpc>
              <a:buFont typeface="Wingdings" charset="0"/>
              <a:buNone/>
            </a:pPr>
            <a:endParaRPr lang="en-US" sz="2000" dirty="0">
              <a:latin typeface="Arial" charset="0"/>
              <a:cs typeface="Arial" charset="0"/>
            </a:endParaRPr>
          </a:p>
          <a:p>
            <a:pPr algn="l" rtl="0" eaLnBrk="1" hangingPunct="1">
              <a:lnSpc>
                <a:spcPct val="80000"/>
              </a:lnSpc>
              <a:buFont typeface="Wingdings" charset="0"/>
              <a:buNone/>
            </a:pPr>
            <a:r>
              <a:rPr lang="en-US" sz="2000" dirty="0">
                <a:latin typeface="Arial" charset="0"/>
                <a:cs typeface="Arial" charset="0"/>
              </a:rPr>
              <a:t>= Jewish nationalism, Jewish national movement</a:t>
            </a:r>
          </a:p>
          <a:p>
            <a:pPr algn="l" rtl="0" eaLnBrk="1" hangingPunct="1">
              <a:lnSpc>
                <a:spcPct val="80000"/>
              </a:lnSpc>
              <a:buFont typeface="Wingdings" charset="0"/>
              <a:buNone/>
            </a:pPr>
            <a:endParaRPr lang="en-US" sz="2000" dirty="0">
              <a:latin typeface="Arial" charset="0"/>
              <a:cs typeface="Arial" charset="0"/>
            </a:endParaRPr>
          </a:p>
          <a:p>
            <a:pPr>
              <a:lnSpc>
                <a:spcPct val="80000"/>
              </a:lnSpc>
              <a:buNone/>
            </a:pPr>
            <a:r>
              <a:rPr lang="en-US" altLang="zh-CN" sz="2000" dirty="0">
                <a:latin typeface="Arial" charset="0"/>
                <a:ea typeface="SimSun" charset="0"/>
                <a:cs typeface="SimSun" charset="0"/>
              </a:rPr>
              <a:t>Definition of the Jews as an ethnic group</a:t>
            </a:r>
          </a:p>
          <a:p>
            <a:pPr>
              <a:lnSpc>
                <a:spcPct val="80000"/>
              </a:lnSpc>
              <a:buNone/>
            </a:pPr>
            <a:endParaRPr lang="en-US" altLang="zh-CN" sz="2000" dirty="0">
              <a:latin typeface="Arial" charset="0"/>
              <a:ea typeface="SimSun" charset="0"/>
              <a:cs typeface="SimSun" charset="0"/>
            </a:endParaRPr>
          </a:p>
          <a:p>
            <a:pPr>
              <a:lnSpc>
                <a:spcPct val="80000"/>
              </a:lnSpc>
              <a:buNone/>
            </a:pPr>
            <a:r>
              <a:rPr lang="en-US" altLang="zh-CN" sz="2000" dirty="0">
                <a:latin typeface="Arial" charset="0"/>
                <a:ea typeface="SimSun" charset="0"/>
                <a:cs typeface="SimSun" charset="0"/>
              </a:rPr>
              <a:t>Response to antisemitism and perceived failure of assimilation</a:t>
            </a:r>
          </a:p>
          <a:p>
            <a:pPr>
              <a:lnSpc>
                <a:spcPct val="80000"/>
              </a:lnSpc>
              <a:buNone/>
            </a:pPr>
            <a:endParaRPr lang="en-US" altLang="zh-CN" sz="2000" dirty="0">
              <a:latin typeface="Arial" charset="0"/>
              <a:ea typeface="SimSun" charset="0"/>
              <a:cs typeface="SimSun" charset="0"/>
            </a:endParaRPr>
          </a:p>
          <a:p>
            <a:pPr>
              <a:lnSpc>
                <a:spcPct val="80000"/>
              </a:lnSpc>
              <a:buNone/>
            </a:pPr>
            <a:r>
              <a:rPr lang="en-US" altLang="zh-CN" sz="2000" dirty="0">
                <a:latin typeface="Arial" charset="0"/>
                <a:ea typeface="SimSun" charset="0"/>
                <a:cs typeface="SimSun" charset="0"/>
              </a:rPr>
              <a:t>Inspired by and developing parallel to French, German, Polish etc. nation building</a:t>
            </a:r>
          </a:p>
          <a:p>
            <a:pPr algn="l" rtl="0" eaLnBrk="1" hangingPunct="1">
              <a:lnSpc>
                <a:spcPct val="80000"/>
              </a:lnSpc>
              <a:buFont typeface="Wingdings" charset="0"/>
              <a:buNone/>
            </a:pPr>
            <a:endParaRPr lang="en-US" sz="2000" dirty="0">
              <a:latin typeface="Arial" charset="0"/>
              <a:cs typeface="Arial" charset="0"/>
            </a:endParaRPr>
          </a:p>
          <a:p>
            <a:pPr algn="l" rtl="0" eaLnBrk="1" hangingPunct="1">
              <a:lnSpc>
                <a:spcPct val="80000"/>
              </a:lnSpc>
              <a:buFont typeface="Wingdings" charset="0"/>
              <a:buNone/>
            </a:pPr>
            <a:r>
              <a:rPr lang="en-US" sz="2000" dirty="0">
                <a:latin typeface="Arial" charset="0"/>
                <a:cs typeface="Arial" charset="0"/>
              </a:rPr>
              <a:t>Solution: homeland, preferably in Palestine</a:t>
            </a:r>
          </a:p>
          <a:p>
            <a:pPr algn="l" rtl="0" eaLnBrk="1" hangingPunct="1">
              <a:lnSpc>
                <a:spcPct val="80000"/>
              </a:lnSpc>
              <a:buFont typeface="Wingdings" charset="0"/>
              <a:buNone/>
            </a:pPr>
            <a:endParaRPr lang="en-US" sz="2000" dirty="0">
              <a:latin typeface="Arial" charset="0"/>
              <a:cs typeface="Arial" charset="0"/>
            </a:endParaRPr>
          </a:p>
          <a:p>
            <a:pPr algn="l" rtl="0" eaLnBrk="1" hangingPunct="1">
              <a:lnSpc>
                <a:spcPct val="80000"/>
              </a:lnSpc>
              <a:buFont typeface="Wingdings" charset="0"/>
              <a:buNone/>
            </a:pPr>
            <a:r>
              <a:rPr lang="en-US" sz="2000" dirty="0">
                <a:latin typeface="Arial" charset="0"/>
                <a:cs typeface="Arial" charset="0"/>
              </a:rPr>
              <a:t>For the moment: </a:t>
            </a:r>
            <a:r>
              <a:rPr lang="en-US" sz="2000" dirty="0" err="1">
                <a:latin typeface="Arial" charset="0"/>
                <a:cs typeface="Arial" charset="0"/>
              </a:rPr>
              <a:t>organisation</a:t>
            </a:r>
            <a:r>
              <a:rPr lang="en-US" sz="2000" dirty="0">
                <a:latin typeface="Arial" charset="0"/>
                <a:cs typeface="Arial" charset="0"/>
              </a:rPr>
              <a:t> of Jewish self-defense</a:t>
            </a:r>
          </a:p>
          <a:p>
            <a:pPr algn="l" rtl="0" eaLnBrk="1" hangingPunct="1">
              <a:lnSpc>
                <a:spcPct val="80000"/>
              </a:lnSpc>
              <a:buFont typeface="Wingdings" charset="0"/>
              <a:buNone/>
            </a:pPr>
            <a:endParaRPr lang="en-US" sz="2000" dirty="0">
              <a:latin typeface="Arial" charset="0"/>
              <a:cs typeface="Arial" charset="0"/>
            </a:endParaRPr>
          </a:p>
          <a:p>
            <a:pPr algn="l" rtl="0" eaLnBrk="1" hangingPunct="1">
              <a:lnSpc>
                <a:spcPct val="80000"/>
              </a:lnSpc>
              <a:buFont typeface="Wingdings" charset="0"/>
              <a:buNone/>
            </a:pPr>
            <a:endParaRPr lang="en-US" sz="2000" dirty="0">
              <a:latin typeface="Arial" charset="0"/>
              <a:cs typeface="Arial" charset="0"/>
            </a:endParaRPr>
          </a:p>
          <a:p>
            <a:pPr algn="l" rtl="0" eaLnBrk="1" hangingPunct="1">
              <a:lnSpc>
                <a:spcPct val="80000"/>
              </a:lnSpc>
              <a:buFont typeface="Wingdings" charset="0"/>
              <a:buNone/>
            </a:pPr>
            <a:r>
              <a:rPr lang="en-US" sz="2000" dirty="0">
                <a:latin typeface="Arial" charset="0"/>
                <a:cs typeface="Arial" charset="0"/>
              </a:rPr>
              <a:t>  </a:t>
            </a:r>
          </a:p>
        </p:txBody>
      </p:sp>
      <p:sp>
        <p:nvSpPr>
          <p:cNvPr id="2" name="Title 1"/>
          <p:cNvSpPr>
            <a:spLocks noGrp="1"/>
          </p:cNvSpPr>
          <p:nvPr>
            <p:ph type="title"/>
          </p:nvPr>
        </p:nvSpPr>
        <p:spPr/>
        <p:txBody>
          <a:bodyPr/>
          <a:lstStyle/>
          <a:p>
            <a:r>
              <a:rPr lang="en-US" dirty="0"/>
              <a:t>Zionism in the 19</a:t>
            </a:r>
            <a:r>
              <a:rPr lang="en-US" baseline="30000" dirty="0"/>
              <a:t>th</a:t>
            </a:r>
            <a:r>
              <a:rPr lang="en-US" dirty="0"/>
              <a:t> century</a:t>
            </a:r>
          </a:p>
        </p:txBody>
      </p:sp>
    </p:spTree>
    <p:extLst>
      <p:ext uri="{BB962C8B-B14F-4D97-AF65-F5344CB8AC3E}">
        <p14:creationId xmlns:p14="http://schemas.microsoft.com/office/powerpoint/2010/main" val="2235015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3265715" y="296029"/>
            <a:ext cx="4746171" cy="1325563"/>
          </a:xfrm>
        </p:spPr>
        <p:txBody>
          <a:bodyPr/>
          <a:lstStyle/>
          <a:p>
            <a:r>
              <a:rPr lang="en-US" dirty="0"/>
              <a:t>Theodor Herzl</a:t>
            </a:r>
          </a:p>
        </p:txBody>
      </p:sp>
      <p:sp>
        <p:nvSpPr>
          <p:cNvPr id="104451" name="Rectangle 3"/>
          <p:cNvSpPr>
            <a:spLocks noGrp="1" noChangeArrowheads="1"/>
          </p:cNvSpPr>
          <p:nvPr>
            <p:ph type="body" idx="1"/>
          </p:nvPr>
        </p:nvSpPr>
        <p:spPr>
          <a:xfrm>
            <a:off x="1524000" y="1825625"/>
            <a:ext cx="6487886" cy="4351338"/>
          </a:xfrm>
        </p:spPr>
        <p:txBody>
          <a:bodyPr/>
          <a:lstStyle/>
          <a:p>
            <a:r>
              <a:rPr lang="en-US" dirty="0"/>
              <a:t>Pogroms 1881 and May Laws (confirming restriction for Jews and Pale of Settlement)</a:t>
            </a:r>
          </a:p>
          <a:p>
            <a:r>
              <a:rPr lang="en-US" dirty="0"/>
              <a:t>Dreyfus trial 1896</a:t>
            </a:r>
          </a:p>
          <a:p>
            <a:r>
              <a:rPr lang="en-US" i="1" dirty="0"/>
              <a:t>Jewish State</a:t>
            </a:r>
            <a:r>
              <a:rPr lang="en-US" dirty="0"/>
              <a:t> 1896</a:t>
            </a:r>
          </a:p>
          <a:p>
            <a:r>
              <a:rPr lang="en-US" dirty="0"/>
              <a:t>First Zionist Congress 1897 in Basle</a:t>
            </a:r>
          </a:p>
          <a:p>
            <a:endParaRPr lang="en-US" dirty="0"/>
          </a:p>
        </p:txBody>
      </p:sp>
      <p:sp>
        <p:nvSpPr>
          <p:cNvPr id="2" name="Title 1">
            <a:extLst>
              <a:ext uri="{FF2B5EF4-FFF2-40B4-BE49-F238E27FC236}">
                <a16:creationId xmlns:a16="http://schemas.microsoft.com/office/drawing/2014/main" id="{01610A7D-1BD7-2424-62BF-2C4B8D201130}"/>
              </a:ext>
            </a:extLst>
          </p:cNvPr>
          <p:cNvSpPr txBox="1">
            <a:spLocks/>
          </p:cNvSpPr>
          <p:nvPr/>
        </p:nvSpPr>
        <p:spPr>
          <a:xfrm>
            <a:off x="8316686" y="4660900"/>
            <a:ext cx="4386943" cy="15160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a:t>Theodor Herzl (1860 – 1904)</a:t>
            </a:r>
            <a:endParaRPr lang="en-US" sz="2400" dirty="0"/>
          </a:p>
        </p:txBody>
      </p:sp>
      <p:pic>
        <p:nvPicPr>
          <p:cNvPr id="3" name="Content Placeholder 3">
            <a:extLst>
              <a:ext uri="{FF2B5EF4-FFF2-40B4-BE49-F238E27FC236}">
                <a16:creationId xmlns:a16="http://schemas.microsoft.com/office/drawing/2014/main" id="{6BCA3EEE-B0D3-67FE-957A-6858C12F43A4}"/>
              </a:ext>
            </a:extLst>
          </p:cNvPr>
          <p:cNvPicPr>
            <a:picLocks noChangeAspect="1"/>
          </p:cNvPicPr>
          <p:nvPr/>
        </p:nvPicPr>
        <p:blipFill>
          <a:blip r:embed="rId2"/>
          <a:srcRect l="-79417" r="-79417"/>
          <a:stretch>
            <a:fillRect/>
          </a:stretch>
        </p:blipFill>
        <p:spPr>
          <a:xfrm>
            <a:off x="5405848" y="91995"/>
            <a:ext cx="9435735" cy="4786472"/>
          </a:xfrm>
          <a:prstGeom prst="rect">
            <a:avLst/>
          </a:prstGeom>
        </p:spPr>
      </p:pic>
    </p:spTree>
    <p:extLst>
      <p:ext uri="{BB962C8B-B14F-4D97-AF65-F5344CB8AC3E}">
        <p14:creationId xmlns:p14="http://schemas.microsoft.com/office/powerpoint/2010/main" val="1958348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020FA0-B02B-4DD6-BBE7-5666B13B410F}"/>
              </a:ext>
            </a:extLst>
          </p:cNvPr>
          <p:cNvSpPr>
            <a:spLocks noGrp="1"/>
          </p:cNvSpPr>
          <p:nvPr>
            <p:ph type="title"/>
          </p:nvPr>
        </p:nvSpPr>
        <p:spPr/>
        <p:txBody>
          <a:bodyPr/>
          <a:lstStyle/>
          <a:p>
            <a:endParaRPr lang="de-GB"/>
          </a:p>
        </p:txBody>
      </p:sp>
      <p:sp>
        <p:nvSpPr>
          <p:cNvPr id="3" name="Inhaltsplatzhalter 2">
            <a:extLst>
              <a:ext uri="{FF2B5EF4-FFF2-40B4-BE49-F238E27FC236}">
                <a16:creationId xmlns:a16="http://schemas.microsoft.com/office/drawing/2014/main" id="{7971E6D9-63E0-7655-4B99-41BB1C11C85F}"/>
              </a:ext>
            </a:extLst>
          </p:cNvPr>
          <p:cNvSpPr>
            <a:spLocks noGrp="1"/>
          </p:cNvSpPr>
          <p:nvPr>
            <p:ph idx="1"/>
          </p:nvPr>
        </p:nvSpPr>
        <p:spPr/>
        <p:txBody>
          <a:bodyPr/>
          <a:lstStyle/>
          <a:p>
            <a:pPr marL="514350" indent="-514350">
              <a:buAutoNum type="arabicPeriod"/>
            </a:pPr>
            <a:r>
              <a:rPr lang="de-GB" dirty="0"/>
              <a:t>Introduction</a:t>
            </a:r>
          </a:p>
          <a:p>
            <a:pPr marL="514350" indent="-514350">
              <a:buAutoNum type="arabicPeriod"/>
            </a:pPr>
            <a:r>
              <a:rPr lang="de-GB" dirty="0"/>
              <a:t>Origins of the term ‘antisemitism‘</a:t>
            </a:r>
          </a:p>
          <a:p>
            <a:pPr marL="514350" indent="-514350">
              <a:buAutoNum type="arabicPeriod"/>
            </a:pPr>
            <a:r>
              <a:rPr lang="de-GB" dirty="0"/>
              <a:t>Antijudaism, antisemitism and the challenges of modernity</a:t>
            </a:r>
          </a:p>
          <a:p>
            <a:pPr marL="514350" indent="-514350">
              <a:buAutoNum type="arabicPeriod"/>
            </a:pPr>
            <a:r>
              <a:rPr lang="de-GB" dirty="0"/>
              <a:t>Assimilation and antisemitism</a:t>
            </a:r>
          </a:p>
          <a:p>
            <a:pPr marL="514350" indent="-514350">
              <a:buAutoNum type="arabicPeriod"/>
            </a:pPr>
            <a:r>
              <a:rPr lang="de-GB" dirty="0"/>
              <a:t>Antisemitic tropes</a:t>
            </a:r>
          </a:p>
          <a:p>
            <a:pPr marL="514350" indent="-514350">
              <a:buFont typeface="Arial" panose="020B0604020202020204" pitchFamily="34" charset="0"/>
              <a:buAutoNum type="arabicPeriod"/>
            </a:pPr>
            <a:r>
              <a:rPr lang="de-GB" dirty="0"/>
              <a:t>Interpretations and outlook</a:t>
            </a:r>
          </a:p>
          <a:p>
            <a:pPr marL="0" indent="0">
              <a:buNone/>
            </a:pPr>
            <a:endParaRPr lang="de-GB" dirty="0"/>
          </a:p>
        </p:txBody>
      </p:sp>
    </p:spTree>
    <p:extLst>
      <p:ext uri="{BB962C8B-B14F-4D97-AF65-F5344CB8AC3E}">
        <p14:creationId xmlns:p14="http://schemas.microsoft.com/office/powerpoint/2010/main" val="2718020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CFA2DA-44CF-332F-9163-246F46FF50BF}"/>
              </a:ext>
            </a:extLst>
          </p:cNvPr>
          <p:cNvSpPr>
            <a:spLocks noGrp="1"/>
          </p:cNvSpPr>
          <p:nvPr>
            <p:ph type="title"/>
          </p:nvPr>
        </p:nvSpPr>
        <p:spPr/>
        <p:txBody>
          <a:bodyPr/>
          <a:lstStyle/>
          <a:p>
            <a:r>
              <a:rPr lang="de-GB" dirty="0"/>
              <a:t>Scape goats</a:t>
            </a:r>
          </a:p>
        </p:txBody>
      </p:sp>
      <p:sp>
        <p:nvSpPr>
          <p:cNvPr id="3" name="Inhaltsplatzhalter 2">
            <a:extLst>
              <a:ext uri="{FF2B5EF4-FFF2-40B4-BE49-F238E27FC236}">
                <a16:creationId xmlns:a16="http://schemas.microsoft.com/office/drawing/2014/main" id="{DE4712CA-1B86-B6CA-8411-282A58FB263F}"/>
              </a:ext>
            </a:extLst>
          </p:cNvPr>
          <p:cNvSpPr>
            <a:spLocks noGrp="1"/>
          </p:cNvSpPr>
          <p:nvPr>
            <p:ph idx="1"/>
          </p:nvPr>
        </p:nvSpPr>
        <p:spPr/>
        <p:txBody>
          <a:bodyPr/>
          <a:lstStyle/>
          <a:p>
            <a:r>
              <a:rPr lang="de-DE" dirty="0"/>
              <a:t>A</a:t>
            </a:r>
            <a:r>
              <a:rPr lang="de-GB" dirty="0"/>
              <a:t>nti-Jewish violence during and after Plague – Jews accused of having poisoned wells – classic anti-Jewish and antisemitic stereotype: Jews as ‚Brunnenvergifter‘</a:t>
            </a:r>
          </a:p>
          <a:p>
            <a:r>
              <a:rPr lang="de-GB" dirty="0"/>
              <a:t>Pattern there: fed into Jews blamed for all ills of modernity, maybe also because after emancipation some of them flourished, some make careers in free professions etc. </a:t>
            </a:r>
          </a:p>
          <a:p>
            <a:r>
              <a:rPr lang="de-GB" dirty="0"/>
              <a:t>Nazi manachaeism – Jews identified with all which is evil, the abstract, money, the modern, the intellectual, the international</a:t>
            </a:r>
          </a:p>
          <a:p>
            <a:endParaRPr lang="de-GB" dirty="0"/>
          </a:p>
        </p:txBody>
      </p:sp>
    </p:spTree>
    <p:extLst>
      <p:ext uri="{BB962C8B-B14F-4D97-AF65-F5344CB8AC3E}">
        <p14:creationId xmlns:p14="http://schemas.microsoft.com/office/powerpoint/2010/main" val="2161753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a:extLst>
              <a:ext uri="{FF2B5EF4-FFF2-40B4-BE49-F238E27FC236}">
                <a16:creationId xmlns:a16="http://schemas.microsoft.com/office/drawing/2014/main" id="{AAD18602-E8D4-123E-E07F-3C7D87192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1"/>
            <a:ext cx="5103813" cy="6734175"/>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2290" name="Rectangle 2">
            <a:extLst>
              <a:ext uri="{FF2B5EF4-FFF2-40B4-BE49-F238E27FC236}">
                <a16:creationId xmlns:a16="http://schemas.microsoft.com/office/drawing/2014/main" id="{8195249E-2CB5-F68D-CD72-5D21486B31DE}"/>
              </a:ext>
            </a:extLst>
          </p:cNvPr>
          <p:cNvSpPr>
            <a:spLocks noChangeArrowheads="1"/>
          </p:cNvSpPr>
          <p:nvPr/>
        </p:nvSpPr>
        <p:spPr bwMode="auto">
          <a:xfrm>
            <a:off x="7160307" y="2004192"/>
            <a:ext cx="4618036" cy="314150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nchor="ctr">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Antisemitic newspaper from Nazi Germany with antisemitic cartoon, evoking blood libel and feeding conspiracy theory about a global Jewish conspiracy</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dirty="0">
              <a:solidFill>
                <a:srgbClr val="FFFFFF"/>
              </a:solidFill>
              <a:latin typeface="Arial" charset="0"/>
              <a:ea typeface="ＭＳ Ｐゴシック" charset="0"/>
              <a:cs typeface="ＭＳ Ｐゴシック"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Note the quote at the bottom: ‘The Jews are our misfortune’.</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Quote from famous German historian von Treitschke, whose antisemitic texts helped to make antisemitism ’respectable’ in the German middle classes.</a:t>
            </a:r>
            <a:endParaRPr lang="en-GB" dirty="0">
              <a:solidFill>
                <a:srgbClr val="FFFF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77424164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F27FEFF-4BC4-B55A-FEF7-9FE7ED3E7F86}"/>
              </a:ext>
            </a:extLst>
          </p:cNvPr>
          <p:cNvSpPr txBox="1"/>
          <p:nvPr/>
        </p:nvSpPr>
        <p:spPr>
          <a:xfrm>
            <a:off x="811851" y="1803161"/>
            <a:ext cx="9391828" cy="3323987"/>
          </a:xfrm>
          <a:prstGeom prst="rect">
            <a:avLst/>
          </a:prstGeom>
          <a:noFill/>
        </p:spPr>
        <p:txBody>
          <a:bodyPr wrap="square" rtlCol="0">
            <a:spAutoFit/>
          </a:bodyPr>
          <a:lstStyle/>
          <a:p>
            <a:pPr marL="285750" indent="-285750">
              <a:buFont typeface="Arial" panose="020B0604020202020204" pitchFamily="34" charset="0"/>
              <a:buChar char="•"/>
            </a:pPr>
            <a:r>
              <a:rPr lang="de-GB" sz="2400" dirty="0"/>
              <a:t>A unique phenomenon, endemic at least in European history, society, culture (Shmuel Ettinger)</a:t>
            </a:r>
          </a:p>
          <a:p>
            <a:pPr marL="285750" indent="-285750">
              <a:buFont typeface="Arial" panose="020B0604020202020204" pitchFamily="34" charset="0"/>
              <a:buChar char="•"/>
            </a:pPr>
            <a:r>
              <a:rPr lang="de-DE" sz="2400" dirty="0"/>
              <a:t>A</a:t>
            </a:r>
            <a:r>
              <a:rPr lang="de-GB" sz="2400" dirty="0"/>
              <a:t> contextual phenomenon, not intrinsic in European or whatever culture (Hannah Arendt)</a:t>
            </a:r>
          </a:p>
          <a:p>
            <a:pPr marL="285750" indent="-285750">
              <a:buFont typeface="Arial" panose="020B0604020202020204" pitchFamily="34" charset="0"/>
              <a:buChar char="•"/>
            </a:pPr>
            <a:r>
              <a:rPr lang="de-GB" sz="2400" dirty="0"/>
              <a:t>Part of and comparable to racism, xenophobia, and all sorts of prejudice (Scott Ury) </a:t>
            </a:r>
          </a:p>
          <a:p>
            <a:pPr marL="285750" indent="-285750">
              <a:buFont typeface="Arial" panose="020B0604020202020204" pitchFamily="34" charset="0"/>
              <a:buChar char="•"/>
            </a:pPr>
            <a:r>
              <a:rPr lang="de-DE" sz="2400" dirty="0"/>
              <a:t>A</a:t>
            </a:r>
            <a:r>
              <a:rPr lang="de-GB" sz="2400" dirty="0"/>
              <a:t> cultural code signifying more than just the enmity against Jews (Shulamit Volkov)</a:t>
            </a:r>
          </a:p>
          <a:p>
            <a:endParaRPr lang="de-GB" dirty="0"/>
          </a:p>
        </p:txBody>
      </p:sp>
      <p:sp>
        <p:nvSpPr>
          <p:cNvPr id="3" name="Textfeld 2">
            <a:extLst>
              <a:ext uri="{FF2B5EF4-FFF2-40B4-BE49-F238E27FC236}">
                <a16:creationId xmlns:a16="http://schemas.microsoft.com/office/drawing/2014/main" id="{CA9BD434-6C99-828B-8DF2-6DB5981F6FBE}"/>
              </a:ext>
            </a:extLst>
          </p:cNvPr>
          <p:cNvSpPr txBox="1"/>
          <p:nvPr/>
        </p:nvSpPr>
        <p:spPr>
          <a:xfrm>
            <a:off x="4170348" y="546931"/>
            <a:ext cx="5372176" cy="461665"/>
          </a:xfrm>
          <a:prstGeom prst="rect">
            <a:avLst/>
          </a:prstGeom>
          <a:noFill/>
        </p:spPr>
        <p:txBody>
          <a:bodyPr wrap="none" rtlCol="0">
            <a:spAutoFit/>
          </a:bodyPr>
          <a:lstStyle/>
          <a:p>
            <a:r>
              <a:rPr lang="de-GB" sz="2400" dirty="0"/>
              <a:t>Jew-hatred (anti-Judaism, antisemitism)…</a:t>
            </a:r>
          </a:p>
        </p:txBody>
      </p:sp>
    </p:spTree>
    <p:extLst>
      <p:ext uri="{BB962C8B-B14F-4D97-AF65-F5344CB8AC3E}">
        <p14:creationId xmlns:p14="http://schemas.microsoft.com/office/powerpoint/2010/main" val="3801330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D3F5B9-9C43-2683-0D07-C9790AF2C2B6}"/>
              </a:ext>
            </a:extLst>
          </p:cNvPr>
          <p:cNvSpPr>
            <a:spLocks noGrp="1"/>
          </p:cNvSpPr>
          <p:nvPr>
            <p:ph type="title"/>
          </p:nvPr>
        </p:nvSpPr>
        <p:spPr/>
        <p:txBody>
          <a:bodyPr/>
          <a:lstStyle/>
          <a:p>
            <a:r>
              <a:rPr lang="de-GB" dirty="0"/>
              <a:t>Post-war developments	</a:t>
            </a:r>
          </a:p>
        </p:txBody>
      </p:sp>
      <p:sp>
        <p:nvSpPr>
          <p:cNvPr id="3" name="Textfeld 2">
            <a:extLst>
              <a:ext uri="{FF2B5EF4-FFF2-40B4-BE49-F238E27FC236}">
                <a16:creationId xmlns:a16="http://schemas.microsoft.com/office/drawing/2014/main" id="{6CC374F0-6A16-E006-F2CF-D12718FC48BA}"/>
              </a:ext>
            </a:extLst>
          </p:cNvPr>
          <p:cNvSpPr txBox="1"/>
          <p:nvPr/>
        </p:nvSpPr>
        <p:spPr>
          <a:xfrm>
            <a:off x="942975" y="1690688"/>
            <a:ext cx="10306050" cy="2308324"/>
          </a:xfrm>
          <a:prstGeom prst="rect">
            <a:avLst/>
          </a:prstGeom>
          <a:noFill/>
        </p:spPr>
        <p:txBody>
          <a:bodyPr wrap="square" rtlCol="0">
            <a:spAutoFit/>
          </a:bodyPr>
          <a:lstStyle/>
          <a:p>
            <a:r>
              <a:rPr lang="de-GB" dirty="0"/>
              <a:t>Foundation of state of Israel</a:t>
            </a:r>
          </a:p>
          <a:p>
            <a:pPr marL="285750" indent="-285750">
              <a:buFont typeface="Arial" panose="020B0604020202020204" pitchFamily="34" charset="0"/>
              <a:buChar char="•"/>
            </a:pPr>
            <a:r>
              <a:rPr lang="de-GB" dirty="0"/>
              <a:t>Expulsion of 700,000 Arabs</a:t>
            </a:r>
          </a:p>
          <a:p>
            <a:pPr marL="285750" indent="-285750">
              <a:buFont typeface="Arial" panose="020B0604020202020204" pitchFamily="34" charset="0"/>
              <a:buChar char="•"/>
            </a:pPr>
            <a:r>
              <a:rPr lang="de-GB" dirty="0"/>
              <a:t>Israel identified as ‚Jewish state‘ </a:t>
            </a:r>
          </a:p>
          <a:p>
            <a:pPr marL="285750" indent="-285750">
              <a:buFont typeface="Arial" panose="020B0604020202020204" pitchFamily="34" charset="0"/>
              <a:buChar char="•"/>
            </a:pPr>
            <a:r>
              <a:rPr lang="de-GB" dirty="0"/>
              <a:t>Antisemites hold Jews collectively responsible for actions of Israeli government</a:t>
            </a:r>
          </a:p>
          <a:p>
            <a:pPr marL="285750" indent="-285750">
              <a:buFont typeface="Arial" panose="020B0604020202020204" pitchFamily="34" charset="0"/>
              <a:buChar char="•"/>
            </a:pPr>
            <a:r>
              <a:rPr lang="de-GB" dirty="0"/>
              <a:t>Many attempts to differentiate between antisemitism and anti-Zionism and to qualify when criticism of Israeli government is legitimate and justified and when does it become antisemitic</a:t>
            </a:r>
          </a:p>
          <a:p>
            <a:pPr marL="285750" indent="-285750">
              <a:buFont typeface="Arial" panose="020B0604020202020204" pitchFamily="34" charset="0"/>
              <a:buChar char="•"/>
            </a:pPr>
            <a:r>
              <a:rPr lang="de-GB" dirty="0"/>
              <a:t>Ability of antisemitism to link with other ideologies </a:t>
            </a:r>
          </a:p>
          <a:p>
            <a:endParaRPr lang="de-GB" dirty="0"/>
          </a:p>
        </p:txBody>
      </p:sp>
    </p:spTree>
    <p:extLst>
      <p:ext uri="{BB962C8B-B14F-4D97-AF65-F5344CB8AC3E}">
        <p14:creationId xmlns:p14="http://schemas.microsoft.com/office/powerpoint/2010/main" val="2305470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73EE8C-AC62-A36E-DA46-7EB11CA93F3E}"/>
              </a:ext>
            </a:extLst>
          </p:cNvPr>
          <p:cNvSpPr>
            <a:spLocks noGrp="1"/>
          </p:cNvSpPr>
          <p:nvPr>
            <p:ph type="title"/>
          </p:nvPr>
        </p:nvSpPr>
        <p:spPr>
          <a:xfrm>
            <a:off x="838200" y="265200"/>
            <a:ext cx="10515600" cy="1325563"/>
          </a:xfrm>
        </p:spPr>
        <p:txBody>
          <a:bodyPr>
            <a:normAutofit fontScale="90000"/>
          </a:bodyPr>
          <a:lstStyle/>
          <a:p>
            <a:r>
              <a:rPr lang="de-GB" dirty="0"/>
              <a:t>Jerusalem declaration, 25 March 2021, responds to International Holocaust Remembrance Allaince (IHRA) definition from 2016.</a:t>
            </a:r>
          </a:p>
        </p:txBody>
      </p:sp>
      <p:sp>
        <p:nvSpPr>
          <p:cNvPr id="3" name="Textfeld 2">
            <a:extLst>
              <a:ext uri="{FF2B5EF4-FFF2-40B4-BE49-F238E27FC236}">
                <a16:creationId xmlns:a16="http://schemas.microsoft.com/office/drawing/2014/main" id="{EB274A40-03C8-9FB5-C725-E9FF005F0C7E}"/>
              </a:ext>
            </a:extLst>
          </p:cNvPr>
          <p:cNvSpPr txBox="1"/>
          <p:nvPr/>
        </p:nvSpPr>
        <p:spPr>
          <a:xfrm>
            <a:off x="1276351" y="1895474"/>
            <a:ext cx="10325099" cy="1200329"/>
          </a:xfrm>
          <a:prstGeom prst="rect">
            <a:avLst/>
          </a:prstGeom>
          <a:noFill/>
        </p:spPr>
        <p:txBody>
          <a:bodyPr wrap="square" rtlCol="0">
            <a:spAutoFit/>
          </a:bodyPr>
          <a:lstStyle/>
          <a:p>
            <a:r>
              <a:rPr lang="de-GB" dirty="0"/>
              <a:t>Preamble: We, the undersigned, present the Jerusaem Declaration on Antisemitism, the product of n initiative that originated in Jerusalem. We include in our number international scholars working in Antisemitism Studies and related fields, including Jewish, Holocaust, Israel, Palestine, and Middle East Studies…</a:t>
            </a:r>
          </a:p>
        </p:txBody>
      </p:sp>
      <p:sp>
        <p:nvSpPr>
          <p:cNvPr id="4" name="Textfeld 3">
            <a:extLst>
              <a:ext uri="{FF2B5EF4-FFF2-40B4-BE49-F238E27FC236}">
                <a16:creationId xmlns:a16="http://schemas.microsoft.com/office/drawing/2014/main" id="{1B73DD24-009D-D1F5-FCCB-88FD70E23C0B}"/>
              </a:ext>
            </a:extLst>
          </p:cNvPr>
          <p:cNvSpPr txBox="1"/>
          <p:nvPr/>
        </p:nvSpPr>
        <p:spPr>
          <a:xfrm>
            <a:off x="1371600" y="3743324"/>
            <a:ext cx="8791575" cy="923330"/>
          </a:xfrm>
          <a:prstGeom prst="rect">
            <a:avLst/>
          </a:prstGeom>
          <a:noFill/>
        </p:spPr>
        <p:txBody>
          <a:bodyPr wrap="square" rtlCol="0">
            <a:spAutoFit/>
          </a:bodyPr>
          <a:lstStyle/>
          <a:p>
            <a:r>
              <a:rPr lang="de-GB" dirty="0"/>
              <a:t>… we hold that while antisemitism has certain distinctive features, the fight against it is inseparable from the overall fight against all forms of racial, ethnic, cultural, religious, and gender discrimination.</a:t>
            </a:r>
          </a:p>
        </p:txBody>
      </p:sp>
      <p:sp>
        <p:nvSpPr>
          <p:cNvPr id="5" name="Textfeld 4">
            <a:extLst>
              <a:ext uri="{FF2B5EF4-FFF2-40B4-BE49-F238E27FC236}">
                <a16:creationId xmlns:a16="http://schemas.microsoft.com/office/drawing/2014/main" id="{5C56E964-0328-BC58-F423-D018B0464C18}"/>
              </a:ext>
            </a:extLst>
          </p:cNvPr>
          <p:cNvSpPr txBox="1"/>
          <p:nvPr/>
        </p:nvSpPr>
        <p:spPr>
          <a:xfrm>
            <a:off x="1836821" y="3133903"/>
            <a:ext cx="8518358" cy="646331"/>
          </a:xfrm>
          <a:prstGeom prst="rect">
            <a:avLst/>
          </a:prstGeom>
          <a:noFill/>
        </p:spPr>
        <p:txBody>
          <a:bodyPr wrap="none" rtlCol="0">
            <a:spAutoFit/>
          </a:bodyPr>
          <a:lstStyle/>
          <a:p>
            <a:r>
              <a:rPr lang="de-DE" dirty="0"/>
              <a:t>C</a:t>
            </a:r>
            <a:r>
              <a:rPr lang="de-GB" dirty="0"/>
              <a:t>ritical of IHRA definition – of 11 examples of antisemitism, 7 focus on the State of Israel.</a:t>
            </a:r>
          </a:p>
          <a:p>
            <a:endParaRPr lang="de-GB" dirty="0"/>
          </a:p>
        </p:txBody>
      </p:sp>
    </p:spTree>
    <p:extLst>
      <p:ext uri="{BB962C8B-B14F-4D97-AF65-F5344CB8AC3E}">
        <p14:creationId xmlns:p14="http://schemas.microsoft.com/office/powerpoint/2010/main" val="3143305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4C5250-E6C0-F168-C859-FFD222E845F8}"/>
              </a:ext>
            </a:extLst>
          </p:cNvPr>
          <p:cNvSpPr>
            <a:spLocks noGrp="1"/>
          </p:cNvSpPr>
          <p:nvPr>
            <p:ph type="title"/>
          </p:nvPr>
        </p:nvSpPr>
        <p:spPr/>
        <p:txBody>
          <a:bodyPr/>
          <a:lstStyle/>
          <a:p>
            <a:r>
              <a:rPr lang="de-GB" dirty="0"/>
              <a:t>Antisemitism</a:t>
            </a:r>
          </a:p>
        </p:txBody>
      </p:sp>
      <p:sp>
        <p:nvSpPr>
          <p:cNvPr id="3" name="Textfeld 2">
            <a:extLst>
              <a:ext uri="{FF2B5EF4-FFF2-40B4-BE49-F238E27FC236}">
                <a16:creationId xmlns:a16="http://schemas.microsoft.com/office/drawing/2014/main" id="{0E4983F7-F44B-0316-F10D-515E3A743B53}"/>
              </a:ext>
            </a:extLst>
          </p:cNvPr>
          <p:cNvSpPr txBox="1"/>
          <p:nvPr/>
        </p:nvSpPr>
        <p:spPr>
          <a:xfrm>
            <a:off x="1609725" y="1577816"/>
            <a:ext cx="5847948" cy="1477328"/>
          </a:xfrm>
          <a:prstGeom prst="rect">
            <a:avLst/>
          </a:prstGeom>
          <a:noFill/>
        </p:spPr>
        <p:txBody>
          <a:bodyPr wrap="none" rtlCol="0">
            <a:spAutoFit/>
          </a:bodyPr>
          <a:lstStyle/>
          <a:p>
            <a:r>
              <a:rPr lang="de-GB" dirty="0"/>
              <a:t>Whether an action or a speech act is antisemitic depends on</a:t>
            </a:r>
          </a:p>
          <a:p>
            <a:r>
              <a:rPr lang="de-GB" dirty="0"/>
              <a:t>The speaker/actor</a:t>
            </a:r>
          </a:p>
          <a:p>
            <a:r>
              <a:rPr lang="de-DE" dirty="0"/>
              <a:t>T</a:t>
            </a:r>
            <a:r>
              <a:rPr lang="de-GB" dirty="0"/>
              <a:t>he context</a:t>
            </a:r>
          </a:p>
          <a:p>
            <a:r>
              <a:rPr lang="de-DE" dirty="0"/>
              <a:t>T</a:t>
            </a:r>
            <a:r>
              <a:rPr lang="de-GB" dirty="0"/>
              <a:t>he audience</a:t>
            </a:r>
          </a:p>
          <a:p>
            <a:r>
              <a:rPr lang="de-GB" dirty="0"/>
              <a:t>The intention</a:t>
            </a:r>
          </a:p>
        </p:txBody>
      </p:sp>
      <p:sp>
        <p:nvSpPr>
          <p:cNvPr id="4" name="Textfeld 3">
            <a:extLst>
              <a:ext uri="{FF2B5EF4-FFF2-40B4-BE49-F238E27FC236}">
                <a16:creationId xmlns:a16="http://schemas.microsoft.com/office/drawing/2014/main" id="{5665EEAA-AD86-E1E1-3468-7FF87FA43F23}"/>
              </a:ext>
            </a:extLst>
          </p:cNvPr>
          <p:cNvSpPr txBox="1"/>
          <p:nvPr/>
        </p:nvSpPr>
        <p:spPr>
          <a:xfrm>
            <a:off x="1138237" y="3429000"/>
            <a:ext cx="9915525" cy="1200329"/>
          </a:xfrm>
          <a:prstGeom prst="rect">
            <a:avLst/>
          </a:prstGeom>
          <a:noFill/>
        </p:spPr>
        <p:txBody>
          <a:bodyPr wrap="square" rtlCol="0">
            <a:spAutoFit/>
          </a:bodyPr>
          <a:lstStyle/>
          <a:p>
            <a:r>
              <a:rPr lang="de-GB" dirty="0"/>
              <a:t>‚So, for example, hostility to Israel could be an expression of an antisemitic animus, or it could be a reaction to a human rights violation, or it could be the emotion that a Palestinian person feels on account of their experience at the hands of the State. In short, judgement and sensivitivity are needed in applying these guidelines to concrete situations  (From Jerusalem Declaration)</a:t>
            </a:r>
          </a:p>
        </p:txBody>
      </p:sp>
      <p:sp>
        <p:nvSpPr>
          <p:cNvPr id="6" name="Textfeld 5">
            <a:extLst>
              <a:ext uri="{FF2B5EF4-FFF2-40B4-BE49-F238E27FC236}">
                <a16:creationId xmlns:a16="http://schemas.microsoft.com/office/drawing/2014/main" id="{FAFB9AAD-CB70-F6E1-A119-AD1BF6136929}"/>
              </a:ext>
            </a:extLst>
          </p:cNvPr>
          <p:cNvSpPr txBox="1"/>
          <p:nvPr/>
        </p:nvSpPr>
        <p:spPr>
          <a:xfrm>
            <a:off x="1138237" y="4983214"/>
            <a:ext cx="6909634" cy="1477328"/>
          </a:xfrm>
          <a:prstGeom prst="rect">
            <a:avLst/>
          </a:prstGeom>
          <a:noFill/>
        </p:spPr>
        <p:txBody>
          <a:bodyPr wrap="square" rtlCol="0">
            <a:spAutoFit/>
          </a:bodyPr>
          <a:lstStyle/>
          <a:p>
            <a:r>
              <a:rPr lang="de-GB" dirty="0"/>
              <a:t>Guidelines</a:t>
            </a:r>
          </a:p>
          <a:p>
            <a:r>
              <a:rPr lang="de-GB" dirty="0"/>
              <a:t>A. General</a:t>
            </a:r>
          </a:p>
          <a:p>
            <a:r>
              <a:rPr lang="de-GB" dirty="0"/>
              <a:t>1. It is racist to essentialize (treat a character trait as inherent) or to make sweeping negative generalizations about a given population. What is true of racism in general is true of antisemitism in particular.</a:t>
            </a:r>
          </a:p>
        </p:txBody>
      </p:sp>
    </p:spTree>
    <p:extLst>
      <p:ext uri="{BB962C8B-B14F-4D97-AF65-F5344CB8AC3E}">
        <p14:creationId xmlns:p14="http://schemas.microsoft.com/office/powerpoint/2010/main" val="35123054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6D52DB-F524-39EF-76A3-B1A6E0D8BA8A}"/>
              </a:ext>
            </a:extLst>
          </p:cNvPr>
          <p:cNvSpPr>
            <a:spLocks noGrp="1"/>
          </p:cNvSpPr>
          <p:nvPr>
            <p:ph type="title"/>
          </p:nvPr>
        </p:nvSpPr>
        <p:spPr/>
        <p:txBody>
          <a:bodyPr/>
          <a:lstStyle/>
          <a:p>
            <a:r>
              <a:rPr lang="de-GB" dirty="0"/>
              <a:t>Jerusalem Declaration</a:t>
            </a:r>
          </a:p>
        </p:txBody>
      </p:sp>
      <p:sp>
        <p:nvSpPr>
          <p:cNvPr id="3" name="Textfeld 2">
            <a:extLst>
              <a:ext uri="{FF2B5EF4-FFF2-40B4-BE49-F238E27FC236}">
                <a16:creationId xmlns:a16="http://schemas.microsoft.com/office/drawing/2014/main" id="{34F8F91D-1986-DCDD-C0E3-A91B8D812914}"/>
              </a:ext>
            </a:extLst>
          </p:cNvPr>
          <p:cNvSpPr txBox="1"/>
          <p:nvPr/>
        </p:nvSpPr>
        <p:spPr>
          <a:xfrm>
            <a:off x="1323474" y="2149642"/>
            <a:ext cx="8654716" cy="4524315"/>
          </a:xfrm>
          <a:prstGeom prst="rect">
            <a:avLst/>
          </a:prstGeom>
          <a:noFill/>
        </p:spPr>
        <p:txBody>
          <a:bodyPr wrap="square" rtlCol="0">
            <a:spAutoFit/>
          </a:bodyPr>
          <a:lstStyle/>
          <a:p>
            <a:r>
              <a:rPr lang="de-GB" dirty="0"/>
              <a:t>B Israel and Palestine: examples that, on the face of it, are antisemitic</a:t>
            </a:r>
          </a:p>
          <a:p>
            <a:r>
              <a:rPr lang="de-GB" dirty="0"/>
              <a:t>6. Applying the symbols, images, and negative stereotypes of classical antisemitism (see guidelines 2 and 3) to the State of Israel</a:t>
            </a:r>
          </a:p>
          <a:p>
            <a:r>
              <a:rPr lang="de-GB" dirty="0"/>
              <a:t>7. Holding Jews collectively responsible for Israel‘s conduct or treating Jews, simply because they are Jewish, as agents of Israel</a:t>
            </a:r>
          </a:p>
          <a:p>
            <a:r>
              <a:rPr lang="de-GB" dirty="0"/>
              <a:t>8 Requiring people, because they are Jewish, publicly to condemn Israel or Zionism (for example, at a political meeting)</a:t>
            </a:r>
          </a:p>
          <a:p>
            <a:r>
              <a:rPr lang="de-GB" dirty="0"/>
              <a:t>9 Assuming that non-Israeli Jews, simply because they are Jews are necessarily more loyal to Israel than to their own countries.</a:t>
            </a:r>
          </a:p>
          <a:p>
            <a:r>
              <a:rPr lang="de-GB" dirty="0"/>
              <a:t>10. Denying the right of Jews in the State to exist and flourish collectively and individually, as Jews, in accordance with the principle of equality.</a:t>
            </a:r>
          </a:p>
          <a:p>
            <a:endParaRPr lang="de-GB" dirty="0"/>
          </a:p>
          <a:p>
            <a:r>
              <a:rPr lang="de-GB" dirty="0"/>
              <a:t>Points 11-15 give examples was ‚on the face of it‘ , are not anitsemitic, they can be boiled down to the principle that Israel, i</a:t>
            </a:r>
            <a:r>
              <a:rPr lang="de-DE" dirty="0" err="1"/>
              <a:t>ts</a:t>
            </a:r>
            <a:r>
              <a:rPr lang="de-DE" dirty="0"/>
              <a:t> </a:t>
            </a:r>
            <a:r>
              <a:rPr lang="de-DE" dirty="0" err="1"/>
              <a:t>government</a:t>
            </a:r>
            <a:r>
              <a:rPr lang="de-DE" dirty="0"/>
              <a:t> and </a:t>
            </a:r>
            <a:r>
              <a:rPr lang="de-DE" dirty="0" err="1"/>
              <a:t>policy</a:t>
            </a:r>
            <a:r>
              <a:rPr lang="de-DE" dirty="0"/>
              <a:t> </a:t>
            </a:r>
            <a:r>
              <a:rPr lang="de-DE" dirty="0" err="1"/>
              <a:t>can</a:t>
            </a:r>
            <a:r>
              <a:rPr lang="de-DE" dirty="0"/>
              <a:t> </a:t>
            </a:r>
            <a:r>
              <a:rPr lang="de-DE" dirty="0" err="1"/>
              <a:t>be</a:t>
            </a:r>
            <a:r>
              <a:rPr lang="de-DE" dirty="0"/>
              <a:t> </a:t>
            </a:r>
            <a:r>
              <a:rPr lang="de-DE" dirty="0" err="1"/>
              <a:t>criticised</a:t>
            </a:r>
            <a:r>
              <a:rPr lang="de-DE" dirty="0"/>
              <a:t> and </a:t>
            </a:r>
            <a:r>
              <a:rPr lang="de-DE" dirty="0" err="1"/>
              <a:t>held</a:t>
            </a:r>
            <a:r>
              <a:rPr lang="de-DE" dirty="0"/>
              <a:t> </a:t>
            </a:r>
            <a:r>
              <a:rPr lang="de-DE" dirty="0" err="1"/>
              <a:t>to</a:t>
            </a:r>
            <a:r>
              <a:rPr lang="de-DE" dirty="0"/>
              <a:t> </a:t>
            </a:r>
            <a:r>
              <a:rPr lang="de-DE" dirty="0" err="1"/>
              <a:t>count</a:t>
            </a:r>
            <a:r>
              <a:rPr lang="de-DE"/>
              <a:t> in </a:t>
            </a:r>
            <a:r>
              <a:rPr lang="de-DE" dirty="0" err="1"/>
              <a:t>the</a:t>
            </a:r>
            <a:r>
              <a:rPr lang="de-DE" dirty="0"/>
              <a:t> same </a:t>
            </a:r>
            <a:r>
              <a:rPr lang="de-DE" dirty="0" err="1"/>
              <a:t>way</a:t>
            </a:r>
            <a:r>
              <a:rPr lang="de-DE" dirty="0"/>
              <a:t> </a:t>
            </a:r>
            <a:r>
              <a:rPr lang="de-DE" dirty="0" err="1"/>
              <a:t>as</a:t>
            </a:r>
            <a:r>
              <a:rPr lang="de-DE" dirty="0"/>
              <a:t> </a:t>
            </a:r>
            <a:r>
              <a:rPr lang="de-DE" dirty="0" err="1"/>
              <a:t>the</a:t>
            </a:r>
            <a:r>
              <a:rPr lang="de-DE" dirty="0"/>
              <a:t> </a:t>
            </a:r>
            <a:r>
              <a:rPr lang="de-DE" dirty="0" err="1"/>
              <a:t>policy</a:t>
            </a:r>
            <a:r>
              <a:rPr lang="de-DE" dirty="0"/>
              <a:t> </a:t>
            </a:r>
            <a:r>
              <a:rPr lang="de-DE" dirty="0" err="1"/>
              <a:t>of</a:t>
            </a:r>
            <a:r>
              <a:rPr lang="de-DE" dirty="0"/>
              <a:t> </a:t>
            </a:r>
            <a:r>
              <a:rPr lang="de-DE" dirty="0" err="1"/>
              <a:t>any</a:t>
            </a:r>
            <a:r>
              <a:rPr lang="de-DE" dirty="0"/>
              <a:t> </a:t>
            </a:r>
            <a:r>
              <a:rPr lang="de-DE" dirty="0" err="1"/>
              <a:t>other</a:t>
            </a:r>
            <a:r>
              <a:rPr lang="de-DE" dirty="0"/>
              <a:t> </a:t>
            </a:r>
            <a:r>
              <a:rPr lang="de-DE" dirty="0" err="1"/>
              <a:t>state</a:t>
            </a:r>
            <a:r>
              <a:rPr lang="de-DE" dirty="0"/>
              <a:t> – but </a:t>
            </a:r>
            <a:r>
              <a:rPr lang="de-DE" dirty="0" err="1"/>
              <a:t>this</a:t>
            </a:r>
            <a:r>
              <a:rPr lang="de-DE" dirty="0"/>
              <a:t> </a:t>
            </a:r>
            <a:r>
              <a:rPr lang="de-DE" dirty="0" err="1"/>
              <a:t>needs</a:t>
            </a:r>
            <a:r>
              <a:rPr lang="de-DE" dirty="0"/>
              <a:t> </a:t>
            </a:r>
            <a:r>
              <a:rPr lang="de-DE" dirty="0" err="1"/>
              <a:t>to</a:t>
            </a:r>
            <a:r>
              <a:rPr lang="de-DE" dirty="0"/>
              <a:t> </a:t>
            </a:r>
            <a:r>
              <a:rPr lang="de-DE" dirty="0" err="1"/>
              <a:t>be</a:t>
            </a:r>
            <a:r>
              <a:rPr lang="de-DE" dirty="0"/>
              <a:t> </a:t>
            </a:r>
            <a:r>
              <a:rPr lang="de-DE" dirty="0" err="1"/>
              <a:t>considered</a:t>
            </a:r>
            <a:r>
              <a:rPr lang="de-DE" dirty="0"/>
              <a:t> </a:t>
            </a:r>
            <a:r>
              <a:rPr lang="de-DE" dirty="0" err="1"/>
              <a:t>together</a:t>
            </a:r>
            <a:r>
              <a:rPr lang="de-DE" dirty="0"/>
              <a:t> </a:t>
            </a:r>
            <a:r>
              <a:rPr lang="de-DE" dirty="0" err="1"/>
              <a:t>with</a:t>
            </a:r>
            <a:r>
              <a:rPr lang="de-DE" dirty="0"/>
              <a:t> </a:t>
            </a:r>
            <a:r>
              <a:rPr lang="de-DE" dirty="0" err="1"/>
              <a:t>points</a:t>
            </a:r>
            <a:r>
              <a:rPr lang="de-DE" dirty="0"/>
              <a:t> 6 </a:t>
            </a:r>
            <a:r>
              <a:rPr lang="de-DE" dirty="0" err="1"/>
              <a:t>to</a:t>
            </a:r>
            <a:r>
              <a:rPr lang="de-DE" dirty="0"/>
              <a:t> 10.</a:t>
            </a:r>
            <a:endParaRPr lang="de-GB" dirty="0"/>
          </a:p>
        </p:txBody>
      </p:sp>
    </p:spTree>
    <p:extLst>
      <p:ext uri="{BB962C8B-B14F-4D97-AF65-F5344CB8AC3E}">
        <p14:creationId xmlns:p14="http://schemas.microsoft.com/office/powerpoint/2010/main" val="324382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2EC947C9-5B5D-035D-B400-B2E9B741CC8D}"/>
              </a:ext>
            </a:extLst>
          </p:cNvPr>
          <p:cNvSpPr txBox="1"/>
          <p:nvPr/>
        </p:nvSpPr>
        <p:spPr>
          <a:xfrm>
            <a:off x="574297" y="1474195"/>
            <a:ext cx="10654878" cy="2308324"/>
          </a:xfrm>
          <a:prstGeom prst="rect">
            <a:avLst/>
          </a:prstGeom>
          <a:noFill/>
        </p:spPr>
        <p:txBody>
          <a:bodyPr wrap="square" rtlCol="0">
            <a:spAutoFit/>
          </a:bodyPr>
          <a:lstStyle/>
          <a:p>
            <a:r>
              <a:rPr lang="de-DE" dirty="0"/>
              <a:t>Anti-</a:t>
            </a:r>
            <a:r>
              <a:rPr lang="de-DE" dirty="0" err="1"/>
              <a:t>Zionism</a:t>
            </a:r>
            <a:r>
              <a:rPr lang="de-DE" dirty="0"/>
              <a:t> (</a:t>
            </a:r>
            <a:r>
              <a:rPr lang="de-DE" dirty="0" err="1"/>
              <a:t>or</a:t>
            </a:r>
            <a:r>
              <a:rPr lang="de-DE" dirty="0"/>
              <a:t> </a:t>
            </a:r>
            <a:r>
              <a:rPr lang="de-DE" dirty="0" err="1"/>
              <a:t>antisemitism</a:t>
            </a:r>
            <a:r>
              <a:rPr lang="de-DE" dirty="0"/>
              <a:t>?) </a:t>
            </a:r>
            <a:r>
              <a:rPr lang="de-DE" dirty="0" err="1"/>
              <a:t>as</a:t>
            </a:r>
            <a:r>
              <a:rPr lang="de-DE" dirty="0"/>
              <a:t> </a:t>
            </a:r>
            <a:r>
              <a:rPr lang="de-DE" dirty="0" err="1"/>
              <a:t>cultural</a:t>
            </a:r>
            <a:r>
              <a:rPr lang="de-DE" dirty="0"/>
              <a:t> code </a:t>
            </a:r>
            <a:r>
              <a:rPr lang="de-DE" dirty="0" err="1"/>
              <a:t>signifying</a:t>
            </a:r>
            <a:r>
              <a:rPr lang="de-DE" dirty="0"/>
              <a:t> anti-</a:t>
            </a:r>
            <a:r>
              <a:rPr lang="de-DE" dirty="0" err="1"/>
              <a:t>Americanism</a:t>
            </a:r>
            <a:r>
              <a:rPr lang="de-DE" dirty="0"/>
              <a:t>, anti-</a:t>
            </a:r>
            <a:r>
              <a:rPr lang="de-DE" dirty="0" err="1"/>
              <a:t>liberalism</a:t>
            </a:r>
            <a:r>
              <a:rPr lang="de-DE" dirty="0"/>
              <a:t>, anti-</a:t>
            </a:r>
            <a:r>
              <a:rPr lang="de-DE" dirty="0" err="1"/>
              <a:t>capitalism</a:t>
            </a:r>
            <a:endParaRPr lang="de-DE" dirty="0"/>
          </a:p>
          <a:p>
            <a:r>
              <a:rPr lang="de-DE" dirty="0"/>
              <a:t>(</a:t>
            </a:r>
            <a:r>
              <a:rPr lang="de-DE" dirty="0" err="1"/>
              <a:t>Left</a:t>
            </a:r>
            <a:r>
              <a:rPr lang="de-DE" dirty="0"/>
              <a:t>)</a:t>
            </a:r>
          </a:p>
          <a:p>
            <a:endParaRPr lang="de-DE" dirty="0"/>
          </a:p>
          <a:p>
            <a:r>
              <a:rPr lang="de-DE" dirty="0" err="1"/>
              <a:t>Antisemitism</a:t>
            </a:r>
            <a:r>
              <a:rPr lang="de-DE" dirty="0"/>
              <a:t> </a:t>
            </a:r>
            <a:r>
              <a:rPr lang="de-DE" dirty="0" err="1"/>
              <a:t>as</a:t>
            </a:r>
            <a:r>
              <a:rPr lang="de-DE" dirty="0"/>
              <a:t> </a:t>
            </a:r>
            <a:r>
              <a:rPr lang="de-DE" dirty="0" err="1"/>
              <a:t>cultural</a:t>
            </a:r>
            <a:r>
              <a:rPr lang="de-DE" dirty="0"/>
              <a:t> code </a:t>
            </a:r>
            <a:r>
              <a:rPr lang="de-DE" dirty="0" err="1"/>
              <a:t>signifying</a:t>
            </a:r>
            <a:r>
              <a:rPr lang="de-DE" dirty="0"/>
              <a:t> anti-</a:t>
            </a:r>
            <a:r>
              <a:rPr lang="de-DE" dirty="0" err="1"/>
              <a:t>emancipation</a:t>
            </a:r>
            <a:r>
              <a:rPr lang="de-DE" dirty="0"/>
              <a:t>, anti-</a:t>
            </a:r>
            <a:r>
              <a:rPr lang="de-DE" dirty="0" err="1"/>
              <a:t>immmigration</a:t>
            </a:r>
            <a:r>
              <a:rPr lang="de-DE" dirty="0"/>
              <a:t>, </a:t>
            </a:r>
            <a:r>
              <a:rPr lang="de-DE" dirty="0" err="1"/>
              <a:t>xenophobia</a:t>
            </a:r>
            <a:r>
              <a:rPr lang="de-DE" dirty="0"/>
              <a:t>, </a:t>
            </a:r>
            <a:r>
              <a:rPr lang="de-DE" dirty="0" err="1"/>
              <a:t>racism</a:t>
            </a:r>
            <a:r>
              <a:rPr lang="de-DE" dirty="0"/>
              <a:t>, anti-LGBT (Right)</a:t>
            </a:r>
          </a:p>
          <a:p>
            <a:endParaRPr lang="de-DE" dirty="0"/>
          </a:p>
          <a:p>
            <a:r>
              <a:rPr lang="de-DE" dirty="0" err="1"/>
              <a:t>Complication</a:t>
            </a:r>
            <a:r>
              <a:rPr lang="de-DE" dirty="0"/>
              <a:t>: On </a:t>
            </a:r>
            <a:r>
              <a:rPr lang="de-DE" dirty="0" err="1"/>
              <a:t>the</a:t>
            </a:r>
            <a:r>
              <a:rPr lang="de-DE" dirty="0"/>
              <a:t> extreme </a:t>
            </a:r>
            <a:r>
              <a:rPr lang="de-DE" dirty="0" err="1"/>
              <a:t>right</a:t>
            </a:r>
            <a:r>
              <a:rPr lang="de-DE" dirty="0"/>
              <a:t> – </a:t>
            </a:r>
            <a:r>
              <a:rPr lang="de-DE" dirty="0" err="1"/>
              <a:t>people</a:t>
            </a:r>
            <a:r>
              <a:rPr lang="de-DE" dirty="0"/>
              <a:t>  </a:t>
            </a:r>
            <a:r>
              <a:rPr lang="de-DE" dirty="0" err="1"/>
              <a:t>who</a:t>
            </a:r>
            <a:r>
              <a:rPr lang="de-DE" dirty="0"/>
              <a:t> </a:t>
            </a:r>
            <a:r>
              <a:rPr lang="de-DE" dirty="0" err="1"/>
              <a:t>are</a:t>
            </a:r>
            <a:r>
              <a:rPr lang="de-DE" dirty="0"/>
              <a:t> </a:t>
            </a:r>
            <a:r>
              <a:rPr lang="de-DE" dirty="0" err="1"/>
              <a:t>simultaneously</a:t>
            </a:r>
            <a:r>
              <a:rPr lang="de-DE" dirty="0"/>
              <a:t> </a:t>
            </a:r>
            <a:r>
              <a:rPr lang="de-DE" dirty="0" err="1"/>
              <a:t>supporters</a:t>
            </a:r>
            <a:r>
              <a:rPr lang="de-DE" dirty="0"/>
              <a:t> </a:t>
            </a:r>
            <a:r>
              <a:rPr lang="de-DE" dirty="0" err="1"/>
              <a:t>of</a:t>
            </a:r>
            <a:r>
              <a:rPr lang="de-DE" dirty="0"/>
              <a:t> Israel and </a:t>
            </a:r>
            <a:r>
              <a:rPr lang="de-DE" dirty="0" err="1"/>
              <a:t>antisemitic</a:t>
            </a:r>
            <a:endParaRPr lang="de-GB" dirty="0"/>
          </a:p>
          <a:p>
            <a:endParaRPr lang="de-GB" dirty="0"/>
          </a:p>
        </p:txBody>
      </p:sp>
      <p:sp>
        <p:nvSpPr>
          <p:cNvPr id="5" name="Textfeld 4">
            <a:extLst>
              <a:ext uri="{FF2B5EF4-FFF2-40B4-BE49-F238E27FC236}">
                <a16:creationId xmlns:a16="http://schemas.microsoft.com/office/drawing/2014/main" id="{51A67B9F-CA7D-65D1-543B-D9895EDE6920}"/>
              </a:ext>
            </a:extLst>
          </p:cNvPr>
          <p:cNvSpPr txBox="1"/>
          <p:nvPr/>
        </p:nvSpPr>
        <p:spPr>
          <a:xfrm>
            <a:off x="3546505" y="700755"/>
            <a:ext cx="5702908" cy="369332"/>
          </a:xfrm>
          <a:prstGeom prst="rect">
            <a:avLst/>
          </a:prstGeom>
          <a:noFill/>
        </p:spPr>
        <p:txBody>
          <a:bodyPr wrap="none" rtlCol="0">
            <a:spAutoFit/>
          </a:bodyPr>
          <a:lstStyle/>
          <a:p>
            <a:r>
              <a:rPr lang="de-GB" dirty="0"/>
              <a:t>To what extent is antisemitism also today a ‘cultural code‘?</a:t>
            </a:r>
          </a:p>
        </p:txBody>
      </p:sp>
    </p:spTree>
    <p:extLst>
      <p:ext uri="{BB962C8B-B14F-4D97-AF65-F5344CB8AC3E}">
        <p14:creationId xmlns:p14="http://schemas.microsoft.com/office/powerpoint/2010/main" val="2122171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64B9B448-34B7-9151-DBA8-D2F7E3D64A05}"/>
              </a:ext>
            </a:extLst>
          </p:cNvPr>
          <p:cNvSpPr>
            <a:spLocks noGrp="1" noChangeArrowheads="1"/>
          </p:cNvSpPr>
          <p:nvPr>
            <p:ph type="title"/>
          </p:nvPr>
        </p:nvSpPr>
        <p:spPr>
          <a:xfrm>
            <a:off x="838200" y="119743"/>
            <a:ext cx="10515600" cy="1570945"/>
          </a:xfrm>
        </p:spPr>
        <p:txBody>
          <a:bodyPr>
            <a:normAutofit/>
          </a:bodyPr>
          <a:lstStyle/>
          <a:p>
            <a:pPr algn="ctr"/>
            <a:r>
              <a:rPr lang="de-DE" altLang="de-GB" dirty="0"/>
              <a:t>A</a:t>
            </a:r>
            <a:r>
              <a:rPr lang="de-GB" altLang="de-GB" dirty="0"/>
              <a:t>nti-Semitism or antisemitism?</a:t>
            </a:r>
            <a:br>
              <a:rPr lang="de-GB" altLang="de-GB" dirty="0"/>
            </a:br>
            <a:endParaRPr lang="en-US" altLang="de-GB" dirty="0"/>
          </a:p>
        </p:txBody>
      </p:sp>
      <p:sp>
        <p:nvSpPr>
          <p:cNvPr id="2" name="Textfeld 1">
            <a:extLst>
              <a:ext uri="{FF2B5EF4-FFF2-40B4-BE49-F238E27FC236}">
                <a16:creationId xmlns:a16="http://schemas.microsoft.com/office/drawing/2014/main" id="{E0A3AD09-BBD5-FA56-F0E4-16B6E2862429}"/>
              </a:ext>
            </a:extLst>
          </p:cNvPr>
          <p:cNvSpPr txBox="1"/>
          <p:nvPr/>
        </p:nvSpPr>
        <p:spPr>
          <a:xfrm>
            <a:off x="976320" y="1309622"/>
            <a:ext cx="10239360" cy="4708981"/>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GB" dirty="0"/>
              <a:t>'Semitic‘referred originallyto a language family – Semitic languages  (Aramaic, Hebrew and Arabic are Semitic languages). The term was coined by German orientalist August Ludwig von Schlözer in 1791.</a:t>
            </a:r>
          </a:p>
          <a:p>
            <a:pPr marL="285750" indent="-285750">
              <a:spcBef>
                <a:spcPts val="600"/>
              </a:spcBef>
              <a:buFont typeface="Arial" panose="020B0604020202020204" pitchFamily="34" charset="0"/>
              <a:buChar char="•"/>
            </a:pPr>
            <a:r>
              <a:rPr lang="de-GB" dirty="0"/>
              <a:t>‘Antisemitic‘: a 19th century invention, first used (‘antisemitisch‘) by Austrian Jewish scholar Moritz Steinschneider in 1860 referring to views of Ernest Renan.</a:t>
            </a:r>
          </a:p>
          <a:p>
            <a:pPr marL="285750" indent="-285750">
              <a:spcBef>
                <a:spcPts val="600"/>
              </a:spcBef>
              <a:buFont typeface="Arial" panose="020B0604020202020204" pitchFamily="34" charset="0"/>
              <a:buChar char="•"/>
            </a:pPr>
            <a:r>
              <a:rPr lang="de-GB" dirty="0"/>
              <a:t>‘Antisemitic‘ (‘antisemitisch‘) widely used since the last third of 19th century. German journalist Wilhelm Marr and historian Heinrich von Treitschke used term ‚Semitic‘ interchangeably with Jewish – their views were qualified as ‘antisemitic‘</a:t>
            </a:r>
          </a:p>
          <a:p>
            <a:pPr marL="285750" indent="-285750">
              <a:spcBef>
                <a:spcPts val="600"/>
              </a:spcBef>
              <a:buFont typeface="Arial" panose="020B0604020202020204" pitchFamily="34" charset="0"/>
              <a:buChar char="•"/>
            </a:pPr>
            <a:r>
              <a:rPr lang="de-DE" dirty="0" err="1"/>
              <a:t>Some</a:t>
            </a:r>
            <a:r>
              <a:rPr lang="de-DE" dirty="0"/>
              <a:t> </a:t>
            </a:r>
            <a:r>
              <a:rPr lang="de-DE" dirty="0" err="1"/>
              <a:t>scholars</a:t>
            </a:r>
            <a:r>
              <a:rPr lang="de-DE" dirty="0"/>
              <a:t> </a:t>
            </a:r>
            <a:r>
              <a:rPr lang="de-DE" dirty="0" err="1"/>
              <a:t>propose</a:t>
            </a:r>
            <a:r>
              <a:rPr lang="de-DE" dirty="0"/>
              <a:t> </a:t>
            </a:r>
            <a:r>
              <a:rPr lang="de-DE" dirty="0" err="1"/>
              <a:t>as</a:t>
            </a:r>
            <a:r>
              <a:rPr lang="de-DE" dirty="0"/>
              <a:t> an alternative </a:t>
            </a:r>
            <a:r>
              <a:rPr lang="de-DE" dirty="0" err="1"/>
              <a:t>the</a:t>
            </a:r>
            <a:r>
              <a:rPr lang="de-DE" dirty="0"/>
              <a:t> </a:t>
            </a:r>
            <a:r>
              <a:rPr lang="de-DE" dirty="0" err="1"/>
              <a:t>term</a:t>
            </a:r>
            <a:r>
              <a:rPr lang="de-DE" dirty="0"/>
              <a:t> ‚</a:t>
            </a:r>
            <a:r>
              <a:rPr lang="de-DE" dirty="0" err="1"/>
              <a:t>Jew-hatred</a:t>
            </a:r>
            <a:r>
              <a:rPr lang="de-DE" dirty="0"/>
              <a:t>‘ </a:t>
            </a:r>
            <a:r>
              <a:rPr lang="de-DE" dirty="0" err="1"/>
              <a:t>while</a:t>
            </a:r>
            <a:r>
              <a:rPr lang="de-DE" dirty="0"/>
              <a:t> anti-</a:t>
            </a:r>
            <a:r>
              <a:rPr lang="de-DE" dirty="0" err="1"/>
              <a:t>Judaism</a:t>
            </a:r>
            <a:r>
              <a:rPr lang="de-DE" dirty="0"/>
              <a:t> </a:t>
            </a:r>
            <a:r>
              <a:rPr lang="de-DE" dirty="0" err="1"/>
              <a:t>refers</a:t>
            </a:r>
            <a:r>
              <a:rPr lang="de-DE" dirty="0"/>
              <a:t> </a:t>
            </a:r>
            <a:r>
              <a:rPr lang="de-DE" dirty="0" err="1"/>
              <a:t>to</a:t>
            </a:r>
            <a:r>
              <a:rPr lang="de-DE" dirty="0"/>
              <a:t> </a:t>
            </a:r>
            <a:r>
              <a:rPr lang="de-DE" dirty="0" err="1"/>
              <a:t>religiously</a:t>
            </a:r>
            <a:r>
              <a:rPr lang="de-DE" dirty="0"/>
              <a:t> </a:t>
            </a:r>
            <a:r>
              <a:rPr lang="de-DE" dirty="0" err="1"/>
              <a:t>motivated</a:t>
            </a:r>
            <a:r>
              <a:rPr lang="de-DE" dirty="0"/>
              <a:t> </a:t>
            </a:r>
            <a:r>
              <a:rPr lang="de-DE" dirty="0" err="1"/>
              <a:t>hatred</a:t>
            </a:r>
            <a:r>
              <a:rPr lang="de-DE" dirty="0"/>
              <a:t> </a:t>
            </a:r>
            <a:r>
              <a:rPr lang="de-DE" dirty="0" err="1"/>
              <a:t>of</a:t>
            </a:r>
            <a:r>
              <a:rPr lang="de-DE" dirty="0"/>
              <a:t> Jews </a:t>
            </a:r>
            <a:r>
              <a:rPr lang="de-DE" dirty="0" err="1"/>
              <a:t>as</a:t>
            </a:r>
            <a:r>
              <a:rPr lang="de-DE" dirty="0"/>
              <a:t> a </a:t>
            </a:r>
            <a:r>
              <a:rPr lang="de-DE" dirty="0" err="1"/>
              <a:t>religious</a:t>
            </a:r>
            <a:r>
              <a:rPr lang="de-DE" dirty="0"/>
              <a:t> </a:t>
            </a:r>
            <a:r>
              <a:rPr lang="de-DE" dirty="0" err="1"/>
              <a:t>group</a:t>
            </a:r>
            <a:r>
              <a:rPr lang="de-DE" dirty="0"/>
              <a:t>.</a:t>
            </a:r>
          </a:p>
          <a:p>
            <a:pPr marL="285750" indent="-285750">
              <a:spcBef>
                <a:spcPts val="600"/>
              </a:spcBef>
              <a:buFont typeface="Arial" panose="020B0604020202020204" pitchFamily="34" charset="0"/>
              <a:buChar char="•"/>
            </a:pPr>
            <a:r>
              <a:rPr lang="de-DE" dirty="0" err="1"/>
              <a:t>Antisemitism</a:t>
            </a:r>
            <a:r>
              <a:rPr lang="de-DE" dirty="0"/>
              <a:t> </a:t>
            </a:r>
            <a:r>
              <a:rPr lang="de-DE" dirty="0" err="1"/>
              <a:t>is</a:t>
            </a:r>
            <a:r>
              <a:rPr lang="de-DE" dirty="0"/>
              <a:t> a </a:t>
            </a:r>
            <a:r>
              <a:rPr lang="de-DE" dirty="0" err="1"/>
              <a:t>compromise</a:t>
            </a:r>
            <a:r>
              <a:rPr lang="de-DE" dirty="0"/>
              <a:t>: </a:t>
            </a:r>
            <a:r>
              <a:rPr lang="de-DE" dirty="0" err="1"/>
              <a:t>term</a:t>
            </a:r>
            <a:r>
              <a:rPr lang="de-DE" dirty="0"/>
              <a:t> </a:t>
            </a:r>
            <a:r>
              <a:rPr lang="de-DE" dirty="0" err="1"/>
              <a:t>has</a:t>
            </a:r>
            <a:r>
              <a:rPr lang="de-DE" dirty="0"/>
              <a:t> </a:t>
            </a:r>
            <a:r>
              <a:rPr lang="de-DE" dirty="0" err="1"/>
              <a:t>long</a:t>
            </a:r>
            <a:r>
              <a:rPr lang="de-DE" dirty="0"/>
              <a:t> </a:t>
            </a:r>
            <a:r>
              <a:rPr lang="de-DE" dirty="0" err="1"/>
              <a:t>been</a:t>
            </a:r>
            <a:r>
              <a:rPr lang="de-DE" dirty="0"/>
              <a:t> </a:t>
            </a:r>
            <a:r>
              <a:rPr lang="de-DE" dirty="0" err="1"/>
              <a:t>introduced</a:t>
            </a:r>
            <a:r>
              <a:rPr lang="de-DE" dirty="0"/>
              <a:t> – </a:t>
            </a:r>
            <a:r>
              <a:rPr lang="de-DE" dirty="0" err="1"/>
              <a:t>attempt</a:t>
            </a:r>
            <a:r>
              <a:rPr lang="de-DE" dirty="0"/>
              <a:t> </a:t>
            </a:r>
            <a:r>
              <a:rPr lang="de-DE" dirty="0" err="1"/>
              <a:t>to</a:t>
            </a:r>
            <a:r>
              <a:rPr lang="de-DE" dirty="0"/>
              <a:t> </a:t>
            </a:r>
            <a:r>
              <a:rPr lang="de-DE" dirty="0" err="1"/>
              <a:t>decouple</a:t>
            </a:r>
            <a:r>
              <a:rPr lang="de-DE" dirty="0"/>
              <a:t> </a:t>
            </a:r>
            <a:r>
              <a:rPr lang="de-DE" dirty="0" err="1"/>
              <a:t>it</a:t>
            </a:r>
            <a:r>
              <a:rPr lang="de-DE" dirty="0"/>
              <a:t> </a:t>
            </a:r>
            <a:r>
              <a:rPr lang="de-DE" dirty="0" err="1"/>
              <a:t>from</a:t>
            </a:r>
            <a:r>
              <a:rPr lang="de-DE" dirty="0"/>
              <a:t> </a:t>
            </a:r>
            <a:r>
              <a:rPr lang="de-DE" dirty="0" err="1"/>
              <a:t>Semitic</a:t>
            </a:r>
            <a:r>
              <a:rPr lang="de-DE" dirty="0"/>
              <a:t> </a:t>
            </a:r>
            <a:r>
              <a:rPr lang="de-DE" dirty="0" err="1"/>
              <a:t>denoting</a:t>
            </a:r>
            <a:r>
              <a:rPr lang="de-DE" dirty="0"/>
              <a:t> a </a:t>
            </a:r>
            <a:r>
              <a:rPr lang="de-DE" dirty="0" err="1"/>
              <a:t>family</a:t>
            </a:r>
            <a:r>
              <a:rPr lang="de-DE" dirty="0"/>
              <a:t> </a:t>
            </a:r>
            <a:r>
              <a:rPr lang="de-DE" dirty="0" err="1"/>
              <a:t>of</a:t>
            </a:r>
            <a:r>
              <a:rPr lang="de-DE" dirty="0"/>
              <a:t> </a:t>
            </a:r>
            <a:r>
              <a:rPr lang="de-DE" dirty="0" err="1"/>
              <a:t>languages</a:t>
            </a:r>
            <a:r>
              <a:rPr lang="de-DE" dirty="0"/>
              <a:t>.</a:t>
            </a:r>
          </a:p>
          <a:p>
            <a:pPr marL="285750" indent="-285750">
              <a:spcBef>
                <a:spcPts val="600"/>
              </a:spcBef>
              <a:buFont typeface="Arial" panose="020B0604020202020204" pitchFamily="34" charset="0"/>
              <a:buChar char="•"/>
            </a:pPr>
            <a:r>
              <a:rPr lang="de-DE" dirty="0" err="1"/>
              <a:t>Antisemitism</a:t>
            </a:r>
            <a:r>
              <a:rPr lang="de-DE" dirty="0"/>
              <a:t> – </a:t>
            </a:r>
            <a:r>
              <a:rPr lang="de-DE" dirty="0" err="1"/>
              <a:t>essentialisation</a:t>
            </a:r>
            <a:r>
              <a:rPr lang="de-DE" dirty="0"/>
              <a:t> </a:t>
            </a:r>
            <a:r>
              <a:rPr lang="de-DE" dirty="0" err="1"/>
              <a:t>of</a:t>
            </a:r>
            <a:r>
              <a:rPr lang="de-DE" dirty="0"/>
              <a:t> </a:t>
            </a:r>
            <a:r>
              <a:rPr lang="de-DE" dirty="0" err="1"/>
              <a:t>Jewishness</a:t>
            </a:r>
            <a:r>
              <a:rPr lang="de-DE" dirty="0"/>
              <a:t> – </a:t>
            </a:r>
            <a:r>
              <a:rPr lang="de-DE" dirty="0" err="1"/>
              <a:t>as</a:t>
            </a:r>
            <a:r>
              <a:rPr lang="de-DE" dirty="0"/>
              <a:t> a ‚</a:t>
            </a:r>
            <a:r>
              <a:rPr lang="de-DE" dirty="0" err="1"/>
              <a:t>race</a:t>
            </a:r>
            <a:r>
              <a:rPr lang="de-DE" dirty="0"/>
              <a:t>‘, not </a:t>
            </a:r>
            <a:r>
              <a:rPr lang="de-DE" dirty="0" err="1"/>
              <a:t>as</a:t>
            </a:r>
            <a:r>
              <a:rPr lang="de-DE" dirty="0"/>
              <a:t> a </a:t>
            </a:r>
            <a:r>
              <a:rPr lang="de-DE" dirty="0" err="1"/>
              <a:t>religion</a:t>
            </a:r>
            <a:r>
              <a:rPr lang="de-DE" dirty="0"/>
              <a:t> </a:t>
            </a:r>
            <a:r>
              <a:rPr lang="en-US" dirty="0"/>
              <a:t>drawing on </a:t>
            </a:r>
            <a:r>
              <a:rPr lang="ja-JP" altLang="en-US">
                <a:latin typeface="Arial"/>
              </a:rPr>
              <a:t>“</a:t>
            </a:r>
            <a:r>
              <a:rPr lang="en-US" dirty="0"/>
              <a:t>scientific</a:t>
            </a:r>
            <a:r>
              <a:rPr lang="ja-JP" altLang="en-US">
                <a:latin typeface="Arial"/>
              </a:rPr>
              <a:t>”</a:t>
            </a:r>
            <a:r>
              <a:rPr lang="en-US" dirty="0"/>
              <a:t> anthropology and physiology, coincides with emergence of nationalism</a:t>
            </a:r>
          </a:p>
          <a:p>
            <a:pPr marL="285750" indent="-285750">
              <a:spcBef>
                <a:spcPts val="600"/>
              </a:spcBef>
              <a:buFont typeface="Arial" panose="020B0604020202020204" pitchFamily="34" charset="0"/>
              <a:buChar char="•"/>
            </a:pPr>
            <a:r>
              <a:rPr lang="en-US" dirty="0"/>
              <a:t>easily adapted to other tasks and easily absorbs earlier anti-Jewish </a:t>
            </a:r>
            <a:r>
              <a:rPr lang="en-US" dirty="0" err="1"/>
              <a:t>rhetorics</a:t>
            </a:r>
            <a:endParaRPr lang="en-US" dirty="0"/>
          </a:p>
          <a:p>
            <a:pPr marL="285750" indent="-285750">
              <a:buFont typeface="Arial" panose="020B0604020202020204" pitchFamily="34" charset="0"/>
              <a:buChar char="•"/>
            </a:pPr>
            <a:endParaRPr lang="de-GB" dirty="0"/>
          </a:p>
        </p:txBody>
      </p:sp>
    </p:spTree>
    <p:extLst>
      <p:ext uri="{BB962C8B-B14F-4D97-AF65-F5344CB8AC3E}">
        <p14:creationId xmlns:p14="http://schemas.microsoft.com/office/powerpoint/2010/main" val="2025559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a:extLst>
              <a:ext uri="{FF2B5EF4-FFF2-40B4-BE49-F238E27FC236}">
                <a16:creationId xmlns:a16="http://schemas.microsoft.com/office/drawing/2014/main" id="{FC446015-6808-9B4B-C36B-92A07F06C79F}"/>
              </a:ext>
            </a:extLst>
          </p:cNvPr>
          <p:cNvSpPr>
            <a:spLocks noGrp="1" noChangeArrowheads="1"/>
          </p:cNvSpPr>
          <p:nvPr>
            <p:ph type="title"/>
          </p:nvPr>
        </p:nvSpPr>
        <p:spPr/>
        <p:txBody>
          <a:bodyPr/>
          <a:lstStyle/>
          <a:p>
            <a:pPr algn="l"/>
            <a:r>
              <a:rPr lang="de-DE" altLang="de-GB" sz="2800" dirty="0">
                <a:ea typeface="ＭＳ Ｐゴシック" panose="020B0600070205080204" pitchFamily="34" charset="-128"/>
              </a:rPr>
              <a:t>   </a:t>
            </a:r>
            <a:r>
              <a:rPr lang="de-DE" altLang="de-GB" sz="2400" dirty="0">
                <a:ea typeface="ＭＳ Ｐゴシック" panose="020B0600070205080204" pitchFamily="34" charset="-128"/>
              </a:rPr>
              <a:t>Arthur de </a:t>
            </a:r>
            <a:r>
              <a:rPr lang="de-DE" altLang="de-GB" sz="2400" dirty="0" err="1">
                <a:ea typeface="ＭＳ Ｐゴシック" panose="020B0600070205080204" pitchFamily="34" charset="-128"/>
              </a:rPr>
              <a:t>Gobineau</a:t>
            </a:r>
            <a:r>
              <a:rPr lang="de-DE" altLang="de-GB" sz="2400" dirty="0">
                <a:ea typeface="ＭＳ Ｐゴシック" panose="020B0600070205080204" pitchFamily="34" charset="-128"/>
              </a:rPr>
              <a:t> (1816-1882)</a:t>
            </a:r>
          </a:p>
        </p:txBody>
      </p:sp>
      <p:pic>
        <p:nvPicPr>
          <p:cNvPr id="28674" name="Picture 7" descr="gobineau_1">
            <a:extLst>
              <a:ext uri="{FF2B5EF4-FFF2-40B4-BE49-F238E27FC236}">
                <a16:creationId xmlns:a16="http://schemas.microsoft.com/office/drawing/2014/main" id="{A433CE27-C818-7283-426B-91C273654E36}"/>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774826" y="1557338"/>
            <a:ext cx="3217863" cy="4032250"/>
          </a:xfrm>
        </p:spPr>
      </p:pic>
      <p:pic>
        <p:nvPicPr>
          <p:cNvPr id="28675" name="Picture 8" descr="cover-gobineau-races-0865274304-200">
            <a:extLst>
              <a:ext uri="{FF2B5EF4-FFF2-40B4-BE49-F238E27FC236}">
                <a16:creationId xmlns:a16="http://schemas.microsoft.com/office/drawing/2014/main" id="{9089BE37-283F-99E5-9D5B-A75DA736926D}"/>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59376" y="3429000"/>
            <a:ext cx="1636713" cy="2578100"/>
          </a:xfrm>
        </p:spPr>
      </p:pic>
      <p:pic>
        <p:nvPicPr>
          <p:cNvPr id="28676" name="Picture 11" descr="houston-stewart-chamberlain">
            <a:extLst>
              <a:ext uri="{FF2B5EF4-FFF2-40B4-BE49-F238E27FC236}">
                <a16:creationId xmlns:a16="http://schemas.microsoft.com/office/drawing/2014/main" id="{16D13BF2-A60E-806A-57EA-C541EE018D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063" y="1557339"/>
            <a:ext cx="3402012"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4">
            <a:extLst>
              <a:ext uri="{FF2B5EF4-FFF2-40B4-BE49-F238E27FC236}">
                <a16:creationId xmlns:a16="http://schemas.microsoft.com/office/drawing/2014/main" id="{15E710ED-52BE-2688-D9FD-87659C6C2FCF}"/>
              </a:ext>
            </a:extLst>
          </p:cNvPr>
          <p:cNvSpPr txBox="1">
            <a:spLocks noChangeArrowheads="1"/>
          </p:cNvSpPr>
          <p:nvPr/>
        </p:nvSpPr>
        <p:spPr bwMode="auto">
          <a:xfrm>
            <a:off x="6310312" y="649480"/>
            <a:ext cx="5405971" cy="7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r>
              <a:rPr lang="de-DE" altLang="de-GB" sz="2400" dirty="0"/>
              <a:t>   </a:t>
            </a:r>
            <a:r>
              <a:rPr lang="de-DE" altLang="de-GB" sz="2400" dirty="0">
                <a:latin typeface="+mj-lt"/>
              </a:rPr>
              <a:t>Houston Stuart Chamberlain (1855-1927</a:t>
            </a:r>
          </a:p>
        </p:txBody>
      </p:sp>
    </p:spTree>
    <p:extLst>
      <p:ext uri="{BB962C8B-B14F-4D97-AF65-F5344CB8AC3E}">
        <p14:creationId xmlns:p14="http://schemas.microsoft.com/office/powerpoint/2010/main" val="210009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3" name="Picture 7">
            <a:extLst>
              <a:ext uri="{FF2B5EF4-FFF2-40B4-BE49-F238E27FC236}">
                <a16:creationId xmlns:a16="http://schemas.microsoft.com/office/drawing/2014/main" id="{157E87AC-0C06-06BC-8AA2-18A9B49E662B}"/>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914885" y="165309"/>
            <a:ext cx="4518025" cy="5851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feld 1">
            <a:extLst>
              <a:ext uri="{FF2B5EF4-FFF2-40B4-BE49-F238E27FC236}">
                <a16:creationId xmlns:a16="http://schemas.microsoft.com/office/drawing/2014/main" id="{6C6A7CD9-CFD5-99AD-35FD-FE5B721C7737}"/>
              </a:ext>
            </a:extLst>
          </p:cNvPr>
          <p:cNvSpPr txBox="1"/>
          <p:nvPr/>
        </p:nvSpPr>
        <p:spPr>
          <a:xfrm>
            <a:off x="7017026" y="1123122"/>
            <a:ext cx="3717941" cy="646331"/>
          </a:xfrm>
          <a:prstGeom prst="rect">
            <a:avLst/>
          </a:prstGeom>
          <a:noFill/>
        </p:spPr>
        <p:txBody>
          <a:bodyPr wrap="none" rtlCol="0">
            <a:spAutoFit/>
          </a:bodyPr>
          <a:lstStyle/>
          <a:p>
            <a:r>
              <a:rPr lang="de-DE" dirty="0"/>
              <a:t>A</a:t>
            </a:r>
            <a:r>
              <a:rPr lang="de-GB" dirty="0"/>
              <a:t>nti-Judaism becomes antisemitism –</a:t>
            </a:r>
          </a:p>
          <a:p>
            <a:endParaRPr lang="de-GB" dirty="0"/>
          </a:p>
        </p:txBody>
      </p:sp>
      <p:sp>
        <p:nvSpPr>
          <p:cNvPr id="4" name="Textfeld 3">
            <a:extLst>
              <a:ext uri="{FF2B5EF4-FFF2-40B4-BE49-F238E27FC236}">
                <a16:creationId xmlns:a16="http://schemas.microsoft.com/office/drawing/2014/main" id="{A693A1F2-BD35-01A8-3FE8-5C59C49B1FD8}"/>
              </a:ext>
            </a:extLst>
          </p:cNvPr>
          <p:cNvSpPr txBox="1"/>
          <p:nvPr/>
        </p:nvSpPr>
        <p:spPr>
          <a:xfrm>
            <a:off x="6050159" y="1673269"/>
            <a:ext cx="6097772" cy="1200329"/>
          </a:xfrm>
          <a:prstGeom prst="rect">
            <a:avLst/>
          </a:prstGeom>
          <a:noFill/>
        </p:spPr>
        <p:txBody>
          <a:bodyPr wrap="square">
            <a:spAutoFit/>
          </a:bodyPr>
          <a:lstStyle/>
          <a:p>
            <a:r>
              <a:rPr lang="de-DE" b="1" i="0" u="none" strike="noStrike" dirty="0">
                <a:solidFill>
                  <a:srgbClr val="333333"/>
                </a:solidFill>
                <a:effectLst/>
                <a:latin typeface="Helvetica Neue" panose="02000503000000020004" pitchFamily="2" charset="0"/>
              </a:rPr>
              <a:t>Page </a:t>
            </a:r>
            <a:r>
              <a:rPr lang="de-DE" b="1" i="0" u="none" strike="noStrike" dirty="0" err="1">
                <a:solidFill>
                  <a:srgbClr val="333333"/>
                </a:solidFill>
                <a:effectLst/>
                <a:latin typeface="Helvetica Neue" panose="02000503000000020004" pitchFamily="2" charset="0"/>
              </a:rPr>
              <a:t>from</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the</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antisemitic</a:t>
            </a:r>
            <a:r>
              <a:rPr lang="de-DE" b="1" i="0" u="none" strike="noStrike" dirty="0">
                <a:solidFill>
                  <a:srgbClr val="333333"/>
                </a:solidFill>
                <a:effectLst/>
                <a:latin typeface="Helvetica Neue" panose="02000503000000020004" pitchFamily="2" charset="0"/>
              </a:rPr>
              <a:t> German </a:t>
            </a:r>
            <a:r>
              <a:rPr lang="de-DE" b="1" i="0" u="none" strike="noStrike" dirty="0" err="1">
                <a:solidFill>
                  <a:srgbClr val="333333"/>
                </a:solidFill>
                <a:effectLst/>
                <a:latin typeface="Helvetica Neue" panose="02000503000000020004" pitchFamily="2" charset="0"/>
              </a:rPr>
              <a:t>children's</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book</a:t>
            </a:r>
            <a:r>
              <a:rPr lang="de-DE" b="1" i="0" u="none" strike="noStrike" dirty="0">
                <a:solidFill>
                  <a:srgbClr val="333333"/>
                </a:solidFill>
                <a:effectLst/>
                <a:latin typeface="Helvetica Neue" panose="02000503000000020004" pitchFamily="2" charset="0"/>
              </a:rPr>
              <a:t>, "Der Giftpilz" ( The </a:t>
            </a:r>
            <a:r>
              <a:rPr lang="de-DE" b="1" i="0" u="none" strike="noStrike" dirty="0" err="1">
                <a:solidFill>
                  <a:srgbClr val="333333"/>
                </a:solidFill>
                <a:effectLst/>
                <a:latin typeface="Helvetica Neue" panose="02000503000000020004" pitchFamily="2" charset="0"/>
              </a:rPr>
              <a:t>Poisonous</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Mushroom</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Nuremberg</a:t>
            </a:r>
            <a:r>
              <a:rPr lang="de-DE" b="1" i="0" u="none" strike="noStrike" dirty="0">
                <a:solidFill>
                  <a:srgbClr val="333333"/>
                </a:solidFill>
                <a:effectLst/>
                <a:latin typeface="Helvetica Neue" panose="02000503000000020004" pitchFamily="2" charset="0"/>
              </a:rPr>
              <a:t> 1935. The </a:t>
            </a:r>
            <a:r>
              <a:rPr lang="de-DE" b="1" i="0" u="none" strike="noStrike" dirty="0" err="1">
                <a:solidFill>
                  <a:srgbClr val="333333"/>
                </a:solidFill>
                <a:effectLst/>
                <a:latin typeface="Helvetica Neue" panose="02000503000000020004" pitchFamily="2" charset="0"/>
              </a:rPr>
              <a:t>text</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reads</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Baptism</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didn't</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make</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him</a:t>
            </a:r>
            <a:r>
              <a:rPr lang="de-DE" b="1" i="0" u="none" strike="noStrike" dirty="0">
                <a:solidFill>
                  <a:srgbClr val="333333"/>
                </a:solidFill>
                <a:effectLst/>
                <a:latin typeface="Helvetica Neue" panose="02000503000000020004" pitchFamily="2" charset="0"/>
              </a:rPr>
              <a:t> </a:t>
            </a:r>
            <a:r>
              <a:rPr lang="de-DE" b="1" i="0" u="none" strike="noStrike" dirty="0" err="1">
                <a:solidFill>
                  <a:srgbClr val="333333"/>
                </a:solidFill>
                <a:effectLst/>
                <a:latin typeface="Helvetica Neue" panose="02000503000000020004" pitchFamily="2" charset="0"/>
              </a:rPr>
              <a:t>into</a:t>
            </a:r>
            <a:r>
              <a:rPr lang="de-DE" b="1" i="0" u="none" strike="noStrike" dirty="0">
                <a:solidFill>
                  <a:srgbClr val="333333"/>
                </a:solidFill>
                <a:effectLst/>
                <a:latin typeface="Helvetica Neue" panose="02000503000000020004" pitchFamily="2" charset="0"/>
              </a:rPr>
              <a:t> a non-</a:t>
            </a:r>
            <a:r>
              <a:rPr lang="de-DE" b="1" i="0" u="none" strike="noStrike" dirty="0" err="1">
                <a:solidFill>
                  <a:srgbClr val="333333"/>
                </a:solidFill>
                <a:effectLst/>
                <a:latin typeface="Helvetica Neue" panose="02000503000000020004" pitchFamily="2" charset="0"/>
              </a:rPr>
              <a:t>Jew</a:t>
            </a:r>
            <a:r>
              <a:rPr lang="de-DE" b="1" i="0" u="none" strike="noStrike" dirty="0">
                <a:solidFill>
                  <a:srgbClr val="333333"/>
                </a:solidFill>
                <a:effectLst/>
                <a:latin typeface="Helvetica Neue" panose="02000503000000020004" pitchFamily="2" charset="0"/>
              </a:rPr>
              <a:t>..."</a:t>
            </a:r>
            <a:endParaRPr lang="de-GB" dirty="0"/>
          </a:p>
        </p:txBody>
      </p:sp>
      <p:sp>
        <p:nvSpPr>
          <p:cNvPr id="7" name="Textfeld 6">
            <a:extLst>
              <a:ext uri="{FF2B5EF4-FFF2-40B4-BE49-F238E27FC236}">
                <a16:creationId xmlns:a16="http://schemas.microsoft.com/office/drawing/2014/main" id="{A446E4E0-C3B7-FF88-EB86-FBBAC9407BA2}"/>
              </a:ext>
            </a:extLst>
          </p:cNvPr>
          <p:cNvSpPr txBox="1"/>
          <p:nvPr/>
        </p:nvSpPr>
        <p:spPr>
          <a:xfrm>
            <a:off x="5741581" y="3984402"/>
            <a:ext cx="6714929" cy="923330"/>
          </a:xfrm>
          <a:prstGeom prst="rect">
            <a:avLst/>
          </a:prstGeom>
          <a:noFill/>
        </p:spPr>
        <p:txBody>
          <a:bodyPr wrap="square">
            <a:spAutoFit/>
          </a:bodyPr>
          <a:lstStyle/>
          <a:p>
            <a:pPr algn="l"/>
            <a:r>
              <a:rPr lang="de-DE" b="0" i="0" u="none" strike="noStrike" dirty="0" err="1">
                <a:solidFill>
                  <a:srgbClr val="333333"/>
                </a:solidFill>
                <a:effectLst/>
                <a:latin typeface="Helvetica Neue" panose="02000503000000020004" pitchFamily="2" charset="0"/>
              </a:rPr>
              <a:t>Photo</a:t>
            </a:r>
            <a:r>
              <a:rPr lang="de-DE" b="0" i="0" u="none" strike="noStrike" dirty="0">
                <a:solidFill>
                  <a:srgbClr val="333333"/>
                </a:solidFill>
                <a:effectLst/>
                <a:latin typeface="Helvetica Neue" panose="02000503000000020004" pitchFamily="2" charset="0"/>
              </a:rPr>
              <a:t> Source: United States Holocaust Memorial Museum</a:t>
            </a:r>
            <a:br>
              <a:rPr lang="de-DE" b="0" i="0" u="none" strike="noStrike" dirty="0">
                <a:solidFill>
                  <a:srgbClr val="333333"/>
                </a:solidFill>
                <a:effectLst/>
                <a:latin typeface="Helvetica Neue" panose="02000503000000020004" pitchFamily="2" charset="0"/>
              </a:rPr>
            </a:br>
            <a:r>
              <a:rPr lang="de-DE" b="0" i="0" u="none" strike="noStrike" dirty="0" err="1">
                <a:solidFill>
                  <a:srgbClr val="333333"/>
                </a:solidFill>
                <a:effectLst/>
                <a:latin typeface="Helvetica Neue" panose="02000503000000020004" pitchFamily="2" charset="0"/>
              </a:rPr>
              <a:t>Published</a:t>
            </a:r>
            <a:r>
              <a:rPr lang="de-DE" b="0" i="0" u="none" strike="noStrike" dirty="0">
                <a:solidFill>
                  <a:srgbClr val="333333"/>
                </a:solidFill>
                <a:effectLst/>
                <a:latin typeface="Helvetica Neue" panose="02000503000000020004" pitchFamily="2" charset="0"/>
              </a:rPr>
              <a:t> Source: Der Giftpilz: </a:t>
            </a:r>
            <a:r>
              <a:rPr lang="de-DE" b="0" i="0" u="none" strike="noStrike" dirty="0" err="1">
                <a:solidFill>
                  <a:srgbClr val="333333"/>
                </a:solidFill>
                <a:effectLst/>
                <a:latin typeface="Helvetica Neue" panose="02000503000000020004" pitchFamily="2" charset="0"/>
              </a:rPr>
              <a:t>Erzahlungen</a:t>
            </a:r>
            <a:r>
              <a:rPr lang="de-DE" b="0" i="0" u="none" strike="noStrike" dirty="0">
                <a:solidFill>
                  <a:srgbClr val="333333"/>
                </a:solidFill>
                <a:effectLst/>
                <a:latin typeface="Helvetica Neue" panose="02000503000000020004" pitchFamily="2" charset="0"/>
              </a:rPr>
              <a:t> [The </a:t>
            </a:r>
            <a:r>
              <a:rPr lang="de-DE" b="0" i="0" u="none" strike="noStrike" dirty="0" err="1">
                <a:solidFill>
                  <a:srgbClr val="333333"/>
                </a:solidFill>
                <a:effectLst/>
                <a:latin typeface="Helvetica Neue" panose="02000503000000020004" pitchFamily="2" charset="0"/>
              </a:rPr>
              <a:t>Poisonous</a:t>
            </a:r>
            <a:r>
              <a:rPr lang="de-DE" b="0" i="0" u="none" strike="noStrike" dirty="0">
                <a:solidFill>
                  <a:srgbClr val="333333"/>
                </a:solidFill>
                <a:effectLst/>
                <a:latin typeface="Helvetica Neue" panose="02000503000000020004" pitchFamily="2" charset="0"/>
              </a:rPr>
              <a:t> </a:t>
            </a:r>
            <a:r>
              <a:rPr lang="de-DE" b="0" i="0" u="none" strike="noStrike" dirty="0" err="1">
                <a:solidFill>
                  <a:srgbClr val="333333"/>
                </a:solidFill>
                <a:effectLst/>
                <a:latin typeface="Helvetica Neue" panose="02000503000000020004" pitchFamily="2" charset="0"/>
              </a:rPr>
              <a:t>Mushroom</a:t>
            </a:r>
            <a:r>
              <a:rPr lang="de-DE" b="0" i="0" u="none" strike="noStrike" dirty="0">
                <a:solidFill>
                  <a:srgbClr val="333333"/>
                </a:solidFill>
                <a:effectLst/>
                <a:latin typeface="Helvetica Neue" panose="02000503000000020004" pitchFamily="2" charset="0"/>
              </a:rPr>
              <a:t>] - Hiemer, Ernst - Der Sturmer</a:t>
            </a:r>
          </a:p>
        </p:txBody>
      </p:sp>
    </p:spTree>
    <p:extLst>
      <p:ext uri="{BB962C8B-B14F-4D97-AF65-F5344CB8AC3E}">
        <p14:creationId xmlns:p14="http://schemas.microsoft.com/office/powerpoint/2010/main" val="2248432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1343025" y="476250"/>
            <a:ext cx="9144000" cy="457200"/>
          </a:xfrm>
        </p:spPr>
        <p:txBody>
          <a:bodyPr>
            <a:normAutofit fontScale="92500"/>
          </a:bodyPr>
          <a:lstStyle/>
          <a:p>
            <a:pPr marL="0" indent="0" algn="ctr">
              <a:lnSpc>
                <a:spcPct val="80000"/>
              </a:lnSpc>
              <a:buNone/>
            </a:pPr>
            <a:r>
              <a:rPr lang="en-US" dirty="0">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6235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6450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3432176" y="981076"/>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6167439"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7319964" y="981076"/>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2063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5303839"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8040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latin typeface="Helvetica" charset="0"/>
              </a:rPr>
              <a:t> </a:t>
            </a:r>
            <a:r>
              <a:rPr lang="en-US" dirty="0">
                <a:effectLst>
                  <a:outerShdw blurRad="38100" dist="38100" dir="2700000" algn="tl">
                    <a:srgbClr val="000000"/>
                  </a:outerShdw>
                </a:effectLst>
                <a:latin typeface="Helvetica" charset="0"/>
              </a:rPr>
              <a:t>Tradition</a:t>
            </a:r>
          </a:p>
        </p:txBody>
      </p:sp>
      <p:sp>
        <p:nvSpPr>
          <p:cNvPr id="46091" name="Line 11"/>
          <p:cNvSpPr>
            <a:spLocks noChangeShapeType="1"/>
          </p:cNvSpPr>
          <p:nvPr/>
        </p:nvSpPr>
        <p:spPr bwMode="auto">
          <a:xfrm>
            <a:off x="3575050" y="2781301"/>
            <a:ext cx="97313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2" name="Line 12"/>
          <p:cNvSpPr>
            <a:spLocks noChangeShapeType="1"/>
          </p:cNvSpPr>
          <p:nvPr/>
        </p:nvSpPr>
        <p:spPr bwMode="auto">
          <a:xfrm flipH="1">
            <a:off x="2351088" y="2781300"/>
            <a:ext cx="576262"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597" name="Text Box 13"/>
          <p:cNvSpPr txBox="1">
            <a:spLocks noChangeArrowheads="1"/>
          </p:cNvSpPr>
          <p:nvPr/>
        </p:nvSpPr>
        <p:spPr bwMode="auto">
          <a:xfrm>
            <a:off x="1685133" y="4114801"/>
            <a:ext cx="1600993" cy="646331"/>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Converting to Christianity</a:t>
            </a:r>
          </a:p>
        </p:txBody>
      </p:sp>
      <p:sp>
        <p:nvSpPr>
          <p:cNvPr id="195598" name="Text Box 14"/>
          <p:cNvSpPr txBox="1">
            <a:spLocks noChangeArrowheads="1"/>
          </p:cNvSpPr>
          <p:nvPr/>
        </p:nvSpPr>
        <p:spPr bwMode="auto">
          <a:xfrm>
            <a:off x="3413919" y="5047297"/>
            <a:ext cx="1944688" cy="1477328"/>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mj-lt"/>
              </a:rPr>
              <a:t>Jewish Poles, Russians, Ukrainians, Germans, French </a:t>
            </a:r>
            <a:r>
              <a:rPr lang="en-US" dirty="0" err="1">
                <a:effectLst>
                  <a:outerShdw blurRad="38100" dist="38100" dir="2700000" algn="tl">
                    <a:srgbClr val="000000"/>
                  </a:outerShdw>
                </a:effectLst>
                <a:latin typeface="+mj-lt"/>
              </a:rPr>
              <a:t>etc</a:t>
            </a:r>
            <a:endParaRPr lang="en-US" dirty="0">
              <a:effectLst>
                <a:outerShdw blurRad="38100" dist="38100" dir="2700000" algn="tl">
                  <a:srgbClr val="000000"/>
                </a:outerShdw>
              </a:effectLst>
              <a:latin typeface="+mj-lt"/>
            </a:endParaRPr>
          </a:p>
        </p:txBody>
      </p:sp>
      <p:sp>
        <p:nvSpPr>
          <p:cNvPr id="46095" name="Line 15"/>
          <p:cNvSpPr>
            <a:spLocks noChangeShapeType="1"/>
          </p:cNvSpPr>
          <p:nvPr/>
        </p:nvSpPr>
        <p:spPr bwMode="auto">
          <a:xfrm>
            <a:off x="6582571" y="2781301"/>
            <a:ext cx="413543" cy="197983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6" name="Line 16"/>
          <p:cNvSpPr>
            <a:spLocks noChangeShapeType="1"/>
          </p:cNvSpPr>
          <p:nvPr/>
        </p:nvSpPr>
        <p:spPr bwMode="auto">
          <a:xfrm flipH="1">
            <a:off x="5375275" y="2781301"/>
            <a:ext cx="64928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8" name="Line 18"/>
          <p:cNvSpPr>
            <a:spLocks noChangeShapeType="1"/>
          </p:cNvSpPr>
          <p:nvPr/>
        </p:nvSpPr>
        <p:spPr bwMode="auto">
          <a:xfrm>
            <a:off x="9264650" y="2924176"/>
            <a:ext cx="649288"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9" name="Line 19"/>
          <p:cNvSpPr>
            <a:spLocks noChangeShapeType="1"/>
          </p:cNvSpPr>
          <p:nvPr/>
        </p:nvSpPr>
        <p:spPr bwMode="auto">
          <a:xfrm flipH="1">
            <a:off x="8183563" y="2924175"/>
            <a:ext cx="361950" cy="1225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604" name="Text Box 20"/>
          <p:cNvSpPr txBox="1">
            <a:spLocks noChangeArrowheads="1"/>
          </p:cNvSpPr>
          <p:nvPr/>
        </p:nvSpPr>
        <p:spPr bwMode="auto">
          <a:xfrm>
            <a:off x="7032625" y="4149725"/>
            <a:ext cx="1944688" cy="369332"/>
          </a:xfrm>
          <a:prstGeom prst="rect">
            <a:avLst/>
          </a:prstGeom>
          <a:noFill/>
          <a:ln w="9525">
            <a:noFill/>
            <a:miter lim="800000"/>
            <a:headEnd/>
            <a:tailEnd/>
          </a:ln>
          <a:effectLst/>
        </p:spPr>
        <p:txBody>
          <a:bodyPr>
            <a:spAutoFit/>
          </a:bodyPr>
          <a:lstStyle/>
          <a:p>
            <a:pPr algn="r">
              <a:spcBef>
                <a:spcPct val="50000"/>
              </a:spcBef>
              <a:defRPr/>
            </a:pPr>
            <a:endParaRPr lang="en-US" i="1">
              <a:effectLst>
                <a:outerShdw blurRad="38100" dist="38100" dir="2700000" algn="tl">
                  <a:srgbClr val="000000"/>
                </a:outerShdw>
              </a:effectLst>
              <a:latin typeface="Helvetica" charset="0"/>
            </a:endParaRPr>
          </a:p>
        </p:txBody>
      </p:sp>
      <p:sp>
        <p:nvSpPr>
          <p:cNvPr id="195605" name="Text Box 21"/>
          <p:cNvSpPr txBox="1">
            <a:spLocks noChangeArrowheads="1"/>
          </p:cNvSpPr>
          <p:nvPr/>
        </p:nvSpPr>
        <p:spPr bwMode="auto">
          <a:xfrm>
            <a:off x="7032626" y="4180958"/>
            <a:ext cx="2124075"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Modern Orthodox</a:t>
            </a:r>
          </a:p>
        </p:txBody>
      </p:sp>
      <p:sp>
        <p:nvSpPr>
          <p:cNvPr id="195606" name="Rectangle 22"/>
          <p:cNvSpPr>
            <a:spLocks noChangeArrowheads="1"/>
          </p:cNvSpPr>
          <p:nvPr/>
        </p:nvSpPr>
        <p:spPr bwMode="auto">
          <a:xfrm flipV="1">
            <a:off x="7535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195607" name="Text Box 23"/>
          <p:cNvSpPr txBox="1">
            <a:spLocks noChangeArrowheads="1"/>
          </p:cNvSpPr>
          <p:nvPr/>
        </p:nvSpPr>
        <p:spPr bwMode="auto">
          <a:xfrm>
            <a:off x="9085264" y="4042460"/>
            <a:ext cx="1368425" cy="646331"/>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 Ultra- Orthodox</a:t>
            </a:r>
          </a:p>
        </p:txBody>
      </p:sp>
      <p:sp>
        <p:nvSpPr>
          <p:cNvPr id="46106" name="Text Box 26"/>
          <p:cNvSpPr txBox="1">
            <a:spLocks noChangeArrowheads="1"/>
          </p:cNvSpPr>
          <p:nvPr/>
        </p:nvSpPr>
        <p:spPr bwMode="auto">
          <a:xfrm>
            <a:off x="6713836" y="6308726"/>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latin typeface="Helvetica" charset="0"/>
            </a:endParaRPr>
          </a:p>
        </p:txBody>
      </p:sp>
      <p:sp>
        <p:nvSpPr>
          <p:cNvPr id="46111" name="Text Box 31"/>
          <p:cNvSpPr txBox="1">
            <a:spLocks noChangeArrowheads="1"/>
          </p:cNvSpPr>
          <p:nvPr/>
        </p:nvSpPr>
        <p:spPr bwMode="auto">
          <a:xfrm>
            <a:off x="3359151"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p>
        </p:txBody>
      </p:sp>
      <p:sp>
        <p:nvSpPr>
          <p:cNvPr id="46112" name="Text Box 32"/>
          <p:cNvSpPr txBox="1">
            <a:spLocks noChangeArrowheads="1"/>
          </p:cNvSpPr>
          <p:nvPr/>
        </p:nvSpPr>
        <p:spPr bwMode="auto">
          <a:xfrm>
            <a:off x="3000375" y="6442076"/>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latin typeface="+mj-lt"/>
            </a:endParaRPr>
          </a:p>
        </p:txBody>
      </p:sp>
      <p:sp>
        <p:nvSpPr>
          <p:cNvPr id="2" name="TextBox 1"/>
          <p:cNvSpPr txBox="1"/>
          <p:nvPr/>
        </p:nvSpPr>
        <p:spPr>
          <a:xfrm>
            <a:off x="9276437" y="5325322"/>
            <a:ext cx="1210588" cy="369332"/>
          </a:xfrm>
          <a:prstGeom prst="rect">
            <a:avLst/>
          </a:prstGeom>
          <a:noFill/>
        </p:spPr>
        <p:txBody>
          <a:bodyPr wrap="none" rtlCol="0">
            <a:spAutoFit/>
          </a:bodyPr>
          <a:lstStyle/>
          <a:p>
            <a:r>
              <a:rPr lang="en-US" b="1" dirty="0">
                <a:latin typeface="Helvetica" charset="0"/>
              </a:rPr>
              <a:t>Hasidism</a:t>
            </a:r>
          </a:p>
        </p:txBody>
      </p:sp>
      <p:sp>
        <p:nvSpPr>
          <p:cNvPr id="4" name="TextBox 3"/>
          <p:cNvSpPr txBox="1"/>
          <p:nvPr/>
        </p:nvSpPr>
        <p:spPr>
          <a:xfrm>
            <a:off x="6944667" y="5186824"/>
            <a:ext cx="2049600" cy="1200329"/>
          </a:xfrm>
          <a:prstGeom prst="rect">
            <a:avLst/>
          </a:prstGeom>
          <a:noFill/>
        </p:spPr>
        <p:txBody>
          <a:bodyPr wrap="none" rtlCol="0">
            <a:spAutoFit/>
          </a:bodyPr>
          <a:lstStyle/>
          <a:p>
            <a:r>
              <a:rPr lang="en-US" b="1" dirty="0"/>
              <a:t>Zionism</a:t>
            </a:r>
          </a:p>
          <a:p>
            <a:r>
              <a:rPr lang="en-US" b="1" dirty="0" err="1"/>
              <a:t>Labour</a:t>
            </a:r>
            <a:r>
              <a:rPr lang="en-US" b="1" dirty="0"/>
              <a:t> (Socialist) Z.</a:t>
            </a:r>
          </a:p>
          <a:p>
            <a:r>
              <a:rPr lang="en-US" b="1" dirty="0"/>
              <a:t>Secular Z.</a:t>
            </a:r>
          </a:p>
          <a:p>
            <a:r>
              <a:rPr lang="en-US" b="1" dirty="0"/>
              <a:t>Religious Z.</a:t>
            </a:r>
          </a:p>
        </p:txBody>
      </p:sp>
      <p:sp>
        <p:nvSpPr>
          <p:cNvPr id="5" name="TextBox 4"/>
          <p:cNvSpPr txBox="1"/>
          <p:nvPr/>
        </p:nvSpPr>
        <p:spPr>
          <a:xfrm>
            <a:off x="1524001" y="6069698"/>
            <a:ext cx="2327881" cy="646331"/>
          </a:xfrm>
          <a:prstGeom prst="rect">
            <a:avLst/>
          </a:prstGeom>
          <a:noFill/>
        </p:spPr>
        <p:txBody>
          <a:bodyPr wrap="none" rtlCol="0">
            <a:spAutoFit/>
          </a:bodyPr>
          <a:lstStyle/>
          <a:p>
            <a:r>
              <a:rPr lang="en-US" dirty="0"/>
              <a:t>Atheism</a:t>
            </a:r>
          </a:p>
          <a:p>
            <a:r>
              <a:rPr lang="en-US" dirty="0"/>
              <a:t>Socialism/Communism</a:t>
            </a:r>
          </a:p>
        </p:txBody>
      </p:sp>
      <p:sp>
        <p:nvSpPr>
          <p:cNvPr id="6" name="TextBox 5"/>
          <p:cNvSpPr txBox="1"/>
          <p:nvPr/>
        </p:nvSpPr>
        <p:spPr>
          <a:xfrm>
            <a:off x="5779478" y="5222631"/>
            <a:ext cx="1210331" cy="369332"/>
          </a:xfrm>
          <a:prstGeom prst="rect">
            <a:avLst/>
          </a:prstGeom>
          <a:noFill/>
        </p:spPr>
        <p:txBody>
          <a:bodyPr wrap="none" rtlCol="0">
            <a:spAutoFit/>
          </a:bodyPr>
          <a:lstStyle/>
          <a:p>
            <a:r>
              <a:rPr lang="en-US" b="1" dirty="0" err="1"/>
              <a:t>Yiddishism</a:t>
            </a:r>
            <a:endParaRPr lang="en-US" b="1" dirty="0"/>
          </a:p>
        </p:txBody>
      </p:sp>
    </p:spTree>
    <p:extLst>
      <p:ext uri="{BB962C8B-B14F-4D97-AF65-F5344CB8AC3E}">
        <p14:creationId xmlns:p14="http://schemas.microsoft.com/office/powerpoint/2010/main" val="77374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CCAACE-815D-4A79-875A-B7EFC28F7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Grafik 4">
            <a:extLst>
              <a:ext uri="{FF2B5EF4-FFF2-40B4-BE49-F238E27FC236}">
                <a16:creationId xmlns:a16="http://schemas.microsoft.com/office/drawing/2014/main" id="{14FF0BFF-5324-805C-4D8C-EC298436CED2}"/>
              </a:ext>
            </a:extLst>
          </p:cNvPr>
          <p:cNvPicPr>
            <a:picLocks noChangeAspect="1"/>
          </p:cNvPicPr>
          <p:nvPr/>
        </p:nvPicPr>
        <p:blipFill rotWithShape="1">
          <a:blip r:embed="rId2"/>
          <a:srcRect b="13461"/>
          <a:stretch/>
        </p:blipFill>
        <p:spPr>
          <a:xfrm>
            <a:off x="20" y="10"/>
            <a:ext cx="3642590" cy="4097921"/>
          </a:xfrm>
          <a:prstGeom prst="rect">
            <a:avLst/>
          </a:prstGeom>
        </p:spPr>
      </p:pic>
      <p:sp>
        <p:nvSpPr>
          <p:cNvPr id="6" name="Textfeld 5">
            <a:extLst>
              <a:ext uri="{FF2B5EF4-FFF2-40B4-BE49-F238E27FC236}">
                <a16:creationId xmlns:a16="http://schemas.microsoft.com/office/drawing/2014/main" id="{CE923041-BC08-2DD7-B240-F7377DD326C3}"/>
              </a:ext>
            </a:extLst>
          </p:cNvPr>
          <p:cNvSpPr txBox="1"/>
          <p:nvPr/>
        </p:nvSpPr>
        <p:spPr>
          <a:xfrm>
            <a:off x="90902" y="4097931"/>
            <a:ext cx="3482428" cy="369332"/>
          </a:xfrm>
          <a:prstGeom prst="rect">
            <a:avLst/>
          </a:prstGeom>
          <a:noFill/>
        </p:spPr>
        <p:txBody>
          <a:bodyPr wrap="none" rtlCol="0">
            <a:spAutoFit/>
          </a:bodyPr>
          <a:lstStyle/>
          <a:p>
            <a:r>
              <a:rPr lang="de-GB" dirty="0"/>
              <a:t>Heinrich von Treitschke, 1834-1896</a:t>
            </a:r>
          </a:p>
        </p:txBody>
      </p:sp>
      <p:pic>
        <p:nvPicPr>
          <p:cNvPr id="2" name="Grafik 1">
            <a:extLst>
              <a:ext uri="{FF2B5EF4-FFF2-40B4-BE49-F238E27FC236}">
                <a16:creationId xmlns:a16="http://schemas.microsoft.com/office/drawing/2014/main" id="{5D8BCF78-C1F3-D9A4-01BB-12E1553FB5BF}"/>
              </a:ext>
            </a:extLst>
          </p:cNvPr>
          <p:cNvPicPr>
            <a:picLocks noChangeAspect="1"/>
          </p:cNvPicPr>
          <p:nvPr/>
        </p:nvPicPr>
        <p:blipFill>
          <a:blip r:embed="rId3"/>
          <a:stretch>
            <a:fillRect/>
          </a:stretch>
        </p:blipFill>
        <p:spPr>
          <a:xfrm>
            <a:off x="3642610" y="0"/>
            <a:ext cx="3482428" cy="4137944"/>
          </a:xfrm>
          <a:prstGeom prst="rect">
            <a:avLst/>
          </a:prstGeom>
        </p:spPr>
      </p:pic>
      <p:sp>
        <p:nvSpPr>
          <p:cNvPr id="3" name="Textfeld 2">
            <a:extLst>
              <a:ext uri="{FF2B5EF4-FFF2-40B4-BE49-F238E27FC236}">
                <a16:creationId xmlns:a16="http://schemas.microsoft.com/office/drawing/2014/main" id="{D55EDA77-0368-1281-3134-FB976A2EC41E}"/>
              </a:ext>
            </a:extLst>
          </p:cNvPr>
          <p:cNvSpPr txBox="1"/>
          <p:nvPr/>
        </p:nvSpPr>
        <p:spPr>
          <a:xfrm>
            <a:off x="3777521" y="4137944"/>
            <a:ext cx="2659126" cy="369332"/>
          </a:xfrm>
          <a:prstGeom prst="rect">
            <a:avLst/>
          </a:prstGeom>
          <a:noFill/>
        </p:spPr>
        <p:txBody>
          <a:bodyPr wrap="none" rtlCol="0">
            <a:spAutoFit/>
          </a:bodyPr>
          <a:lstStyle/>
          <a:p>
            <a:r>
              <a:rPr lang="de-GB" dirty="0"/>
              <a:t>Wilhelm Marr, 1819-1904</a:t>
            </a:r>
          </a:p>
        </p:txBody>
      </p:sp>
      <p:pic>
        <p:nvPicPr>
          <p:cNvPr id="7" name="Grafik 6">
            <a:extLst>
              <a:ext uri="{FF2B5EF4-FFF2-40B4-BE49-F238E27FC236}">
                <a16:creationId xmlns:a16="http://schemas.microsoft.com/office/drawing/2014/main" id="{A659A137-BB95-DE59-014A-7CE088B603B3}"/>
              </a:ext>
            </a:extLst>
          </p:cNvPr>
          <p:cNvPicPr>
            <a:picLocks noChangeAspect="1"/>
          </p:cNvPicPr>
          <p:nvPr/>
        </p:nvPicPr>
        <p:blipFill>
          <a:blip r:embed="rId4"/>
          <a:stretch>
            <a:fillRect/>
          </a:stretch>
        </p:blipFill>
        <p:spPr>
          <a:xfrm>
            <a:off x="7125038" y="-21771"/>
            <a:ext cx="4687415" cy="6874875"/>
          </a:xfrm>
          <a:prstGeom prst="rect">
            <a:avLst/>
          </a:prstGeom>
        </p:spPr>
      </p:pic>
      <p:sp>
        <p:nvSpPr>
          <p:cNvPr id="4" name="Textfeld 3">
            <a:extLst>
              <a:ext uri="{FF2B5EF4-FFF2-40B4-BE49-F238E27FC236}">
                <a16:creationId xmlns:a16="http://schemas.microsoft.com/office/drawing/2014/main" id="{2BED53D5-135F-3191-3255-83D7428A43AA}"/>
              </a:ext>
            </a:extLst>
          </p:cNvPr>
          <p:cNvSpPr txBox="1"/>
          <p:nvPr/>
        </p:nvSpPr>
        <p:spPr>
          <a:xfrm>
            <a:off x="379547" y="5118930"/>
            <a:ext cx="6054805" cy="1477328"/>
          </a:xfrm>
          <a:prstGeom prst="rect">
            <a:avLst/>
          </a:prstGeom>
          <a:noFill/>
        </p:spPr>
        <p:txBody>
          <a:bodyPr wrap="square" rtlCol="0">
            <a:spAutoFit/>
          </a:bodyPr>
          <a:lstStyle/>
          <a:p>
            <a:r>
              <a:rPr lang="de-DE" b="0" i="0" u="none" strike="noStrike" dirty="0" err="1">
                <a:solidFill>
                  <a:srgbClr val="2A2A2A"/>
                </a:solidFill>
                <a:effectLst/>
                <a:latin typeface="Source Sans Pro" panose="020B0503030403020204" pitchFamily="34" charset="0"/>
              </a:rPr>
              <a:t>Shulamit</a:t>
            </a:r>
            <a:r>
              <a:rPr lang="de-DE" b="0" i="0" u="none" strike="noStrike" dirty="0">
                <a:solidFill>
                  <a:srgbClr val="2A2A2A"/>
                </a:solidFill>
                <a:effectLst/>
                <a:latin typeface="Source Sans Pro" panose="020B0503030403020204" pitchFamily="34" charset="0"/>
              </a:rPr>
              <a:t> Volkov, </a:t>
            </a:r>
            <a:r>
              <a:rPr lang="de-DE" b="0" i="0" u="none" strike="noStrike" dirty="0" err="1">
                <a:solidFill>
                  <a:srgbClr val="2A2A2A"/>
                </a:solidFill>
                <a:effectLst/>
                <a:latin typeface="Source Sans Pro" panose="020B0503030403020204" pitchFamily="34" charset="0"/>
              </a:rPr>
              <a:t>Antisemitism</a:t>
            </a:r>
            <a:r>
              <a:rPr lang="de-DE" b="0" i="0" u="none" strike="noStrike" dirty="0">
                <a:solidFill>
                  <a:srgbClr val="2A2A2A"/>
                </a:solidFill>
                <a:effectLst/>
                <a:latin typeface="Source Sans Pro" panose="020B0503030403020204" pitchFamily="34" charset="0"/>
              </a:rPr>
              <a:t> </a:t>
            </a:r>
            <a:r>
              <a:rPr lang="de-DE" b="0" i="0" u="none" strike="noStrike" dirty="0" err="1">
                <a:solidFill>
                  <a:srgbClr val="2A2A2A"/>
                </a:solidFill>
                <a:effectLst/>
                <a:latin typeface="Source Sans Pro" panose="020B0503030403020204" pitchFamily="34" charset="0"/>
              </a:rPr>
              <a:t>as</a:t>
            </a:r>
            <a:r>
              <a:rPr lang="de-DE" b="0" i="0" u="none" strike="noStrike" dirty="0">
                <a:solidFill>
                  <a:srgbClr val="2A2A2A"/>
                </a:solidFill>
                <a:effectLst/>
                <a:latin typeface="Source Sans Pro" panose="020B0503030403020204" pitchFamily="34" charset="0"/>
              </a:rPr>
              <a:t> a Cultural Code: </a:t>
            </a:r>
            <a:r>
              <a:rPr lang="de-DE" b="0" i="0" u="none" strike="noStrike" dirty="0" err="1">
                <a:solidFill>
                  <a:srgbClr val="2A2A2A"/>
                </a:solidFill>
                <a:effectLst/>
                <a:latin typeface="Source Sans Pro" panose="020B0503030403020204" pitchFamily="34" charset="0"/>
              </a:rPr>
              <a:t>Reflections</a:t>
            </a:r>
            <a:r>
              <a:rPr lang="de-DE" b="0" i="0" u="none" strike="noStrike" dirty="0">
                <a:solidFill>
                  <a:srgbClr val="2A2A2A"/>
                </a:solidFill>
                <a:effectLst/>
                <a:latin typeface="Source Sans Pro" panose="020B0503030403020204" pitchFamily="34" charset="0"/>
              </a:rPr>
              <a:t> on </a:t>
            </a:r>
            <a:r>
              <a:rPr lang="de-DE" b="0" i="0" u="none" strike="noStrike" dirty="0" err="1">
                <a:solidFill>
                  <a:srgbClr val="2A2A2A"/>
                </a:solidFill>
                <a:effectLst/>
                <a:latin typeface="Source Sans Pro" panose="020B0503030403020204" pitchFamily="34" charset="0"/>
              </a:rPr>
              <a:t>the</a:t>
            </a:r>
            <a:r>
              <a:rPr lang="de-DE" b="0" i="0" u="none" strike="noStrike" dirty="0">
                <a:solidFill>
                  <a:srgbClr val="2A2A2A"/>
                </a:solidFill>
                <a:effectLst/>
                <a:latin typeface="Source Sans Pro" panose="020B0503030403020204" pitchFamily="34" charset="0"/>
              </a:rPr>
              <a:t> </a:t>
            </a:r>
            <a:r>
              <a:rPr lang="de-DE" b="0" i="0" u="none" strike="noStrike" dirty="0" err="1">
                <a:solidFill>
                  <a:srgbClr val="2A2A2A"/>
                </a:solidFill>
                <a:effectLst/>
                <a:latin typeface="Source Sans Pro" panose="020B0503030403020204" pitchFamily="34" charset="0"/>
              </a:rPr>
              <a:t>History</a:t>
            </a:r>
            <a:r>
              <a:rPr lang="de-DE" b="0" i="0" u="none" strike="noStrike" dirty="0">
                <a:solidFill>
                  <a:srgbClr val="2A2A2A"/>
                </a:solidFill>
                <a:effectLst/>
                <a:latin typeface="Source Sans Pro" panose="020B0503030403020204" pitchFamily="34" charset="0"/>
              </a:rPr>
              <a:t> and </a:t>
            </a:r>
            <a:r>
              <a:rPr lang="de-DE" b="0" i="0" u="none" strike="noStrike" dirty="0" err="1">
                <a:solidFill>
                  <a:srgbClr val="2A2A2A"/>
                </a:solidFill>
                <a:effectLst/>
                <a:latin typeface="Source Sans Pro" panose="020B0503030403020204" pitchFamily="34" charset="0"/>
              </a:rPr>
              <a:t>Historiography</a:t>
            </a:r>
            <a:r>
              <a:rPr lang="de-DE" b="0" i="0" u="none" strike="noStrike" dirty="0">
                <a:solidFill>
                  <a:srgbClr val="2A2A2A"/>
                </a:solidFill>
                <a:effectLst/>
                <a:latin typeface="Source Sans Pro" panose="020B0503030403020204" pitchFamily="34" charset="0"/>
              </a:rPr>
              <a:t> </a:t>
            </a:r>
            <a:r>
              <a:rPr lang="de-DE" b="0" i="0" u="none" strike="noStrike" dirty="0" err="1">
                <a:solidFill>
                  <a:srgbClr val="2A2A2A"/>
                </a:solidFill>
                <a:effectLst/>
                <a:latin typeface="Source Sans Pro" panose="020B0503030403020204" pitchFamily="34" charset="0"/>
              </a:rPr>
              <a:t>of</a:t>
            </a:r>
            <a:r>
              <a:rPr lang="de-DE" b="0" i="0" u="none" strike="noStrike" dirty="0">
                <a:solidFill>
                  <a:srgbClr val="2A2A2A"/>
                </a:solidFill>
                <a:effectLst/>
                <a:latin typeface="Source Sans Pro" panose="020B0503030403020204" pitchFamily="34" charset="0"/>
              </a:rPr>
              <a:t> </a:t>
            </a:r>
            <a:r>
              <a:rPr lang="de-DE" b="0" i="0" u="none" strike="noStrike" dirty="0" err="1">
                <a:solidFill>
                  <a:srgbClr val="2A2A2A"/>
                </a:solidFill>
                <a:effectLst/>
                <a:latin typeface="Source Sans Pro" panose="020B0503030403020204" pitchFamily="34" charset="0"/>
              </a:rPr>
              <a:t>Antisemitism</a:t>
            </a:r>
            <a:r>
              <a:rPr lang="de-DE" b="0" i="0" u="none" strike="noStrike" dirty="0">
                <a:solidFill>
                  <a:srgbClr val="2A2A2A"/>
                </a:solidFill>
                <a:effectLst/>
                <a:latin typeface="Source Sans Pro" panose="020B0503030403020204" pitchFamily="34" charset="0"/>
              </a:rPr>
              <a:t> in Imperial Germany, </a:t>
            </a:r>
            <a:r>
              <a:rPr lang="de-DE" b="0" i="1" u="none" strike="noStrike" dirty="0">
                <a:solidFill>
                  <a:srgbClr val="2A2A2A"/>
                </a:solidFill>
                <a:effectLst/>
                <a:latin typeface="Source Sans Pro" panose="020B0503030403020204" pitchFamily="34" charset="0"/>
              </a:rPr>
              <a:t>The Leo Baeck Institute Year Book</a:t>
            </a:r>
            <a:r>
              <a:rPr lang="de-DE" b="0" i="0" u="none" strike="noStrike" dirty="0">
                <a:solidFill>
                  <a:srgbClr val="2A2A2A"/>
                </a:solidFill>
                <a:effectLst/>
                <a:latin typeface="Source Sans Pro" panose="020B0503030403020204" pitchFamily="34" charset="0"/>
              </a:rPr>
              <a:t>, Volume 23, </a:t>
            </a:r>
            <a:r>
              <a:rPr lang="de-DE" b="0" i="0" u="none" strike="noStrike" dirty="0" err="1">
                <a:solidFill>
                  <a:srgbClr val="2A2A2A"/>
                </a:solidFill>
                <a:effectLst/>
                <a:latin typeface="Source Sans Pro" panose="020B0503030403020204" pitchFamily="34" charset="0"/>
              </a:rPr>
              <a:t>Issue</a:t>
            </a:r>
            <a:r>
              <a:rPr lang="de-DE" b="0" i="0" u="none" strike="noStrike" dirty="0">
                <a:solidFill>
                  <a:srgbClr val="2A2A2A"/>
                </a:solidFill>
                <a:effectLst/>
                <a:latin typeface="Source Sans Pro" panose="020B0503030403020204" pitchFamily="34" charset="0"/>
              </a:rPr>
              <a:t> 1, </a:t>
            </a:r>
            <a:r>
              <a:rPr lang="de-DE" b="0" i="0" u="none" strike="noStrike" dirty="0" err="1">
                <a:solidFill>
                  <a:srgbClr val="2A2A2A"/>
                </a:solidFill>
                <a:effectLst/>
                <a:latin typeface="Source Sans Pro" panose="020B0503030403020204" pitchFamily="34" charset="0"/>
              </a:rPr>
              <a:t>January</a:t>
            </a:r>
            <a:r>
              <a:rPr lang="de-DE" b="0" i="0" u="none" strike="noStrike" dirty="0">
                <a:solidFill>
                  <a:srgbClr val="2A2A2A"/>
                </a:solidFill>
                <a:effectLst/>
                <a:latin typeface="Source Sans Pro" panose="020B0503030403020204" pitchFamily="34" charset="0"/>
              </a:rPr>
              <a:t> 1978, Pages 25–46, </a:t>
            </a:r>
            <a:r>
              <a:rPr lang="de-DE" b="0" i="0" u="none" strike="noStrike" dirty="0">
                <a:solidFill>
                  <a:srgbClr val="006FB7"/>
                </a:solidFill>
                <a:effectLst/>
                <a:latin typeface="Source Sans Pro" panose="020B0503030403020204" pitchFamily="34" charset="0"/>
                <a:hlinkClick r:id="rId5"/>
              </a:rPr>
              <a:t>https://doi.org/10.1093/leobaeck/23.1.25</a:t>
            </a:r>
            <a:endParaRPr lang="de-GB" dirty="0"/>
          </a:p>
        </p:txBody>
      </p:sp>
    </p:spTree>
    <p:extLst>
      <p:ext uri="{BB962C8B-B14F-4D97-AF65-F5344CB8AC3E}">
        <p14:creationId xmlns:p14="http://schemas.microsoft.com/office/powerpoint/2010/main" val="1959947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a:extLst>
              <a:ext uri="{FF2B5EF4-FFF2-40B4-BE49-F238E27FC236}">
                <a16:creationId xmlns:a16="http://schemas.microsoft.com/office/drawing/2014/main" id="{AAD18602-E8D4-123E-E07F-3C7D87192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1"/>
            <a:ext cx="5103813" cy="6734175"/>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2290" name="Rectangle 2">
            <a:extLst>
              <a:ext uri="{FF2B5EF4-FFF2-40B4-BE49-F238E27FC236}">
                <a16:creationId xmlns:a16="http://schemas.microsoft.com/office/drawing/2014/main" id="{8195249E-2CB5-F68D-CD72-5D21486B31DE}"/>
              </a:ext>
            </a:extLst>
          </p:cNvPr>
          <p:cNvSpPr>
            <a:spLocks noChangeArrowheads="1"/>
          </p:cNvSpPr>
          <p:nvPr/>
        </p:nvSpPr>
        <p:spPr bwMode="auto">
          <a:xfrm>
            <a:off x="7160307" y="2142692"/>
            <a:ext cx="4618036" cy="286450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nchor="ctr">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Antisemitic newspaper from Nazi Germany (1934)</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dirty="0">
              <a:latin typeface="Arial" charset="0"/>
              <a:ea typeface="ＭＳ Ｐゴシック" charset="0"/>
              <a:cs typeface="ＭＳ Ｐゴシック"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dirty="0">
              <a:solidFill>
                <a:srgbClr val="FFFFFF"/>
              </a:solidFill>
              <a:latin typeface="Arial" charset="0"/>
              <a:ea typeface="ＭＳ Ｐゴシック" charset="0"/>
              <a:cs typeface="ＭＳ Ｐゴシック"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Note the quote at the bottom: ‘The Jews are our misfortune’.</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latin typeface="Arial" charset="0"/>
                <a:ea typeface="ＭＳ Ｐゴシック" charset="0"/>
                <a:cs typeface="ＭＳ Ｐゴシック" charset="0"/>
              </a:rPr>
              <a:t>Quote from famous German historian von Treitschke, whose antisemitic texts helped to make antisemitism ’respectable’ in the German middle classes. </a:t>
            </a:r>
            <a:endParaRPr lang="en-GB" dirty="0">
              <a:solidFill>
                <a:srgbClr val="FFFF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99197758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5C22319-00A0-2E95-9AD3-2EC09B432722}"/>
              </a:ext>
            </a:extLst>
          </p:cNvPr>
          <p:cNvPicPr>
            <a:picLocks noChangeAspect="1"/>
          </p:cNvPicPr>
          <p:nvPr/>
        </p:nvPicPr>
        <p:blipFill>
          <a:blip r:embed="rId2"/>
          <a:stretch>
            <a:fillRect/>
          </a:stretch>
        </p:blipFill>
        <p:spPr>
          <a:xfrm>
            <a:off x="6370773" y="4272454"/>
            <a:ext cx="2275280" cy="2585545"/>
          </a:xfrm>
          <a:prstGeom prst="rect">
            <a:avLst/>
          </a:prstGeom>
        </p:spPr>
      </p:pic>
      <p:sp>
        <p:nvSpPr>
          <p:cNvPr id="5" name="Textfeld 4">
            <a:extLst>
              <a:ext uri="{FF2B5EF4-FFF2-40B4-BE49-F238E27FC236}">
                <a16:creationId xmlns:a16="http://schemas.microsoft.com/office/drawing/2014/main" id="{E46DC7F9-545A-880A-AFCC-204E779ED730}"/>
              </a:ext>
            </a:extLst>
          </p:cNvPr>
          <p:cNvSpPr txBox="1"/>
          <p:nvPr/>
        </p:nvSpPr>
        <p:spPr>
          <a:xfrm>
            <a:off x="1112715" y="6432305"/>
            <a:ext cx="4994894" cy="369332"/>
          </a:xfrm>
          <a:prstGeom prst="rect">
            <a:avLst/>
          </a:prstGeom>
          <a:noFill/>
        </p:spPr>
        <p:txBody>
          <a:bodyPr wrap="none" rtlCol="0">
            <a:spAutoFit/>
          </a:bodyPr>
          <a:lstStyle/>
          <a:p>
            <a:r>
              <a:rPr lang="de-GB" dirty="0"/>
              <a:t>Expulsion from French Army (Paris, 5 January 1895)</a:t>
            </a:r>
          </a:p>
        </p:txBody>
      </p:sp>
      <p:pic>
        <p:nvPicPr>
          <p:cNvPr id="6" name="Grafik 5">
            <a:extLst>
              <a:ext uri="{FF2B5EF4-FFF2-40B4-BE49-F238E27FC236}">
                <a16:creationId xmlns:a16="http://schemas.microsoft.com/office/drawing/2014/main" id="{1C603540-C77A-F99B-4357-763CA9EECC7F}"/>
              </a:ext>
            </a:extLst>
          </p:cNvPr>
          <p:cNvPicPr>
            <a:picLocks noChangeAspect="1"/>
          </p:cNvPicPr>
          <p:nvPr/>
        </p:nvPicPr>
        <p:blipFill>
          <a:blip r:embed="rId3"/>
          <a:stretch>
            <a:fillRect/>
          </a:stretch>
        </p:blipFill>
        <p:spPr>
          <a:xfrm>
            <a:off x="9255378" y="-1"/>
            <a:ext cx="2936622" cy="3783725"/>
          </a:xfrm>
          <a:prstGeom prst="rect">
            <a:avLst/>
          </a:prstGeom>
        </p:spPr>
      </p:pic>
      <p:sp>
        <p:nvSpPr>
          <p:cNvPr id="7" name="Textfeld 6">
            <a:extLst>
              <a:ext uri="{FF2B5EF4-FFF2-40B4-BE49-F238E27FC236}">
                <a16:creationId xmlns:a16="http://schemas.microsoft.com/office/drawing/2014/main" id="{A0C3C494-B83C-9C3B-D94A-510CB0498226}"/>
              </a:ext>
            </a:extLst>
          </p:cNvPr>
          <p:cNvSpPr txBox="1"/>
          <p:nvPr/>
        </p:nvSpPr>
        <p:spPr>
          <a:xfrm>
            <a:off x="9465066" y="3891877"/>
            <a:ext cx="2726934" cy="1200329"/>
          </a:xfrm>
          <a:prstGeom prst="rect">
            <a:avLst/>
          </a:prstGeom>
          <a:noFill/>
        </p:spPr>
        <p:txBody>
          <a:bodyPr wrap="square" rtlCol="0">
            <a:spAutoFit/>
          </a:bodyPr>
          <a:lstStyle/>
          <a:p>
            <a:r>
              <a:rPr lang="de-GB" dirty="0"/>
              <a:t>Marie Charles Ferdinand Walsin-Esterhazy</a:t>
            </a:r>
          </a:p>
          <a:p>
            <a:r>
              <a:rPr lang="de-DE" dirty="0"/>
              <a:t>A</a:t>
            </a:r>
            <a:r>
              <a:rPr lang="de-GB" dirty="0"/>
              <a:t>lias</a:t>
            </a:r>
          </a:p>
          <a:p>
            <a:r>
              <a:rPr lang="de-GB" dirty="0"/>
              <a:t>Count Voilement</a:t>
            </a:r>
          </a:p>
        </p:txBody>
      </p:sp>
      <p:pic>
        <p:nvPicPr>
          <p:cNvPr id="8" name="Grafik 7">
            <a:extLst>
              <a:ext uri="{FF2B5EF4-FFF2-40B4-BE49-F238E27FC236}">
                <a16:creationId xmlns:a16="http://schemas.microsoft.com/office/drawing/2014/main" id="{5F31C09B-C870-45F1-7D2C-04B36FB1065F}"/>
              </a:ext>
            </a:extLst>
          </p:cNvPr>
          <p:cNvPicPr>
            <a:picLocks noChangeAspect="1"/>
          </p:cNvPicPr>
          <p:nvPr/>
        </p:nvPicPr>
        <p:blipFill>
          <a:blip r:embed="rId4"/>
          <a:stretch>
            <a:fillRect/>
          </a:stretch>
        </p:blipFill>
        <p:spPr>
          <a:xfrm>
            <a:off x="5265534" y="-1"/>
            <a:ext cx="3268866" cy="4157540"/>
          </a:xfrm>
          <a:prstGeom prst="rect">
            <a:avLst/>
          </a:prstGeom>
        </p:spPr>
      </p:pic>
      <p:sp>
        <p:nvSpPr>
          <p:cNvPr id="9" name="Textfeld 8">
            <a:extLst>
              <a:ext uri="{FF2B5EF4-FFF2-40B4-BE49-F238E27FC236}">
                <a16:creationId xmlns:a16="http://schemas.microsoft.com/office/drawing/2014/main" id="{3A9A310A-B096-944E-543F-F4E410865EC1}"/>
              </a:ext>
            </a:extLst>
          </p:cNvPr>
          <p:cNvSpPr txBox="1"/>
          <p:nvPr/>
        </p:nvSpPr>
        <p:spPr>
          <a:xfrm>
            <a:off x="4030717" y="4232704"/>
            <a:ext cx="2490025" cy="646331"/>
          </a:xfrm>
          <a:prstGeom prst="rect">
            <a:avLst/>
          </a:prstGeom>
          <a:noFill/>
        </p:spPr>
        <p:txBody>
          <a:bodyPr wrap="square" rtlCol="0">
            <a:spAutoFit/>
          </a:bodyPr>
          <a:lstStyle/>
          <a:p>
            <a:r>
              <a:rPr lang="de-GB" dirty="0"/>
              <a:t>Émile Zola (1840-1902) J‘accuse</a:t>
            </a:r>
          </a:p>
        </p:txBody>
      </p:sp>
      <p:pic>
        <p:nvPicPr>
          <p:cNvPr id="11" name="Grafik 10">
            <a:extLst>
              <a:ext uri="{FF2B5EF4-FFF2-40B4-BE49-F238E27FC236}">
                <a16:creationId xmlns:a16="http://schemas.microsoft.com/office/drawing/2014/main" id="{86132584-8B1B-F147-DC53-9B88DF2FE0FA}"/>
              </a:ext>
            </a:extLst>
          </p:cNvPr>
          <p:cNvPicPr>
            <a:picLocks noChangeAspect="1"/>
          </p:cNvPicPr>
          <p:nvPr/>
        </p:nvPicPr>
        <p:blipFill>
          <a:blip r:embed="rId5"/>
          <a:stretch>
            <a:fillRect/>
          </a:stretch>
        </p:blipFill>
        <p:spPr>
          <a:xfrm>
            <a:off x="-60229" y="56363"/>
            <a:ext cx="4048905" cy="5318141"/>
          </a:xfrm>
          <a:prstGeom prst="rect">
            <a:avLst/>
          </a:prstGeom>
        </p:spPr>
      </p:pic>
      <p:sp>
        <p:nvSpPr>
          <p:cNvPr id="12" name="Textfeld 11">
            <a:extLst>
              <a:ext uri="{FF2B5EF4-FFF2-40B4-BE49-F238E27FC236}">
                <a16:creationId xmlns:a16="http://schemas.microsoft.com/office/drawing/2014/main" id="{AD409904-91A7-04CA-B141-CA30C6974FBA}"/>
              </a:ext>
            </a:extLst>
          </p:cNvPr>
          <p:cNvSpPr txBox="1"/>
          <p:nvPr/>
        </p:nvSpPr>
        <p:spPr>
          <a:xfrm>
            <a:off x="315310" y="5659821"/>
            <a:ext cx="2730299" cy="369332"/>
          </a:xfrm>
          <a:prstGeom prst="rect">
            <a:avLst/>
          </a:prstGeom>
          <a:noFill/>
        </p:spPr>
        <p:txBody>
          <a:bodyPr wrap="none" rtlCol="0">
            <a:spAutoFit/>
          </a:bodyPr>
          <a:lstStyle/>
          <a:p>
            <a:r>
              <a:rPr lang="de-GB" dirty="0"/>
              <a:t>Alfred Dreyfus (1859-1935)</a:t>
            </a:r>
          </a:p>
        </p:txBody>
      </p:sp>
      <p:sp>
        <p:nvSpPr>
          <p:cNvPr id="13" name="Textfeld 12">
            <a:extLst>
              <a:ext uri="{FF2B5EF4-FFF2-40B4-BE49-F238E27FC236}">
                <a16:creationId xmlns:a16="http://schemas.microsoft.com/office/drawing/2014/main" id="{829588F8-C83C-F029-E0B1-19EC039A27C5}"/>
              </a:ext>
            </a:extLst>
          </p:cNvPr>
          <p:cNvSpPr txBox="1"/>
          <p:nvPr/>
        </p:nvSpPr>
        <p:spPr>
          <a:xfrm>
            <a:off x="9601200" y="5281447"/>
            <a:ext cx="2275280" cy="646331"/>
          </a:xfrm>
          <a:prstGeom prst="rect">
            <a:avLst/>
          </a:prstGeom>
          <a:noFill/>
        </p:spPr>
        <p:txBody>
          <a:bodyPr wrap="square" rtlCol="0">
            <a:spAutoFit/>
          </a:bodyPr>
          <a:lstStyle/>
          <a:p>
            <a:r>
              <a:rPr lang="de-GB" dirty="0"/>
              <a:t>(1847-1923 – in Harpenden)</a:t>
            </a:r>
          </a:p>
        </p:txBody>
      </p:sp>
    </p:spTree>
    <p:extLst>
      <p:ext uri="{BB962C8B-B14F-4D97-AF65-F5344CB8AC3E}">
        <p14:creationId xmlns:p14="http://schemas.microsoft.com/office/powerpoint/2010/main" val="295288125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1824</Words>
  <Application>Microsoft Macintosh PowerPoint</Application>
  <PresentationFormat>Breitbild</PresentationFormat>
  <Paragraphs>186</Paragraphs>
  <Slides>27</Slides>
  <Notes>5</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27</vt:i4>
      </vt:variant>
    </vt:vector>
  </HeadingPairs>
  <TitlesOfParts>
    <vt:vector size="37" baseType="lpstr">
      <vt:lpstr>Arial</vt:lpstr>
      <vt:lpstr>Calibri</vt:lpstr>
      <vt:lpstr>Calibri Light</vt:lpstr>
      <vt:lpstr>Helvetica</vt:lpstr>
      <vt:lpstr>Helvetica Neue</vt:lpstr>
      <vt:lpstr>Source Sans Pro</vt:lpstr>
      <vt:lpstr>Tahoma</vt:lpstr>
      <vt:lpstr>Times New Roman</vt:lpstr>
      <vt:lpstr>Wingdings</vt:lpstr>
      <vt:lpstr>Office</vt:lpstr>
      <vt:lpstr>Antisemitism</vt:lpstr>
      <vt:lpstr>PowerPoint-Präsentation</vt:lpstr>
      <vt:lpstr>Anti-Semitism or antisemitism? </vt:lpstr>
      <vt:lpstr>   Arthur de Gobineau (1816-1882)</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The ‘Jewish Problem’ </vt:lpstr>
      <vt:lpstr>PowerPoint-Präsentation</vt:lpstr>
      <vt:lpstr>Jewish nationalism</vt:lpstr>
      <vt:lpstr>Diaspora Nationalism (late 19th/early 20th centuries)</vt:lpstr>
      <vt:lpstr>Simon Dubnow</vt:lpstr>
      <vt:lpstr>Bund</vt:lpstr>
      <vt:lpstr>Zionism in the 19th century</vt:lpstr>
      <vt:lpstr>Theodor Herzl</vt:lpstr>
      <vt:lpstr>Scape goats</vt:lpstr>
      <vt:lpstr>PowerPoint-Präsentation</vt:lpstr>
      <vt:lpstr>PowerPoint-Präsentation</vt:lpstr>
      <vt:lpstr>Post-war developments </vt:lpstr>
      <vt:lpstr>Jerusalem declaration, 25 March 2021, responds to International Holocaust Remembrance Allaince (IHRA) definition from 2016.</vt:lpstr>
      <vt:lpstr>Antisemitism</vt:lpstr>
      <vt:lpstr>Jerusalem Declaration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Mick, Christoph</dc:creator>
  <cp:lastModifiedBy>Mick, Christoph</cp:lastModifiedBy>
  <cp:revision>18</cp:revision>
  <dcterms:created xsi:type="dcterms:W3CDTF">2024-04-06T10:14:48Z</dcterms:created>
  <dcterms:modified xsi:type="dcterms:W3CDTF">2024-04-22T13:43:49Z</dcterms:modified>
</cp:coreProperties>
</file>