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7"/>
  </p:notesMasterIdLst>
  <p:sldIdLst>
    <p:sldId id="303" r:id="rId2"/>
    <p:sldId id="325" r:id="rId3"/>
    <p:sldId id="258" r:id="rId4"/>
    <p:sldId id="312" r:id="rId5"/>
    <p:sldId id="265" r:id="rId6"/>
    <p:sldId id="308" r:id="rId7"/>
    <p:sldId id="264" r:id="rId8"/>
    <p:sldId id="296" r:id="rId9"/>
    <p:sldId id="324" r:id="rId10"/>
    <p:sldId id="323" r:id="rId11"/>
    <p:sldId id="292" r:id="rId12"/>
    <p:sldId id="316" r:id="rId13"/>
    <p:sldId id="322" r:id="rId14"/>
    <p:sldId id="306" r:id="rId15"/>
    <p:sldId id="54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96"/>
    <p:restoredTop sz="86395"/>
  </p:normalViewPr>
  <p:slideViewPr>
    <p:cSldViewPr snapToGrid="0" snapToObjects="1">
      <p:cViewPr varScale="1">
        <p:scale>
          <a:sx n="110" d="100"/>
          <a:sy n="110" d="100"/>
        </p:scale>
        <p:origin x="176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B54B2-CE1A-FA4A-8F68-19D850F6A433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F187D-2A51-CC4F-A12B-0389C030281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40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F187D-2A51-CC4F-A12B-0389C03028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79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6F15E081-4A5F-FA43-A88B-4FCA9D7A08B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5E0B3A6-2524-D94B-AC1A-0024D0C37777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3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5843" name="Text Box 1">
            <a:extLst>
              <a:ext uri="{FF2B5EF4-FFF2-40B4-BE49-F238E27FC236}">
                <a16:creationId xmlns:a16="http://schemas.microsoft.com/office/drawing/2014/main" id="{A7D655FB-2F96-374B-8B8D-D9EEAABF43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5844" name="Text Box 2">
            <a:extLst>
              <a:ext uri="{FF2B5EF4-FFF2-40B4-BE49-F238E27FC236}">
                <a16:creationId xmlns:a16="http://schemas.microsoft.com/office/drawing/2014/main" id="{27CFF988-59B8-CB44-80B3-1819B4DCCE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fld id="{C9F04001-6CEC-824E-8970-62E4044122D4}" type="slidenum">
              <a:rPr lang="en-GB" sz="1200">
                <a:solidFill>
                  <a:srgbClr val="000000"/>
                </a:solidFill>
              </a:rPr>
              <a:pPr eaLnBrk="1" hangingPunct="1"/>
              <a:t>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21AE6AA-EB5F-2C49-9FF9-6CEA70D618F0}" type="slidenum">
              <a:rPr lang="en-GB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6564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AC0D8B1-AD09-EE4B-B3D3-7A070F59DAA2}" type="slidenum">
              <a:rPr lang="en-GB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6565" name="Text Box 3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6566" name="Text Box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96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A0DBC41-DA67-CF40-BB49-99B188F75B32}" type="slidenum">
              <a:rPr lang="en-GB">
                <a:latin typeface="Arial" charset="0"/>
                <a:ea typeface="Arial Unicode MS" charset="0"/>
                <a:cs typeface="Arial Unicode MS" charset="0"/>
              </a:rPr>
              <a:pPr/>
              <a:t>5</a:t>
            </a:fld>
            <a:endParaRPr lang="en-GB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2F6B3D3-091C-0F40-88FE-680860A51FD5}" type="slidenum">
              <a:rPr lang="en-GB" sz="1200">
                <a:solidFill>
                  <a:srgbClr val="FFFFFF"/>
                </a:solidFill>
                <a:ea typeface="Arial Unicode MS" charset="0"/>
                <a:cs typeface="Arial Unicode MS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</a:t>
            </a:fld>
            <a:endParaRPr lang="en-GB" sz="1200">
              <a:solidFill>
                <a:srgbClr val="FFFFFF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55300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53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>
              <a:latin typeface="Arial" charset="0"/>
              <a:ea typeface="Arial Unicode MS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164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D5D0557-EE15-4A40-973F-3EB9792C62C3}" type="slidenum">
              <a:rPr lang="de-DE"/>
              <a:pPr/>
              <a:t>11</a:t>
            </a:fld>
            <a:endParaRPr lang="de-DE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22C7113-E06F-CF40-9AE9-60DDC8326EAD}" type="slidenum">
              <a:rPr lang="en-GB" sz="1200">
                <a:solidFill>
                  <a:srgbClr val="FFFFFF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11</a:t>
            </a:fld>
            <a:endParaRPr lang="en-GB" sz="1200">
              <a:solidFill>
                <a:srgbClr val="FFFFFF"/>
              </a:solidFill>
            </a:endParaRPr>
          </a:p>
        </p:txBody>
      </p:sp>
      <p:sp>
        <p:nvSpPr>
          <p:cNvPr id="59396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sz="2400"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2BF0E8D-13F9-4948-A925-FAB4FC574650}" type="slidenum">
              <a:rPr lang="de-DE" sz="1400">
                <a:solidFill>
                  <a:srgbClr val="FFFFFF"/>
                </a:solidFill>
                <a:latin typeface="Times New Roman" charset="0"/>
              </a:rPr>
              <a:pPr eaLnBrk="1" hangingPunct="1"/>
              <a:t>12</a:t>
            </a:fld>
            <a:endParaRPr lang="de-DE" sz="1400">
              <a:solidFill>
                <a:srgbClr val="FFFFFF"/>
              </a:solidFill>
              <a:latin typeface="Times New Roman" charset="0"/>
            </a:endParaRPr>
          </a:p>
        </p:txBody>
      </p:sp>
      <p:sp>
        <p:nvSpPr>
          <p:cNvPr id="149507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484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724D2-0733-7C4E-847E-8CFCFABCF8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301263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68A42-0247-8C4F-97F0-C947E4BA3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3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6A311-50F9-2046-8977-293F5ECFB057}" type="datetimeFigureOut">
              <a:rPr lang="en-US" smtClean="0"/>
              <a:pPr/>
              <a:t>5/20/22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6" r:id="rId12"/>
    <p:sldLayoutId id="2147483687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858907" y="1406526"/>
            <a:ext cx="7532058" cy="20224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3600" dirty="0"/>
              <a:t>The historical background of the Russian attack on Ukraine</a:t>
            </a:r>
          </a:p>
          <a:p>
            <a:pPr algn="ctr">
              <a:buNone/>
            </a:pPr>
            <a:r>
              <a:rPr lang="en-GB" sz="2800"/>
              <a:t> </a:t>
            </a:r>
            <a:endParaRPr lang="en-GB" sz="2800" dirty="0"/>
          </a:p>
          <a:p>
            <a:pPr>
              <a:buNone/>
            </a:pPr>
            <a:endParaRPr lang="en-GB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696069" y="4129378"/>
            <a:ext cx="3751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Christoph</a:t>
            </a:r>
            <a:r>
              <a:rPr lang="en-GB" dirty="0"/>
              <a:t> Mick, University of Warwick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page1image1467144688">
            <a:extLst>
              <a:ext uri="{FF2B5EF4-FFF2-40B4-BE49-F238E27FC236}">
                <a16:creationId xmlns:a16="http://schemas.microsoft.com/office/drawing/2014/main" id="{EC97F268-9E41-BE4A-B23F-0AADE1ED5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690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238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51363" cy="594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33888" y="0"/>
            <a:ext cx="4710112" cy="594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222375" y="5805488"/>
            <a:ext cx="7227888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>
                <a:solidFill>
                  <a:srgbClr val="FFFFFF"/>
                </a:solidFill>
              </a:rPr>
              <a:t>http://www.holodomor.org/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196949" cy="636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0"/>
            <a:ext cx="4511675" cy="636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D51B8B9-7018-5538-E269-A36792794E43}"/>
              </a:ext>
            </a:extLst>
          </p:cNvPr>
          <p:cNvSpPr txBox="1"/>
          <p:nvPr/>
        </p:nvSpPr>
        <p:spPr>
          <a:xfrm>
            <a:off x="4572000" y="6280035"/>
            <a:ext cx="4464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WWII Propaganda poster of the Organisation of Ukrainian Nationalists (OUN)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6F6425E-C724-F28C-3C4F-8AD5570D9DA0}"/>
              </a:ext>
            </a:extLst>
          </p:cNvPr>
          <p:cNvSpPr txBox="1"/>
          <p:nvPr/>
        </p:nvSpPr>
        <p:spPr>
          <a:xfrm>
            <a:off x="515257" y="6509657"/>
            <a:ext cx="3109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Soviet propaganda poster 1945</a:t>
            </a:r>
          </a:p>
        </p:txBody>
      </p:sp>
    </p:spTree>
    <p:extLst>
      <p:ext uri="{BB962C8B-B14F-4D97-AF65-F5344CB8AC3E}">
        <p14:creationId xmlns:p14="http://schemas.microsoft.com/office/powerpoint/2010/main" val="2012267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84B2997A-58A7-9D46-B325-42B5B9D25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5745"/>
            <a:ext cx="9144000" cy="636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725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621px-Ukraine_census_2001_Russian.svg.png">
            <a:extLst>
              <a:ext uri="{FF2B5EF4-FFF2-40B4-BE49-F238E27FC236}">
                <a16:creationId xmlns:a16="http://schemas.microsoft.com/office/drawing/2014/main" id="{C04D5AB2-731E-5238-A9AF-12C9C6BD7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0" y="3628571"/>
            <a:ext cx="4000945" cy="3073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4" descr="Russians_Ukraine_2001.png">
            <a:extLst>
              <a:ext uri="{FF2B5EF4-FFF2-40B4-BE49-F238E27FC236}">
                <a16:creationId xmlns:a16="http://schemas.microsoft.com/office/drawing/2014/main" id="{6B73E43A-EAB9-B0C9-A66C-5184CAB32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039" y="0"/>
            <a:ext cx="5109961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5">
            <a:extLst>
              <a:ext uri="{FF2B5EF4-FFF2-40B4-BE49-F238E27FC236}">
                <a16:creationId xmlns:a16="http://schemas.microsoft.com/office/drawing/2014/main" id="{F3CBE85E-87AC-EB40-3F08-000177809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241550"/>
            <a:ext cx="20034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Percentage of Russian speakers in Ukraine by region in 2001 Ukrainian census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A5096CC4-3055-8439-2FD7-7848E916C69B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172200" cy="4114800"/>
          </a:xfrm>
          <a:prstGeom prst="rect">
            <a:avLst/>
          </a:prstGeom>
        </p:spPr>
      </p:pic>
      <p:pic>
        <p:nvPicPr>
          <p:cNvPr id="4" name="Grafik 17" descr="Ein Bild, das Himmel, draußen, Bogen, Tag enthält.&#10;&#10;Automatisch generierte Beschreibung">
            <a:extLst>
              <a:ext uri="{FF2B5EF4-FFF2-40B4-BE49-F238E27FC236}">
                <a16:creationId xmlns:a16="http://schemas.microsoft.com/office/drawing/2014/main" id="{C2D44C29-85AD-1C95-5617-1FBF78E64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0" y="-1"/>
            <a:ext cx="3266838" cy="245012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84ADC27-A054-6C60-C477-8B2EEA3B9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983" y="3988315"/>
            <a:ext cx="3957145" cy="286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978851"/>
      </p:ext>
    </p:extLst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53A32E83-3522-AF47-B104-45D7308E6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0"/>
            <a:ext cx="7315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54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1">
            <a:extLst>
              <a:ext uri="{FF2B5EF4-FFF2-40B4-BE49-F238E27FC236}">
                <a16:creationId xmlns:a16="http://schemas.microsoft.com/office/drawing/2014/main" id="{8603BD2B-3B76-6540-B7FB-3F062F2B0AC0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15888"/>
            <a:ext cx="8674100" cy="6835775"/>
            <a:chOff x="158" y="0"/>
            <a:chExt cx="5464" cy="4306"/>
          </a:xfrm>
        </p:grpSpPr>
        <p:pic>
          <p:nvPicPr>
            <p:cNvPr id="34819" name="Picture 2">
              <a:extLst>
                <a:ext uri="{FF2B5EF4-FFF2-40B4-BE49-F238E27FC236}">
                  <a16:creationId xmlns:a16="http://schemas.microsoft.com/office/drawing/2014/main" id="{6FE04EBF-796F-0646-B0A4-74741F1A7F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4820" name="Text Box 3">
              <a:extLst>
                <a:ext uri="{FF2B5EF4-FFF2-40B4-BE49-F238E27FC236}">
                  <a16:creationId xmlns:a16="http://schemas.microsoft.com/office/drawing/2014/main" id="{23F4A8C1-5600-574F-A42B-71103E5175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>
                <a:ea typeface="Arial Unicode MS" panose="020B0604020202020204" pitchFamily="34" charset="-128"/>
              </a:endParaRPr>
            </a:p>
          </p:txBody>
        </p:sp>
      </p:grpSp>
      <p:sp>
        <p:nvSpPr>
          <p:cNvPr id="34818" name="Text Box 4">
            <a:extLst>
              <a:ext uri="{FF2B5EF4-FFF2-40B4-BE49-F238E27FC236}">
                <a16:creationId xmlns:a16="http://schemas.microsoft.com/office/drawing/2014/main" id="{F2C6D440-FF7F-D74C-AF8D-2162D3CD0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6165850"/>
            <a:ext cx="2555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500"/>
              </a:spcBef>
              <a:buSzPct val="100000"/>
            </a:pPr>
            <a:r>
              <a:rPr lang="en-GB" altLang="de-GB" sz="2400">
                <a:solidFill>
                  <a:srgbClr val="000514"/>
                </a:solidFill>
                <a:ea typeface="Arial Unicode MS" panose="020B0604020202020204" pitchFamily="34" charset="-128"/>
              </a:rPr>
              <a:t>1000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86042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5539" name="Text Box 2"/>
          <p:cNvSpPr txBox="1">
            <a:spLocks noChangeArrowheads="1"/>
          </p:cNvSpPr>
          <p:nvPr/>
        </p:nvSpPr>
        <p:spPr bwMode="auto">
          <a:xfrm>
            <a:off x="1547813" y="6308725"/>
            <a:ext cx="18716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Bef>
                <a:spcPts val="1500"/>
              </a:spcBef>
              <a:buClrTx/>
              <a:buFontTx/>
              <a:buNone/>
            </a:pPr>
            <a:r>
              <a:rPr lang="de-DE">
                <a:solidFill>
                  <a:srgbClr val="000514"/>
                </a:solidFill>
              </a:rPr>
              <a:t>1500</a:t>
            </a:r>
          </a:p>
        </p:txBody>
      </p:sp>
    </p:spTree>
    <p:extLst>
      <p:ext uri="{BB962C8B-B14F-4D97-AF65-F5344CB8AC3E}">
        <p14:creationId xmlns:p14="http://schemas.microsoft.com/office/powerpoint/2010/main" val="28803568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4595799" cy="32098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3344" y="0"/>
            <a:ext cx="4560655" cy="32098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6871" y="3616957"/>
            <a:ext cx="4590215" cy="32410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62797" y="3616957"/>
            <a:ext cx="4581204" cy="32410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82686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Kiev._Monument_to_Bogdan_Khmelnitsky.jpg"/>
          <p:cNvPicPr>
            <a:picLocks noGrp="1" noChangeAspect="1"/>
          </p:cNvPicPr>
          <p:nvPr>
            <p:ph/>
          </p:nvPr>
        </p:nvPicPr>
        <p:blipFill>
          <a:blip r:embed="rId2"/>
          <a:srcRect l="-3125" r="-3125"/>
          <a:stretch>
            <a:fillRect/>
          </a:stretch>
        </p:blipFill>
        <p:spPr>
          <a:xfrm>
            <a:off x="-211771" y="0"/>
            <a:ext cx="5501708" cy="3883559"/>
          </a:xfrm>
        </p:spPr>
      </p:pic>
      <p:sp>
        <p:nvSpPr>
          <p:cNvPr id="2" name="TextBox 1"/>
          <p:cNvSpPr txBox="1"/>
          <p:nvPr/>
        </p:nvSpPr>
        <p:spPr>
          <a:xfrm>
            <a:off x="362848" y="3883559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Khmel’nyts’kyj</a:t>
            </a:r>
            <a:r>
              <a:rPr lang="en-US" dirty="0"/>
              <a:t> monument </a:t>
            </a:r>
            <a:r>
              <a:rPr lang="en-US" dirty="0" err="1"/>
              <a:t>Kyjiv</a:t>
            </a:r>
            <a:r>
              <a:rPr lang="en-US" dirty="0"/>
              <a:t> </a:t>
            </a:r>
          </a:p>
          <a:p>
            <a:r>
              <a:rPr lang="en-US" dirty="0"/>
              <a:t>1888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640429"/>
            <a:ext cx="41418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People’s Friendship Arch, dedicated to the unification of Russia and Ukraine</a:t>
            </a:r>
          </a:p>
          <a:p>
            <a:r>
              <a:rPr lang="en-US" dirty="0"/>
              <a:t>Completed in 1982</a:t>
            </a:r>
          </a:p>
          <a:p>
            <a:endParaRPr lang="en-US" dirty="0"/>
          </a:p>
          <a:p>
            <a:r>
              <a:rPr lang="en-US" dirty="0"/>
              <a:t>The crack was  added in 2014.</a:t>
            </a:r>
          </a:p>
        </p:txBody>
      </p:sp>
      <p:pic>
        <p:nvPicPr>
          <p:cNvPr id="6" name="Content Placeholder 2" descr="Ukrainian-Russian_monument_in_Pereyaslav-Khmelnytsky.jpg"/>
          <p:cNvPicPr>
            <a:picLocks noChangeAspect="1"/>
          </p:cNvPicPr>
          <p:nvPr/>
        </p:nvPicPr>
        <p:blipFill>
          <a:blip r:embed="rId3"/>
          <a:srcRect t="-3149" b="-3149"/>
          <a:stretch>
            <a:fillRect/>
          </a:stretch>
        </p:blipFill>
        <p:spPr>
          <a:xfrm>
            <a:off x="5289937" y="110430"/>
            <a:ext cx="3792656" cy="26771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37161" y="2663471"/>
            <a:ext cx="37812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Treaty of </a:t>
            </a:r>
            <a:r>
              <a:rPr lang="en-US" dirty="0" err="1"/>
              <a:t>Pereyaslav</a:t>
            </a:r>
            <a:r>
              <a:rPr lang="en-US" dirty="0"/>
              <a:t> Monument, </a:t>
            </a:r>
            <a:r>
              <a:rPr lang="en-US" dirty="0" err="1"/>
              <a:t>Pereyaslav</a:t>
            </a:r>
            <a:r>
              <a:rPr lang="en-US" dirty="0"/>
              <a:t> </a:t>
            </a:r>
            <a:r>
              <a:rPr lang="en-US" dirty="0" err="1"/>
              <a:t>Khmel’nyts’kyj</a:t>
            </a:r>
            <a:endParaRPr lang="en-US" dirty="0"/>
          </a:p>
          <a:p>
            <a:r>
              <a:rPr lang="en-US" dirty="0"/>
              <a:t>1961</a:t>
            </a: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AD0CA4F8-312C-B347-ACAB-4C832D7C8D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384175"/>
            <a:ext cx="9144000" cy="608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sp>
        <p:nvSpPr>
          <p:cNvPr id="10" name="AutoShape 4">
            <a:extLst>
              <a:ext uri="{FF2B5EF4-FFF2-40B4-BE49-F238E27FC236}">
                <a16:creationId xmlns:a16="http://schemas.microsoft.com/office/drawing/2014/main" id="{6AEB197A-FFFA-394C-BA4F-19C34B2AD8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" y="536575"/>
            <a:ext cx="9144000" cy="608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AE3EC79C-9126-3748-B1F1-E33F6EBA5A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800" y="4267733"/>
            <a:ext cx="3770264" cy="251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sp>
        <p:nvSpPr>
          <p:cNvPr id="12" name="AutoShape 8">
            <a:extLst>
              <a:ext uri="{FF2B5EF4-FFF2-40B4-BE49-F238E27FC236}">
                <a16:creationId xmlns:a16="http://schemas.microsoft.com/office/drawing/2014/main" id="{98BA8306-03B8-494B-ADAE-1B65BD73731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800" y="690563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sp>
        <p:nvSpPr>
          <p:cNvPr id="16" name="AutoShape 10">
            <a:extLst>
              <a:ext uri="{FF2B5EF4-FFF2-40B4-BE49-F238E27FC236}">
                <a16:creationId xmlns:a16="http://schemas.microsoft.com/office/drawing/2014/main" id="{7516B560-1EAD-0146-AE30-AB0EB39D02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" y="842963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pic>
        <p:nvPicPr>
          <p:cNvPr id="18" name="Grafik 17" descr="Ein Bild, das Himmel, draußen, Bogen, Tag enthält.&#10;&#10;Automatisch generierte Beschreibung">
            <a:extLst>
              <a:ext uri="{FF2B5EF4-FFF2-40B4-BE49-F238E27FC236}">
                <a16:creationId xmlns:a16="http://schemas.microsoft.com/office/drawing/2014/main" id="{50160914-9451-1C40-A227-29A698513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6229" y="3883559"/>
            <a:ext cx="3630571" cy="272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516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0593" y="-54537"/>
            <a:ext cx="5613408" cy="6967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7272" y="1423778"/>
            <a:ext cx="25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Map of </a:t>
            </a:r>
            <a:r>
              <a:rPr lang="en-GB" dirty="0" err="1"/>
              <a:t>Kievan</a:t>
            </a:r>
            <a:r>
              <a:rPr lang="en-GB" dirty="0"/>
              <a:t> or </a:t>
            </a:r>
            <a:r>
              <a:rPr lang="en-GB" dirty="0" err="1"/>
              <a:t>Kyjivan</a:t>
            </a:r>
            <a:r>
              <a:rPr lang="en-GB" dirty="0"/>
              <a:t> </a:t>
            </a:r>
            <a:r>
              <a:rPr lang="en-GB" dirty="0" err="1"/>
              <a:t>Rus</a:t>
            </a:r>
            <a:r>
              <a:rPr lang="en-GB" dirty="0"/>
              <a:t> (Principality of Kiev </a:t>
            </a:r>
            <a:r>
              <a:rPr lang="en-GB" dirty="0" err="1"/>
              <a:t>Kyjiv</a:t>
            </a:r>
            <a:r>
              <a:rPr lang="en-GB" dirty="0"/>
              <a:t>), 1245-1349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56777" y="404482"/>
            <a:ext cx="186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Contested History</a:t>
            </a:r>
          </a:p>
        </p:txBody>
      </p:sp>
    </p:spTree>
    <p:extLst>
      <p:ext uri="{BB962C8B-B14F-4D97-AF65-F5344CB8AC3E}">
        <p14:creationId xmlns:p14="http://schemas.microsoft.com/office/powerpoint/2010/main" val="3913372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Map of Cossack wars 17</a:t>
            </a:r>
            <a:r>
              <a:rPr lang="en-GB" baseline="30000" dirty="0"/>
              <a:t>th</a:t>
            </a:r>
            <a:r>
              <a:rPr lang="en-GB" dirty="0"/>
              <a:t> century</a:t>
            </a:r>
          </a:p>
        </p:txBody>
      </p:sp>
      <p:pic>
        <p:nvPicPr>
          <p:cNvPr id="4" name="Content Placeholder 3" descr="tou_insidePage_cossack_revolt_map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13" r="-10913"/>
          <a:stretch>
            <a:fillRect/>
          </a:stretch>
        </p:blipFill>
        <p:spPr>
          <a:xfrm>
            <a:off x="-175683" y="1600200"/>
            <a:ext cx="9320770" cy="512606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F683944B-9319-F042-B39B-E5DED6CA1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080" y="0"/>
            <a:ext cx="6933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8080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Macintosh PowerPoint</Application>
  <PresentationFormat>Bildschirmpräsentation (4:3)</PresentationFormat>
  <Paragraphs>30</Paragraphs>
  <Slides>15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1_Office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Map of Cossack wars 17th century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 Mick</dc:creator>
  <cp:lastModifiedBy>Mick, Christoph</cp:lastModifiedBy>
  <cp:revision>38</cp:revision>
  <cp:lastPrinted>2022-04-27T08:04:21Z</cp:lastPrinted>
  <dcterms:created xsi:type="dcterms:W3CDTF">2015-10-19T15:52:17Z</dcterms:created>
  <dcterms:modified xsi:type="dcterms:W3CDTF">2022-05-20T07:43:48Z</dcterms:modified>
</cp:coreProperties>
</file>