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77" r:id="rId2"/>
    <p:sldId id="280" r:id="rId3"/>
    <p:sldId id="281" r:id="rId4"/>
    <p:sldId id="272" r:id="rId5"/>
    <p:sldId id="273" r:id="rId6"/>
    <p:sldId id="274" r:id="rId7"/>
    <p:sldId id="275" r:id="rId8"/>
    <p:sldId id="276" r:id="rId9"/>
    <p:sldId id="526" r:id="rId10"/>
    <p:sldId id="530" r:id="rId11"/>
    <p:sldId id="529" r:id="rId12"/>
    <p:sldId id="528" r:id="rId13"/>
    <p:sldId id="260" r:id="rId14"/>
    <p:sldId id="261" r:id="rId15"/>
    <p:sldId id="257" r:id="rId16"/>
    <p:sldId id="268" r:id="rId17"/>
    <p:sldId id="262" r:id="rId18"/>
    <p:sldId id="264" r:id="rId19"/>
    <p:sldId id="265" r:id="rId20"/>
    <p:sldId id="270" r:id="rId21"/>
    <p:sldId id="531" r:id="rId22"/>
    <p:sldId id="278" r:id="rId23"/>
    <p:sldId id="266" r:id="rId24"/>
    <p:sldId id="279"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551" autoAdjust="0"/>
  </p:normalViewPr>
  <p:slideViewPr>
    <p:cSldViewPr snapToGrid="0" snapToObjects="1">
      <p:cViewPr varScale="1">
        <p:scale>
          <a:sx n="84" d="100"/>
          <a:sy n="84" d="100"/>
        </p:scale>
        <p:origin x="1904" y="1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D7CAA99-1685-1741-8B74-78AEFE4CAE27}" type="datetimeFigureOut">
              <a:rPr lang="en-US" smtClean="0"/>
              <a:t>4/29/19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7D641B-668E-1F42-82A4-79EB25AD5968}" type="slidenum">
              <a:rPr lang="en-GB" smtClean="0"/>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27E26F-0C03-6C4D-991E-9B20E19BF157}" type="datetimeFigureOut">
              <a:rPr lang="en-US" smtClean="0"/>
              <a:pPr/>
              <a:t>4/29/19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C5354F-3908-0D45-BB9F-C48C06D2094B}" type="slidenum">
              <a:rPr lang="en-US" smtClean="0"/>
              <a:pPr/>
              <a:t>‹#›</a:t>
            </a:fld>
            <a:endParaRPr lang="en-US"/>
          </a:p>
        </p:txBody>
      </p:sp>
    </p:spTree>
    <p:extLst>
      <p:ext uri="{BB962C8B-B14F-4D97-AF65-F5344CB8AC3E}">
        <p14:creationId xmlns:p14="http://schemas.microsoft.com/office/powerpoint/2010/main" val="5157655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233005-EA1C-2A42-AEAD-4202AEF7086C}" type="slidenum">
              <a:rPr lang="de-DE"/>
              <a:pPr/>
              <a:t>13</a:t>
            </a:fld>
            <a:endParaRPr lang="de-DE"/>
          </a:p>
        </p:txBody>
      </p:sp>
      <p:sp>
        <p:nvSpPr>
          <p:cNvPr id="15053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xmlns:mv="urn:schemas-microsoft-com:mac:vml" xmlns:mc="http://schemas.openxmlformats.org/markup-compatibility/2006" val="1"/>
            </a:ext>
          </a:extLst>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9EEB39-0F45-C248-A8DA-429CFFEF8CA2}" type="slidenum">
              <a:rPr lang="de-DE"/>
              <a:pPr/>
              <a:t>14</a:t>
            </a:fld>
            <a:endParaRPr lang="de-DE"/>
          </a:p>
        </p:txBody>
      </p:sp>
      <p:sp>
        <p:nvSpPr>
          <p:cNvPr id="1525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xmlns:mv="urn:schemas-microsoft-com:mac:vml" xmlns:mc="http://schemas.openxmlformats.org/markup-compatibility/2006" val="1"/>
            </a:ext>
          </a:extLst>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201C56-6D9D-7B45-9DE8-A237587066E9}" type="slidenum">
              <a:rPr lang="de-DE"/>
              <a:pPr/>
              <a:t>15</a:t>
            </a:fld>
            <a:endParaRPr lang="de-DE"/>
          </a:p>
        </p:txBody>
      </p:sp>
      <p:sp>
        <p:nvSpPr>
          <p:cNvPr id="18432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sp>
      <p:sp>
        <p:nvSpPr>
          <p:cNvPr id="1843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4CBA13-B1E9-FE4F-9675-307E5D217504}" type="slidenum">
              <a:rPr lang="de-DE"/>
              <a:pPr/>
              <a:t>16</a:t>
            </a:fld>
            <a:endParaRPr lang="de-DE"/>
          </a:p>
        </p:txBody>
      </p:sp>
      <p:sp>
        <p:nvSpPr>
          <p:cNvPr id="16998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sp>
      <p:sp>
        <p:nvSpPr>
          <p:cNvPr id="1699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txBody>
          <a:bodyPr/>
          <a:lstStyle/>
          <a:p>
            <a:endParaRPr lang="en-US"/>
          </a:p>
        </p:txBody>
      </p:sp>
    </p:spTree>
    <p:extLst>
      <p:ext uri="{BB962C8B-B14F-4D97-AF65-F5344CB8AC3E}">
        <p14:creationId xmlns:p14="http://schemas.microsoft.com/office/powerpoint/2010/main" val="1160341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C82B71-8FA6-694C-9173-3EDD65168A02}" type="slidenum">
              <a:rPr lang="de-DE"/>
              <a:pPr/>
              <a:t>17</a:t>
            </a:fld>
            <a:endParaRPr lang="de-DE"/>
          </a:p>
        </p:txBody>
      </p:sp>
      <p:sp>
        <p:nvSpPr>
          <p:cNvPr id="17613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sp>
      <p:sp>
        <p:nvSpPr>
          <p:cNvPr id="1761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8141F-6418-CA4A-B27B-A8797C508DE1}" type="slidenum">
              <a:rPr lang="de-DE"/>
              <a:pPr/>
              <a:t>18</a:t>
            </a:fld>
            <a:endParaRPr lang="de-DE"/>
          </a:p>
        </p:txBody>
      </p:sp>
      <p:sp>
        <p:nvSpPr>
          <p:cNvPr id="17817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sp>
      <p:sp>
        <p:nvSpPr>
          <p:cNvPr id="1781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9CEE09-39E3-2944-A121-95CD906EB410}" type="slidenum">
              <a:rPr lang="de-DE"/>
              <a:pPr/>
              <a:t>19</a:t>
            </a:fld>
            <a:endParaRPr lang="de-DE"/>
          </a:p>
        </p:txBody>
      </p:sp>
      <p:sp>
        <p:nvSpPr>
          <p:cNvPr id="18022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sp>
      <p:sp>
        <p:nvSpPr>
          <p:cNvPr id="1802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C2739AF-EDF1-0842-A1DC-5D9EF538A23B}" type="slidenum">
              <a:rPr lang="de-DE" sz="1200"/>
              <a:pPr/>
              <a:t>20</a:t>
            </a:fld>
            <a:endParaRPr lang="de-DE" sz="1200"/>
          </a:p>
        </p:txBody>
      </p:sp>
      <p:sp>
        <p:nvSpPr>
          <p:cNvPr id="182274"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xmlns:mv="urn:schemas-microsoft-com:mac:vml" xmlns:mc="http://schemas.openxmlformats.org/markup-compatibility/2006" val="1"/>
            </a:ext>
          </a:extLst>
        </p:spPr>
      </p:sp>
      <p:sp>
        <p:nvSpPr>
          <p:cNvPr id="6144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5FD15D-F28D-AF47-8C5B-57FC05C1523C}" type="slidenum">
              <a:rPr lang="de-DE"/>
              <a:pPr/>
              <a:t>23</a:t>
            </a:fld>
            <a:endParaRPr lang="de-DE"/>
          </a:p>
        </p:txBody>
      </p:sp>
      <p:sp>
        <p:nvSpPr>
          <p:cNvPr id="9421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sp>
      <p:sp>
        <p:nvSpPr>
          <p:cNvPr id="942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xmlns:mv="urn:schemas-microsoft-com:mac:vml" xmlns:mc="http://schemas.openxmlformats.org/markup-compatibility/2006" val="1"/>
            </a:ext>
          </a:extLst>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Click to edit Master subtitle style</a:t>
            </a:r>
            <a:endParaRPr lang="en-US"/>
          </a:p>
        </p:txBody>
      </p:sp>
      <p:sp>
        <p:nvSpPr>
          <p:cNvPr id="4" name="Date Placeholder 3"/>
          <p:cNvSpPr>
            <a:spLocks noGrp="1"/>
          </p:cNvSpPr>
          <p:nvPr>
            <p:ph type="dt" sz="half" idx="10"/>
          </p:nvPr>
        </p:nvSpPr>
        <p:spPr/>
        <p:txBody>
          <a:bodyPr/>
          <a:lstStyle/>
          <a:p>
            <a:fld id="{6888CB4D-5FDE-E94D-BAEC-7D17D66CE378}" type="datetimeFigureOut">
              <a:rPr lang="en-US" smtClean="0"/>
              <a:pPr/>
              <a:t>4/29/19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2582990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p:txBody>
          <a:bodyPr/>
          <a:lstStyle/>
          <a:p>
            <a:fld id="{6888CB4D-5FDE-E94D-BAEC-7D17D66CE378}" type="datetimeFigureOut">
              <a:rPr lang="en-US" smtClean="0"/>
              <a:pPr/>
              <a:t>4/29/19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292871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p:txBody>
          <a:bodyPr/>
          <a:lstStyle/>
          <a:p>
            <a:fld id="{6888CB4D-5FDE-E94D-BAEC-7D17D66CE378}" type="datetimeFigureOut">
              <a:rPr lang="en-US" smtClean="0"/>
              <a:pPr/>
              <a:t>4/29/19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21728481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de-DE"/>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de-DE"/>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6DD7A26A-32AD-A546-8B25-0177E195DBB3}" type="slidenum">
              <a:rPr lang="de-DE"/>
              <a:pPr/>
              <a:t>‹#›</a:t>
            </a:fld>
            <a:endParaRPr lang="de-DE"/>
          </a:p>
        </p:txBody>
      </p:sp>
    </p:spTree>
    <p:extLst>
      <p:ext uri="{BB962C8B-B14F-4D97-AF65-F5344CB8AC3E}">
        <p14:creationId xmlns:p14="http://schemas.microsoft.com/office/powerpoint/2010/main" val="3723599235"/>
      </p:ext>
    </p:extLst>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p:txBody>
          <a:bodyPr/>
          <a:lstStyle/>
          <a:p>
            <a:fld id="{6888CB4D-5FDE-E94D-BAEC-7D17D66CE378}" type="datetimeFigureOut">
              <a:rPr lang="en-US" smtClean="0"/>
              <a:pPr/>
              <a:t>4/29/19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3920699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Click to edit Master text styles</a:t>
            </a:r>
          </a:p>
        </p:txBody>
      </p:sp>
      <p:sp>
        <p:nvSpPr>
          <p:cNvPr id="4" name="Date Placeholder 3"/>
          <p:cNvSpPr>
            <a:spLocks noGrp="1"/>
          </p:cNvSpPr>
          <p:nvPr>
            <p:ph type="dt" sz="half" idx="10"/>
          </p:nvPr>
        </p:nvSpPr>
        <p:spPr/>
        <p:txBody>
          <a:bodyPr/>
          <a:lstStyle/>
          <a:p>
            <a:fld id="{6888CB4D-5FDE-E94D-BAEC-7D17D66CE378}" type="datetimeFigureOut">
              <a:rPr lang="en-US" smtClean="0"/>
              <a:pPr/>
              <a:t>4/29/19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870648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5" name="Date Placeholder 4"/>
          <p:cNvSpPr>
            <a:spLocks noGrp="1"/>
          </p:cNvSpPr>
          <p:nvPr>
            <p:ph type="dt" sz="half" idx="10"/>
          </p:nvPr>
        </p:nvSpPr>
        <p:spPr/>
        <p:txBody>
          <a:bodyPr/>
          <a:lstStyle/>
          <a:p>
            <a:fld id="{6888CB4D-5FDE-E94D-BAEC-7D17D66CE378}" type="datetimeFigureOut">
              <a:rPr lang="en-US" smtClean="0"/>
              <a:pPr/>
              <a:t>4/29/19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12659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7" name="Date Placeholder 6"/>
          <p:cNvSpPr>
            <a:spLocks noGrp="1"/>
          </p:cNvSpPr>
          <p:nvPr>
            <p:ph type="dt" sz="half" idx="10"/>
          </p:nvPr>
        </p:nvSpPr>
        <p:spPr/>
        <p:txBody>
          <a:bodyPr/>
          <a:lstStyle/>
          <a:p>
            <a:fld id="{6888CB4D-5FDE-E94D-BAEC-7D17D66CE378}" type="datetimeFigureOut">
              <a:rPr lang="en-US" smtClean="0"/>
              <a:pPr/>
              <a:t>4/29/19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1701964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Date Placeholder 2"/>
          <p:cNvSpPr>
            <a:spLocks noGrp="1"/>
          </p:cNvSpPr>
          <p:nvPr>
            <p:ph type="dt" sz="half" idx="10"/>
          </p:nvPr>
        </p:nvSpPr>
        <p:spPr/>
        <p:txBody>
          <a:bodyPr/>
          <a:lstStyle/>
          <a:p>
            <a:fld id="{6888CB4D-5FDE-E94D-BAEC-7D17D66CE378}" type="datetimeFigureOut">
              <a:rPr lang="en-US" smtClean="0"/>
              <a:pPr/>
              <a:t>4/29/19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1730105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88CB4D-5FDE-E94D-BAEC-7D17D66CE378}" type="datetimeFigureOut">
              <a:rPr lang="en-US" smtClean="0"/>
              <a:pPr/>
              <a:t>4/29/19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3207723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Date Placeholder 4"/>
          <p:cNvSpPr>
            <a:spLocks noGrp="1"/>
          </p:cNvSpPr>
          <p:nvPr>
            <p:ph type="dt" sz="half" idx="10"/>
          </p:nvPr>
        </p:nvSpPr>
        <p:spPr/>
        <p:txBody>
          <a:bodyPr/>
          <a:lstStyle/>
          <a:p>
            <a:fld id="{6888CB4D-5FDE-E94D-BAEC-7D17D66CE378}" type="datetimeFigureOut">
              <a:rPr lang="en-US" smtClean="0"/>
              <a:pPr/>
              <a:t>4/29/19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2950204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Date Placeholder 4"/>
          <p:cNvSpPr>
            <a:spLocks noGrp="1"/>
          </p:cNvSpPr>
          <p:nvPr>
            <p:ph type="dt" sz="half" idx="10"/>
          </p:nvPr>
        </p:nvSpPr>
        <p:spPr/>
        <p:txBody>
          <a:bodyPr/>
          <a:lstStyle/>
          <a:p>
            <a:fld id="{6888CB4D-5FDE-E94D-BAEC-7D17D66CE378}" type="datetimeFigureOut">
              <a:rPr lang="en-US" smtClean="0"/>
              <a:pPr/>
              <a:t>4/29/19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18BF2-32BD-DC46-BE42-AB624DBD1D37}" type="slidenum">
              <a:rPr lang="en-US" smtClean="0"/>
              <a:pPr/>
              <a:t>‹#›</a:t>
            </a:fld>
            <a:endParaRPr lang="en-US"/>
          </a:p>
        </p:txBody>
      </p:sp>
    </p:spTree>
    <p:extLst>
      <p:ext uri="{BB962C8B-B14F-4D97-AF65-F5344CB8AC3E}">
        <p14:creationId xmlns:p14="http://schemas.microsoft.com/office/powerpoint/2010/main" val="666229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88CB4D-5FDE-E94D-BAEC-7D17D66CE378}" type="datetimeFigureOut">
              <a:rPr lang="en-US" smtClean="0"/>
              <a:pPr/>
              <a:t>4/29/19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A18BF2-32BD-DC46-BE42-AB624DBD1D37}" type="slidenum">
              <a:rPr lang="en-US" smtClean="0"/>
              <a:pPr/>
              <a:t>‹#›</a:t>
            </a:fld>
            <a:endParaRPr lang="en-US"/>
          </a:p>
        </p:txBody>
      </p:sp>
    </p:spTree>
    <p:extLst>
      <p:ext uri="{BB962C8B-B14F-4D97-AF65-F5344CB8AC3E}">
        <p14:creationId xmlns:p14="http://schemas.microsoft.com/office/powerpoint/2010/main" val="1915830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5.jpg"/></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Nation and Memory in Russia, Poland, and Ukraine</a:t>
            </a:r>
          </a:p>
        </p:txBody>
      </p:sp>
      <p:sp>
        <p:nvSpPr>
          <p:cNvPr id="3" name="Content Placeholder 2"/>
          <p:cNvSpPr>
            <a:spLocks noGrp="1"/>
          </p:cNvSpPr>
          <p:nvPr>
            <p:ph idx="1"/>
          </p:nvPr>
        </p:nvSpPr>
        <p:spPr/>
        <p:txBody>
          <a:bodyPr>
            <a:normAutofit/>
          </a:bodyPr>
          <a:lstStyle/>
          <a:p>
            <a:pPr algn="ctr">
              <a:buNone/>
            </a:pPr>
            <a:endParaRPr lang="en-GB" sz="4400" dirty="0"/>
          </a:p>
          <a:p>
            <a:pPr algn="ctr">
              <a:buNone/>
            </a:pPr>
            <a:endParaRPr lang="en-GB" sz="4400" dirty="0"/>
          </a:p>
          <a:p>
            <a:pPr algn="ctr">
              <a:buNone/>
            </a:pPr>
            <a:r>
              <a:rPr lang="en-GB" sz="4400" dirty="0"/>
              <a:t>Post-Memory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4">
            <a:extLst>
              <a:ext uri="{FF2B5EF4-FFF2-40B4-BE49-F238E27FC236}">
                <a16:creationId xmlns:a16="http://schemas.microsoft.com/office/drawing/2014/main" id="{6137752E-C972-EE49-8EA7-5032BD0B4A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0"/>
            <a:ext cx="8504238"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767209A1-D4F1-F24B-8347-EEB3265204BD}"/>
              </a:ext>
            </a:extLst>
          </p:cNvPr>
          <p:cNvSpPr/>
          <p:nvPr/>
        </p:nvSpPr>
        <p:spPr>
          <a:xfrm>
            <a:off x="1476375" y="4652963"/>
            <a:ext cx="863600" cy="720725"/>
          </a:xfrm>
          <a:prstGeom prst="ellipse">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Tree>
    <p:extLst>
      <p:ext uri="{BB962C8B-B14F-4D97-AF65-F5344CB8AC3E}">
        <p14:creationId xmlns:p14="http://schemas.microsoft.com/office/powerpoint/2010/main" val="4110595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
            <a:extLst>
              <a:ext uri="{FF2B5EF4-FFF2-40B4-BE49-F238E27FC236}">
                <a16:creationId xmlns:a16="http://schemas.microsoft.com/office/drawing/2014/main" id="{AD3EE6A2-C723-4D4F-8CBF-C6E95FF804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2488"/>
            <a:ext cx="91440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6719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5">
            <a:extLst>
              <a:ext uri="{FF2B5EF4-FFF2-40B4-BE49-F238E27FC236}">
                <a16:creationId xmlns:a16="http://schemas.microsoft.com/office/drawing/2014/main" id="{2B1CBCAD-E587-F949-A22C-C51E359B64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2161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8" name="Picture 2">
            <a:extLst>
              <a:ext uri="{FF2B5EF4-FFF2-40B4-BE49-F238E27FC236}">
                <a16:creationId xmlns:a16="http://schemas.microsoft.com/office/drawing/2014/main" id="{2C64A912-D99E-9645-A5A6-EC61220793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3429000"/>
            <a:ext cx="4587875"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Picture 5">
            <a:extLst>
              <a:ext uri="{FF2B5EF4-FFF2-40B4-BE49-F238E27FC236}">
                <a16:creationId xmlns:a16="http://schemas.microsoft.com/office/drawing/2014/main" id="{81DEE097-F28D-6947-879F-374D401468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6850" y="0"/>
            <a:ext cx="3857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Picture 6">
            <a:extLst>
              <a:ext uri="{FF2B5EF4-FFF2-40B4-BE49-F238E27FC236}">
                <a16:creationId xmlns:a16="http://schemas.microsoft.com/office/drawing/2014/main" id="{F31E8E6A-694A-1943-A588-FF2B445146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3613" y="115888"/>
            <a:ext cx="41021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2587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44" name="Picture 8" descr="800px-Lwów_-_Widok_z_wieży_ratuszowej_01"/>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0" y="527050"/>
            <a:ext cx="9144000" cy="5651500"/>
          </a:xfrm>
        </p:spPr>
      </p:pic>
    </p:spTree>
    <p:extLst>
      <p:ext uri="{BB962C8B-B14F-4D97-AF65-F5344CB8AC3E}">
        <p14:creationId xmlns:p14="http://schemas.microsoft.com/office/powerpoint/2010/main" val="1038787547"/>
      </p:ext>
    </p:extLst>
  </p:cSld>
  <p:clrMapOvr>
    <a:masterClrMapping/>
  </p:clrMapOvr>
  <p:transition>
    <p:split orient="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3" name="Picture 5" descr="Lvivmarket"/>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381000" y="152400"/>
            <a:ext cx="8458200" cy="6343650"/>
          </a:xfrm>
        </p:spPr>
      </p:pic>
    </p:spTree>
    <p:extLst>
      <p:ext uri="{BB962C8B-B14F-4D97-AF65-F5344CB8AC3E}">
        <p14:creationId xmlns:p14="http://schemas.microsoft.com/office/powerpoint/2010/main" val="2968440459"/>
      </p:ext>
    </p:extLst>
  </p:cSld>
  <p:clrMapOvr>
    <a:masterClrMapping/>
  </p:clrMapOvr>
  <p:transition>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298" name="Picture 2" descr="450px-Ukraine-Lviv-Monument_to_Adam_Mickiewicz-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495" y="0"/>
            <a:ext cx="5140325" cy="6858000"/>
          </a:xfrm>
          <a:prstGeom prst="rect">
            <a:avLst/>
          </a:prstGeom>
          <a:noFill/>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sp>
        <p:nvSpPr>
          <p:cNvPr id="4" name="TextBox 3"/>
          <p:cNvSpPr txBox="1"/>
          <p:nvPr/>
        </p:nvSpPr>
        <p:spPr>
          <a:xfrm>
            <a:off x="5896104" y="463668"/>
            <a:ext cx="3104273" cy="369332"/>
          </a:xfrm>
          <a:prstGeom prst="rect">
            <a:avLst/>
          </a:prstGeom>
          <a:noFill/>
        </p:spPr>
        <p:txBody>
          <a:bodyPr wrap="square" rtlCol="0">
            <a:spAutoFit/>
          </a:bodyPr>
          <a:lstStyle/>
          <a:p>
            <a:r>
              <a:rPr lang="en-GB" dirty="0" err="1"/>
              <a:t>Lemberg</a:t>
            </a:r>
            <a:r>
              <a:rPr lang="en-GB" dirty="0"/>
              <a:t>, </a:t>
            </a:r>
            <a:r>
              <a:rPr lang="en-GB" dirty="0" err="1"/>
              <a:t>Lwów</a:t>
            </a:r>
            <a:r>
              <a:rPr lang="en-GB" dirty="0"/>
              <a:t>, </a:t>
            </a:r>
            <a:r>
              <a:rPr lang="en-GB" dirty="0" err="1"/>
              <a:t>Lviv</a:t>
            </a:r>
            <a:endParaRPr lang="en-GB" dirty="0"/>
          </a:p>
        </p:txBody>
      </p:sp>
    </p:spTree>
    <p:extLst>
      <p:ext uri="{BB962C8B-B14F-4D97-AF65-F5344CB8AC3E}">
        <p14:creationId xmlns:p14="http://schemas.microsoft.com/office/powerpoint/2010/main" val="1576762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descr="IMG_2768"/>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611188" y="188913"/>
            <a:ext cx="7797800" cy="5848350"/>
          </a:xfrm>
        </p:spPr>
      </p:pic>
      <p:sp>
        <p:nvSpPr>
          <p:cNvPr id="168963" name="Text Box 3"/>
          <p:cNvSpPr txBox="1">
            <a:spLocks noChangeArrowheads="1"/>
          </p:cNvSpPr>
          <p:nvPr/>
        </p:nvSpPr>
        <p:spPr bwMode="auto">
          <a:xfrm>
            <a:off x="395288" y="6092825"/>
            <a:ext cx="7993062" cy="641350"/>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GB" sz="1800"/>
              <a:t>Monument of Taras Shevchenko and the “Ukrainian wave”, in the background the tower of the Latin Cathedral</a:t>
            </a:r>
          </a:p>
        </p:txBody>
      </p:sp>
    </p:spTree>
    <p:extLst>
      <p:ext uri="{BB962C8B-B14F-4D97-AF65-F5344CB8AC3E}">
        <p14:creationId xmlns:p14="http://schemas.microsoft.com/office/powerpoint/2010/main" val="2155201287"/>
      </p:ext>
    </p:extLst>
  </p:cSld>
  <p:clrMapOvr>
    <a:masterClrMapping/>
  </p:clrMapOvr>
  <p:transition>
    <p:split orient="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106" name="Picture 2" descr="friedhof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39700"/>
            <a:ext cx="8208963" cy="6464300"/>
          </a:xfrm>
          <a:prstGeom prst="rect">
            <a:avLst/>
          </a:prstGeom>
          <a:noFill/>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spTree>
    <p:extLst>
      <p:ext uri="{BB962C8B-B14F-4D97-AF65-F5344CB8AC3E}">
        <p14:creationId xmlns:p14="http://schemas.microsoft.com/office/powerpoint/2010/main" val="245447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4" name="Picture 2" descr="IMG_279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6413"/>
          </a:xfrm>
        </p:spPr>
      </p:pic>
    </p:spTree>
    <p:extLst>
      <p:ext uri="{BB962C8B-B14F-4D97-AF65-F5344CB8AC3E}">
        <p14:creationId xmlns:p14="http://schemas.microsoft.com/office/powerpoint/2010/main" val="3353234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2" name="Picture 2" descr="IMG_279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434975"/>
            <a:ext cx="8532813" cy="6397625"/>
          </a:xfrm>
        </p:spPr>
      </p:pic>
    </p:spTree>
    <p:extLst>
      <p:ext uri="{BB962C8B-B14F-4D97-AF65-F5344CB8AC3E}">
        <p14:creationId xmlns:p14="http://schemas.microsoft.com/office/powerpoint/2010/main" val="680540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97B2D0-E5BA-644C-B99C-03EB3AC56077}"/>
              </a:ext>
            </a:extLst>
          </p:cNvPr>
          <p:cNvPicPr>
            <a:picLocks noChangeAspect="1"/>
          </p:cNvPicPr>
          <p:nvPr/>
        </p:nvPicPr>
        <p:blipFill>
          <a:blip r:embed="rId2"/>
          <a:stretch>
            <a:fillRect/>
          </a:stretch>
        </p:blipFill>
        <p:spPr>
          <a:xfrm>
            <a:off x="1264920" y="54829"/>
            <a:ext cx="7056120" cy="6248962"/>
          </a:xfrm>
          <a:prstGeom prst="rect">
            <a:avLst/>
          </a:prstGeom>
        </p:spPr>
      </p:pic>
      <p:sp>
        <p:nvSpPr>
          <p:cNvPr id="6" name="TextBox 5">
            <a:extLst>
              <a:ext uri="{FF2B5EF4-FFF2-40B4-BE49-F238E27FC236}">
                <a16:creationId xmlns:a16="http://schemas.microsoft.com/office/drawing/2014/main" id="{C6FAEF21-3365-E348-8B60-9522729AFD03}"/>
              </a:ext>
            </a:extLst>
          </p:cNvPr>
          <p:cNvSpPr txBox="1"/>
          <p:nvPr/>
        </p:nvSpPr>
        <p:spPr>
          <a:xfrm>
            <a:off x="701040" y="6324600"/>
            <a:ext cx="8183880" cy="307777"/>
          </a:xfrm>
          <a:prstGeom prst="rect">
            <a:avLst/>
          </a:prstGeom>
          <a:noFill/>
        </p:spPr>
        <p:txBody>
          <a:bodyPr wrap="square" rtlCol="0">
            <a:spAutoFit/>
          </a:bodyPr>
          <a:lstStyle/>
          <a:p>
            <a:r>
              <a:rPr lang="en-GB" sz="1400" dirty="0"/>
              <a:t>By </a:t>
            </a:r>
            <a:r>
              <a:rPr lang="en-GB" sz="1400" dirty="0" err="1"/>
              <a:t>Tohaomg</a:t>
            </a:r>
            <a:r>
              <a:rPr lang="en-GB" sz="1400" dirty="0"/>
              <a:t> - Own work, CC BY-SA 4.0, https://</a:t>
            </a:r>
            <a:r>
              <a:rPr lang="en-GB" sz="1400" dirty="0" err="1"/>
              <a:t>commons.wikimedia.org</a:t>
            </a:r>
            <a:r>
              <a:rPr lang="en-GB" sz="1400" dirty="0"/>
              <a:t>/w/</a:t>
            </a:r>
            <a:r>
              <a:rPr lang="en-GB" sz="1400" dirty="0" err="1"/>
              <a:t>index.php?curid</a:t>
            </a:r>
            <a:r>
              <a:rPr lang="en-GB" sz="1400" dirty="0"/>
              <a:t>=77765377</a:t>
            </a:r>
            <a:endParaRPr lang="en-US" sz="1400" dirty="0"/>
          </a:p>
        </p:txBody>
      </p:sp>
    </p:spTree>
    <p:extLst>
      <p:ext uri="{BB962C8B-B14F-4D97-AF65-F5344CB8AC3E}">
        <p14:creationId xmlns:p14="http://schemas.microsoft.com/office/powerpoint/2010/main" val="30826133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 descr="IMG_278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4568825" cy="6092825"/>
          </a:xfrm>
        </p:spPr>
      </p:pic>
      <p:sp>
        <p:nvSpPr>
          <p:cNvPr id="181251" name="Text Box 3"/>
          <p:cNvSpPr txBox="1">
            <a:spLocks noChangeArrowheads="1"/>
          </p:cNvSpPr>
          <p:nvPr/>
        </p:nvSpPr>
        <p:spPr bwMode="auto">
          <a:xfrm>
            <a:off x="5165725" y="500063"/>
            <a:ext cx="3144838" cy="641350"/>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de-DE" sz="1800"/>
              <a:t>Monument to the (Ukrainian) </a:t>
            </a:r>
          </a:p>
          <a:p>
            <a:pPr eaLnBrk="1" hangingPunct="1">
              <a:defRPr/>
            </a:pPr>
            <a:r>
              <a:rPr lang="de-DE" sz="1800"/>
              <a:t>Defenders of Lviv 1918/19</a:t>
            </a:r>
          </a:p>
        </p:txBody>
      </p:sp>
      <p:pic>
        <p:nvPicPr>
          <p:cNvPr id="181252" name="Picture 4" descr="IMG_27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250" y="2362200"/>
            <a:ext cx="5111750" cy="3832225"/>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489435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A4AC80-DBE5-1547-9E01-CCA505B62BEF}"/>
              </a:ext>
            </a:extLst>
          </p:cNvPr>
          <p:cNvPicPr>
            <a:picLocks noGrp="1" noChangeAspect="1"/>
          </p:cNvPicPr>
          <p:nvPr>
            <p:ph/>
          </p:nvPr>
        </p:nvPicPr>
        <p:blipFill>
          <a:blip r:embed="rId2"/>
          <a:stretch>
            <a:fillRect/>
          </a:stretch>
        </p:blipFill>
        <p:spPr>
          <a:xfrm>
            <a:off x="2514600" y="609600"/>
            <a:ext cx="4114800" cy="5486400"/>
          </a:xfrm>
        </p:spPr>
      </p:pic>
    </p:spTree>
    <p:extLst>
      <p:ext uri="{BB962C8B-B14F-4D97-AF65-F5344CB8AC3E}">
        <p14:creationId xmlns:p14="http://schemas.microsoft.com/office/powerpoint/2010/main" val="3344070565"/>
      </p:ext>
    </p:extLst>
  </p:cSld>
  <p:clrMapOvr>
    <a:masterClrMapping/>
  </p:clrMapOvr>
  <p:transition>
    <p:split orient="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24888" y="0"/>
            <a:ext cx="4455419" cy="6504261"/>
          </a:xfrm>
          <a:prstGeom prst="rect">
            <a:avLst/>
          </a:prstGeom>
        </p:spPr>
      </p:pic>
      <p:pic>
        <p:nvPicPr>
          <p:cNvPr id="6" name="Picture 5"/>
          <p:cNvPicPr>
            <a:picLocks noChangeAspect="1"/>
          </p:cNvPicPr>
          <p:nvPr/>
        </p:nvPicPr>
        <p:blipFill>
          <a:blip r:embed="rId3"/>
          <a:stretch>
            <a:fillRect/>
          </a:stretch>
        </p:blipFill>
        <p:spPr>
          <a:xfrm>
            <a:off x="4780308" y="1406500"/>
            <a:ext cx="4198508" cy="3148881"/>
          </a:xfrm>
          <a:prstGeom prst="rect">
            <a:avLst/>
          </a:prstGeom>
        </p:spPr>
      </p:pic>
      <p:sp>
        <p:nvSpPr>
          <p:cNvPr id="7" name="TextBox 6"/>
          <p:cNvSpPr txBox="1"/>
          <p:nvPr/>
        </p:nvSpPr>
        <p:spPr>
          <a:xfrm>
            <a:off x="4780308" y="75692"/>
            <a:ext cx="2392921" cy="646331"/>
          </a:xfrm>
          <a:prstGeom prst="rect">
            <a:avLst/>
          </a:prstGeom>
          <a:noFill/>
        </p:spPr>
        <p:txBody>
          <a:bodyPr wrap="square" rtlCol="0">
            <a:spAutoFit/>
          </a:bodyPr>
          <a:lstStyle/>
          <a:p>
            <a:r>
              <a:rPr lang="en-GB" dirty="0"/>
              <a:t>Golden Rose Synagogue, </a:t>
            </a:r>
            <a:r>
              <a:rPr lang="en-GB" dirty="0" err="1"/>
              <a:t>Lviv</a:t>
            </a:r>
            <a:r>
              <a:rPr lang="en-GB" dirty="0"/>
              <a:t> 1938 </a:t>
            </a:r>
          </a:p>
        </p:txBody>
      </p:sp>
      <p:sp>
        <p:nvSpPr>
          <p:cNvPr id="8" name="TextBox 7"/>
          <p:cNvSpPr txBox="1"/>
          <p:nvPr/>
        </p:nvSpPr>
        <p:spPr>
          <a:xfrm>
            <a:off x="6270636" y="4847314"/>
            <a:ext cx="1805186" cy="369332"/>
          </a:xfrm>
          <a:prstGeom prst="rect">
            <a:avLst/>
          </a:prstGeom>
          <a:noFill/>
        </p:spPr>
        <p:txBody>
          <a:bodyPr wrap="square" rtlCol="0">
            <a:spAutoFit/>
          </a:bodyPr>
          <a:lstStyle/>
          <a:p>
            <a:r>
              <a:rPr lang="en-GB" dirty="0"/>
              <a:t>today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holo2"/>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1" y="-315913"/>
            <a:ext cx="3733800" cy="4984332"/>
          </a:xfrm>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808080">
                      <a:alpha val="74998"/>
                    </a:srgbClr>
                  </a:outerShdw>
                </a:effectLst>
              </a14:hiddenEffects>
            </a:ext>
          </a:extLst>
        </p:spPr>
      </p:pic>
      <p:sp>
        <p:nvSpPr>
          <p:cNvPr id="93187" name="Text Box 3"/>
          <p:cNvSpPr txBox="1">
            <a:spLocks noChangeArrowheads="1"/>
          </p:cNvSpPr>
          <p:nvPr/>
        </p:nvSpPr>
        <p:spPr bwMode="auto">
          <a:xfrm>
            <a:off x="5219700" y="1196975"/>
            <a:ext cx="3600450" cy="641350"/>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chemeClr val="bg2">
                      <a:alpha val="74998"/>
                    </a:schemeClr>
                  </a:outerShdw>
                </a:effectLst>
              </a14:hiddenEffects>
            </a:ext>
          </a:extLst>
        </p:spPr>
        <p:txBody>
          <a:bodyPr>
            <a:spAutoFit/>
          </a:bodyPr>
          <a:lstStyle/>
          <a:p>
            <a:pPr eaLnBrk="1" hangingPunct="1">
              <a:spcBef>
                <a:spcPct val="50000"/>
              </a:spcBef>
            </a:pPr>
            <a:r>
              <a:rPr lang="en-GB" sz="1800"/>
              <a:t>Monument to the victims of the Lviv ghetto (1992)</a:t>
            </a:r>
          </a:p>
        </p:txBody>
      </p:sp>
      <p:pic>
        <p:nvPicPr>
          <p:cNvPr id="4" name="Picture 3">
            <a:extLst>
              <a:ext uri="{FF2B5EF4-FFF2-40B4-BE49-F238E27FC236}">
                <a16:creationId xmlns:a16="http://schemas.microsoft.com/office/drawing/2014/main" id="{610A6106-9A92-A249-AA34-74692F5B7A9C}"/>
              </a:ext>
            </a:extLst>
          </p:cNvPr>
          <p:cNvPicPr>
            <a:picLocks noChangeAspect="1"/>
          </p:cNvPicPr>
          <p:nvPr/>
        </p:nvPicPr>
        <p:blipFill>
          <a:blip r:embed="rId4"/>
          <a:stretch>
            <a:fillRect/>
          </a:stretch>
        </p:blipFill>
        <p:spPr>
          <a:xfrm>
            <a:off x="4995863" y="3645932"/>
            <a:ext cx="4148137" cy="3111103"/>
          </a:xfrm>
          <a:prstGeom prst="rect">
            <a:avLst/>
          </a:prstGeom>
        </p:spPr>
      </p:pic>
      <p:sp>
        <p:nvSpPr>
          <p:cNvPr id="5" name="TextBox 4">
            <a:extLst>
              <a:ext uri="{FF2B5EF4-FFF2-40B4-BE49-F238E27FC236}">
                <a16:creationId xmlns:a16="http://schemas.microsoft.com/office/drawing/2014/main" id="{8BEEF8D7-1C3E-414C-9096-C4057340F2BC}"/>
              </a:ext>
            </a:extLst>
          </p:cNvPr>
          <p:cNvSpPr txBox="1"/>
          <p:nvPr/>
        </p:nvSpPr>
        <p:spPr>
          <a:xfrm>
            <a:off x="5177593" y="2842736"/>
            <a:ext cx="3684663" cy="369332"/>
          </a:xfrm>
          <a:prstGeom prst="rect">
            <a:avLst/>
          </a:prstGeom>
          <a:noFill/>
        </p:spPr>
        <p:txBody>
          <a:bodyPr wrap="none" rtlCol="0">
            <a:spAutoFit/>
          </a:bodyPr>
          <a:lstStyle/>
          <a:p>
            <a:r>
              <a:rPr lang="en-US" dirty="0"/>
              <a:t>Tombstones from the Jewish </a:t>
            </a:r>
            <a:r>
              <a:rPr lang="en-US" dirty="0" err="1"/>
              <a:t>cemetry</a:t>
            </a:r>
            <a:endParaRPr lang="en-US" dirty="0"/>
          </a:p>
        </p:txBody>
      </p:sp>
    </p:spTree>
    <p:extLst>
      <p:ext uri="{BB962C8B-B14F-4D97-AF65-F5344CB8AC3E}">
        <p14:creationId xmlns:p14="http://schemas.microsoft.com/office/powerpoint/2010/main" val="1846493678"/>
      </p:ext>
    </p:extLst>
  </p:cSld>
  <p:clrMapOvr>
    <a:masterClrMapping/>
  </p:clrMapOvr>
  <p:transition>
    <p:split orient="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CROPVlodymir-a-waiter-who-calls-himself-Moishe-at-the-Pid-Zolotoju-Rozoju-restaurant-in-Lviv-on-March-14-2016.-Cnaan-Liphshiz-2.jpg"/>
          <p:cNvPicPr>
            <a:picLocks noGrp="1" noChangeAspect="1"/>
          </p:cNvPicPr>
          <p:nvPr>
            <p:ph/>
          </p:nvPr>
        </p:nvPicPr>
        <p:blipFill>
          <a:blip r:embed="rId2"/>
          <a:srcRect t="-3550" b="-3550"/>
          <a:stretch>
            <a:fillRect/>
          </a:stretch>
        </p:blipFill>
        <p:spPr/>
      </p:pic>
      <p:sp>
        <p:nvSpPr>
          <p:cNvPr id="4" name="TextBox 3"/>
          <p:cNvSpPr txBox="1"/>
          <p:nvPr/>
        </p:nvSpPr>
        <p:spPr>
          <a:xfrm>
            <a:off x="2749760" y="6497191"/>
            <a:ext cx="3159902" cy="369332"/>
          </a:xfrm>
          <a:prstGeom prst="rect">
            <a:avLst/>
          </a:prstGeom>
          <a:noFill/>
        </p:spPr>
        <p:txBody>
          <a:bodyPr wrap="none" rtlCol="0">
            <a:spAutoFit/>
          </a:bodyPr>
          <a:lstStyle/>
          <a:p>
            <a:r>
              <a:rPr lang="en-GB" dirty="0"/>
              <a:t>‘Jewish’ Restaurant in </a:t>
            </a:r>
            <a:r>
              <a:rPr lang="en-GB" dirty="0" err="1"/>
              <a:t>Lviv</a:t>
            </a:r>
            <a:r>
              <a:rPr lang="en-GB" dirty="0"/>
              <a:t>, 2016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D435715-BE7F-3348-8D05-934E04F0CDAC}"/>
              </a:ext>
            </a:extLst>
          </p:cNvPr>
          <p:cNvPicPr>
            <a:picLocks noChangeAspect="1"/>
          </p:cNvPicPr>
          <p:nvPr/>
        </p:nvPicPr>
        <p:blipFill>
          <a:blip r:embed="rId2"/>
          <a:stretch>
            <a:fillRect/>
          </a:stretch>
        </p:blipFill>
        <p:spPr>
          <a:xfrm>
            <a:off x="2000250" y="0"/>
            <a:ext cx="5143500" cy="6858000"/>
          </a:xfrm>
          <a:prstGeom prst="rect">
            <a:avLst/>
          </a:prstGeom>
        </p:spPr>
      </p:pic>
    </p:spTree>
    <p:extLst>
      <p:ext uri="{BB962C8B-B14F-4D97-AF65-F5344CB8AC3E}">
        <p14:creationId xmlns:p14="http://schemas.microsoft.com/office/powerpoint/2010/main" val="3767074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88640"/>
            <a:ext cx="7772400" cy="1470025"/>
          </a:xfrm>
        </p:spPr>
        <p:txBody>
          <a:bodyPr>
            <a:normAutofit fontScale="90000"/>
          </a:bodyPr>
          <a:lstStyle/>
          <a:p>
            <a:r>
              <a:rPr lang="en-GB" u="sng" dirty="0"/>
              <a:t>Marianne Hirsch’s </a:t>
            </a:r>
            <a:r>
              <a:rPr lang="en-GB" i="1" u="sng" dirty="0"/>
              <a:t>The Generation of Postmemory</a:t>
            </a:r>
            <a:r>
              <a:rPr lang="en-GB" u="sng" dirty="0"/>
              <a:t> </a:t>
            </a:r>
            <a:br>
              <a:rPr lang="en-GB" dirty="0"/>
            </a:br>
            <a:endParaRPr lang="en-GB" dirty="0"/>
          </a:p>
        </p:txBody>
      </p:sp>
      <p:sp>
        <p:nvSpPr>
          <p:cNvPr id="4" name="TextBox 3"/>
          <p:cNvSpPr txBox="1"/>
          <p:nvPr/>
        </p:nvSpPr>
        <p:spPr>
          <a:xfrm>
            <a:off x="323528" y="1628799"/>
            <a:ext cx="6336704" cy="4431983"/>
          </a:xfrm>
          <a:prstGeom prst="rect">
            <a:avLst/>
          </a:prstGeom>
          <a:noFill/>
        </p:spPr>
        <p:txBody>
          <a:bodyPr wrap="square" rtlCol="0">
            <a:spAutoFit/>
          </a:bodyPr>
          <a:lstStyle/>
          <a:p>
            <a:pPr>
              <a:buFont typeface="Arial"/>
              <a:buChar char="•"/>
            </a:pPr>
            <a:r>
              <a:rPr lang="en-GB" sz="2400" dirty="0"/>
              <a:t> Memories of the next generation</a:t>
            </a:r>
          </a:p>
          <a:p>
            <a:pPr>
              <a:buFont typeface="Arial"/>
              <a:buChar char="•"/>
            </a:pPr>
            <a:endParaRPr lang="en-GB" sz="2400" dirty="0"/>
          </a:p>
          <a:p>
            <a:pPr>
              <a:buFont typeface="Arial"/>
              <a:buChar char="•"/>
            </a:pPr>
            <a:r>
              <a:rPr lang="en-GB" sz="2400" dirty="0"/>
              <a:t> Oral recollections (Story telling)</a:t>
            </a:r>
          </a:p>
          <a:p>
            <a:pPr>
              <a:buFont typeface="Arial"/>
              <a:buChar char="•"/>
            </a:pPr>
            <a:endParaRPr lang="en-GB" sz="2400" dirty="0"/>
          </a:p>
          <a:p>
            <a:pPr>
              <a:buFont typeface="Arial"/>
              <a:buChar char="•"/>
            </a:pPr>
            <a:r>
              <a:rPr lang="en-GB" sz="2400" dirty="0"/>
              <a:t> Use of photography</a:t>
            </a:r>
          </a:p>
          <a:p>
            <a:pPr>
              <a:buFont typeface="Arial"/>
              <a:buChar char="•"/>
            </a:pPr>
            <a:endParaRPr lang="en-GB" sz="2400" dirty="0"/>
          </a:p>
          <a:p>
            <a:pPr>
              <a:buFont typeface="Arial"/>
              <a:buChar char="•"/>
            </a:pPr>
            <a:r>
              <a:rPr lang="en-GB" sz="2400" dirty="0"/>
              <a:t> Relationship of second generation to traumatic experiences preceding their birth</a:t>
            </a:r>
          </a:p>
          <a:p>
            <a:pPr>
              <a:buFont typeface="Arial"/>
              <a:buChar char="•"/>
            </a:pPr>
            <a:endParaRPr lang="en-GB" sz="2400" dirty="0"/>
          </a:p>
          <a:p>
            <a:pPr>
              <a:buFont typeface="Arial"/>
              <a:buChar char="•"/>
            </a:pPr>
            <a:r>
              <a:rPr lang="en-GB" sz="2400" dirty="0"/>
              <a:t> Transmitted to them by generation who made these experiences</a:t>
            </a:r>
          </a:p>
          <a:p>
            <a:endParaRPr lang="en-GB" dirty="0"/>
          </a:p>
        </p:txBody>
      </p:sp>
      <p:pic>
        <p:nvPicPr>
          <p:cNvPr id="5" name="Imagen 3"/>
          <p:cNvPicPr>
            <a:picLocks noChangeAspect="1"/>
          </p:cNvPicPr>
          <p:nvPr/>
        </p:nvPicPr>
        <p:blipFill>
          <a:blip r:embed="rId2"/>
          <a:stretch>
            <a:fillRect/>
          </a:stretch>
        </p:blipFill>
        <p:spPr>
          <a:xfrm>
            <a:off x="6493294" y="1339120"/>
            <a:ext cx="2374900" cy="3429000"/>
          </a:xfrm>
          <a:prstGeom prst="rect">
            <a:avLst/>
          </a:prstGeom>
        </p:spPr>
      </p:pic>
      <p:sp>
        <p:nvSpPr>
          <p:cNvPr id="3" name="TextBox 2">
            <a:extLst>
              <a:ext uri="{FF2B5EF4-FFF2-40B4-BE49-F238E27FC236}">
                <a16:creationId xmlns:a16="http://schemas.microsoft.com/office/drawing/2014/main" id="{FBDB0258-6D85-BB47-A571-BA163DAE7621}"/>
              </a:ext>
            </a:extLst>
          </p:cNvPr>
          <p:cNvSpPr txBox="1"/>
          <p:nvPr/>
        </p:nvSpPr>
        <p:spPr>
          <a:xfrm>
            <a:off x="975360" y="6263640"/>
            <a:ext cx="3002297" cy="369332"/>
          </a:xfrm>
          <a:prstGeom prst="rect">
            <a:avLst/>
          </a:prstGeom>
          <a:noFill/>
        </p:spPr>
        <p:txBody>
          <a:bodyPr wrap="none" rtlCol="0">
            <a:spAutoFit/>
          </a:bodyPr>
          <a:lstStyle/>
          <a:p>
            <a:r>
              <a:rPr lang="en-US" dirty="0"/>
              <a:t>https://</a:t>
            </a:r>
            <a:r>
              <a:rPr lang="en-US" dirty="0" err="1"/>
              <a:t>www.postmemory.net</a:t>
            </a:r>
            <a:endParaRPr lang="en-US" dirty="0"/>
          </a:p>
        </p:txBody>
      </p:sp>
    </p:spTree>
    <p:extLst>
      <p:ext uri="{BB962C8B-B14F-4D97-AF65-F5344CB8AC3E}">
        <p14:creationId xmlns:p14="http://schemas.microsoft.com/office/powerpoint/2010/main" val="2486319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Example Holocaust</a:t>
            </a:r>
          </a:p>
        </p:txBody>
      </p:sp>
      <p:sp>
        <p:nvSpPr>
          <p:cNvPr id="4" name="TextBox 3"/>
          <p:cNvSpPr txBox="1"/>
          <p:nvPr/>
        </p:nvSpPr>
        <p:spPr>
          <a:xfrm>
            <a:off x="467544" y="1628800"/>
            <a:ext cx="8351414" cy="3108544"/>
          </a:xfrm>
          <a:prstGeom prst="rect">
            <a:avLst/>
          </a:prstGeom>
          <a:noFill/>
        </p:spPr>
        <p:txBody>
          <a:bodyPr wrap="square" rtlCol="0">
            <a:spAutoFit/>
          </a:bodyPr>
          <a:lstStyle/>
          <a:p>
            <a:pPr>
              <a:buFont typeface="Arial"/>
              <a:buChar char="•"/>
            </a:pPr>
            <a:r>
              <a:rPr lang="en-GB" sz="2400" dirty="0"/>
              <a:t> </a:t>
            </a:r>
            <a:r>
              <a:rPr lang="en-GB" sz="3200" dirty="0"/>
              <a:t>Trans-generational transmission of trauma</a:t>
            </a:r>
          </a:p>
          <a:p>
            <a:pPr>
              <a:buFont typeface="Arial"/>
              <a:buChar char="•"/>
            </a:pPr>
            <a:r>
              <a:rPr lang="en-GB" sz="3200" dirty="0"/>
              <a:t> Family as context in which experience is transmitted</a:t>
            </a:r>
          </a:p>
          <a:p>
            <a:pPr>
              <a:buFont typeface="Arial"/>
              <a:buChar char="•"/>
            </a:pPr>
            <a:r>
              <a:rPr lang="en-GB" sz="3200" dirty="0"/>
              <a:t> ‘Sense of living connection’ even after generation of survivors have gone</a:t>
            </a:r>
          </a:p>
          <a:p>
            <a:endParaRPr lang="en-GB" dirty="0"/>
          </a:p>
          <a:p>
            <a:endParaRPr lang="en-GB" dirty="0"/>
          </a:p>
        </p:txBody>
      </p:sp>
    </p:spTree>
    <p:extLst>
      <p:ext uri="{BB962C8B-B14F-4D97-AF65-F5344CB8AC3E}">
        <p14:creationId xmlns:p14="http://schemas.microsoft.com/office/powerpoint/2010/main" val="2684488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a:t>
            </a:r>
          </a:p>
        </p:txBody>
      </p:sp>
      <p:sp>
        <p:nvSpPr>
          <p:cNvPr id="3" name="Content Placeholder 2"/>
          <p:cNvSpPr>
            <a:spLocks noGrp="1"/>
          </p:cNvSpPr>
          <p:nvPr>
            <p:ph idx="1"/>
          </p:nvPr>
        </p:nvSpPr>
        <p:spPr/>
        <p:txBody>
          <a:bodyPr/>
          <a:lstStyle/>
          <a:p>
            <a:r>
              <a:rPr lang="en-GB" dirty="0"/>
              <a:t>Storytelling</a:t>
            </a:r>
          </a:p>
          <a:p>
            <a:r>
              <a:rPr lang="en-GB" dirty="0"/>
              <a:t>Photography</a:t>
            </a:r>
          </a:p>
          <a:p>
            <a:r>
              <a:rPr lang="en-GB" dirty="0"/>
              <a:t>Artwork</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powerful form of memory</a:t>
            </a:r>
          </a:p>
        </p:txBody>
      </p:sp>
      <p:sp>
        <p:nvSpPr>
          <p:cNvPr id="3" name="Content Placeholder 2"/>
          <p:cNvSpPr>
            <a:spLocks noGrp="1"/>
          </p:cNvSpPr>
          <p:nvPr>
            <p:ph idx="1"/>
          </p:nvPr>
        </p:nvSpPr>
        <p:spPr/>
        <p:txBody>
          <a:bodyPr>
            <a:normAutofit fontScale="92500" lnSpcReduction="10000"/>
          </a:bodyPr>
          <a:lstStyle/>
          <a:p>
            <a:pPr>
              <a:buNone/>
            </a:pPr>
            <a:r>
              <a:rPr lang="en-US" dirty="0" err="1"/>
              <a:t>Postmemory</a:t>
            </a:r>
            <a:r>
              <a:rPr lang="en-US" dirty="0"/>
              <a:t> is a powerful form of memory precisely because its connection to its object or source is mediated not through recollection but through projection, investment, and creation. This is not to say that survivors’ memory itself is not mediated but it is more directly connected to the past.</a:t>
            </a:r>
          </a:p>
          <a:p>
            <a:pPr>
              <a:buNone/>
            </a:pPr>
            <a:r>
              <a:rPr lang="en-US" dirty="0" err="1"/>
              <a:t>Postmemory</a:t>
            </a:r>
            <a:r>
              <a:rPr lang="en-US" dirty="0"/>
              <a:t> characterizes the experience of those who grew up dominated by narratives that preceded their birth ...(Hirsch, </a:t>
            </a:r>
            <a:r>
              <a:rPr lang="en-US" dirty="0" err="1"/>
              <a:t>p</a:t>
            </a:r>
            <a:r>
              <a:rPr lang="en-US" dirty="0"/>
              <a:t>. 8)</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Post-memory and Trauma</a:t>
            </a:r>
          </a:p>
        </p:txBody>
      </p:sp>
      <p:sp>
        <p:nvSpPr>
          <p:cNvPr id="3" name="Content Placeholder 2"/>
          <p:cNvSpPr>
            <a:spLocks noGrp="1"/>
          </p:cNvSpPr>
          <p:nvPr>
            <p:ph idx="1"/>
          </p:nvPr>
        </p:nvSpPr>
        <p:spPr/>
        <p:txBody>
          <a:bodyPr>
            <a:normAutofit fontScale="85000" lnSpcReduction="20000"/>
          </a:bodyPr>
          <a:lstStyle/>
          <a:p>
            <a:pPr>
              <a:buNone/>
            </a:pPr>
            <a:r>
              <a:rPr lang="en-US" dirty="0"/>
              <a:t>It is a question of adopting the traumatic experience of others as one’s own life history. It is a question of conceiving oneself as multiply connected with others of others of the same, of previous, and of subsequent generations, of the same and of other-proximate or distant-cultures and subcultures. It is a question, more specifically, of an ethical relation to the oppressed or persecuted other for which </a:t>
            </a:r>
            <a:r>
              <a:rPr lang="en-US" dirty="0" err="1"/>
              <a:t>postmemory</a:t>
            </a:r>
            <a:r>
              <a:rPr lang="en-US" dirty="0"/>
              <a:t> can serve as a model: as I can “remember“ my parents' memories, I can also “remember" the suffering of others, of the boy who lived in the same town in the ghetto while I was vacationing, of the children who were my age and who were deported. (Hirsch, </a:t>
            </a:r>
            <a:r>
              <a:rPr lang="en-US" dirty="0" err="1"/>
              <a:t>p</a:t>
            </a:r>
            <a:r>
              <a:rPr lang="en-US" dirty="0"/>
              <a:t>. 9)</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8">
            <a:extLst>
              <a:ext uri="{FF2B5EF4-FFF2-40B4-BE49-F238E27FC236}">
                <a16:creationId xmlns:a16="http://schemas.microsoft.com/office/drawing/2014/main" id="{2C99F247-193F-664A-BA58-68623C8570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672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0" name="Picture 11">
            <a:extLst>
              <a:ext uri="{FF2B5EF4-FFF2-40B4-BE49-F238E27FC236}">
                <a16:creationId xmlns:a16="http://schemas.microsoft.com/office/drawing/2014/main" id="{E755370B-2405-8C43-BC9D-43EAF915DD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9925" y="1341438"/>
            <a:ext cx="4587875"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12">
            <a:extLst>
              <a:ext uri="{FF2B5EF4-FFF2-40B4-BE49-F238E27FC236}">
                <a16:creationId xmlns:a16="http://schemas.microsoft.com/office/drawing/2014/main" id="{77924A13-D44A-2042-A8E3-6179B1A27F1C}"/>
              </a:ext>
            </a:extLst>
          </p:cNvPr>
          <p:cNvSpPr txBox="1">
            <a:spLocks noChangeArrowheads="1"/>
          </p:cNvSpPr>
          <p:nvPr/>
        </p:nvSpPr>
        <p:spPr bwMode="auto">
          <a:xfrm>
            <a:off x="4467225" y="188913"/>
            <a:ext cx="4281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ea typeface="ＭＳ Ｐゴシック" panose="020B0600070205080204" pitchFamily="34" charset="-128"/>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ea typeface="ＭＳ Ｐゴシック" panose="020B0600070205080204" pitchFamily="34" charset="-128"/>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9pPr>
          </a:lstStyle>
          <a:p>
            <a:pPr>
              <a:spcBef>
                <a:spcPct val="0"/>
              </a:spcBef>
              <a:buClrTx/>
              <a:buSzTx/>
              <a:buFontTx/>
              <a:buNone/>
            </a:pPr>
            <a:r>
              <a:rPr lang="en-US" altLang="en-US" sz="2000">
                <a:latin typeface="Arial" panose="020B0604020202020204" pitchFamily="34" charset="0"/>
              </a:rPr>
              <a:t>Jakob (27), Otto (25) and August Dejon (24) in 1914</a:t>
            </a:r>
          </a:p>
        </p:txBody>
      </p:sp>
      <p:sp>
        <p:nvSpPr>
          <p:cNvPr id="17412" name="TextBox 14">
            <a:extLst>
              <a:ext uri="{FF2B5EF4-FFF2-40B4-BE49-F238E27FC236}">
                <a16:creationId xmlns:a16="http://schemas.microsoft.com/office/drawing/2014/main" id="{6BD662AF-8DB9-7B4C-AA2F-D7104D9BE5EF}"/>
              </a:ext>
            </a:extLst>
          </p:cNvPr>
          <p:cNvSpPr txBox="1">
            <a:spLocks noChangeArrowheads="1"/>
          </p:cNvSpPr>
          <p:nvPr/>
        </p:nvSpPr>
        <p:spPr bwMode="auto">
          <a:xfrm>
            <a:off x="4572000" y="5992813"/>
            <a:ext cx="3816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ea typeface="ＭＳ Ｐゴシック" panose="020B0600070205080204" pitchFamily="34" charset="-128"/>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ea typeface="ＭＳ Ｐゴシック" panose="020B0600070205080204" pitchFamily="34" charset="-128"/>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9pPr>
          </a:lstStyle>
          <a:p>
            <a:pPr>
              <a:spcBef>
                <a:spcPct val="0"/>
              </a:spcBef>
              <a:buClrTx/>
              <a:buSzTx/>
              <a:buFontTx/>
              <a:buNone/>
            </a:pPr>
            <a:r>
              <a:rPr lang="en-US" altLang="en-US" sz="2000">
                <a:latin typeface="Arial" panose="020B0604020202020204" pitchFamily="34" charset="0"/>
              </a:rPr>
              <a:t>Reinhard (17) and Richard (20) Dejon and three comrades </a:t>
            </a:r>
          </a:p>
        </p:txBody>
      </p:sp>
      <p:sp>
        <p:nvSpPr>
          <p:cNvPr id="18" name="Down Arrow 17">
            <a:extLst>
              <a:ext uri="{FF2B5EF4-FFF2-40B4-BE49-F238E27FC236}">
                <a16:creationId xmlns:a16="http://schemas.microsoft.com/office/drawing/2014/main" id="{A667F947-C41F-CE4B-B4FE-2C2FCCC58CD2}"/>
              </a:ext>
            </a:extLst>
          </p:cNvPr>
          <p:cNvSpPr/>
          <p:nvPr/>
        </p:nvSpPr>
        <p:spPr>
          <a:xfrm>
            <a:off x="1331913" y="3429000"/>
            <a:ext cx="144462" cy="17621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highlight>
                <a:srgbClr val="FF0000"/>
              </a:highlight>
            </a:endParaRPr>
          </a:p>
        </p:txBody>
      </p:sp>
      <p:sp>
        <p:nvSpPr>
          <p:cNvPr id="19" name="Down Arrow 18">
            <a:extLst>
              <a:ext uri="{FF2B5EF4-FFF2-40B4-BE49-F238E27FC236}">
                <a16:creationId xmlns:a16="http://schemas.microsoft.com/office/drawing/2014/main" id="{DC96791F-BEB5-6046-8DE7-00810FD57196}"/>
              </a:ext>
            </a:extLst>
          </p:cNvPr>
          <p:cNvSpPr/>
          <p:nvPr/>
        </p:nvSpPr>
        <p:spPr>
          <a:xfrm rot="268952" flipH="1">
            <a:off x="2725738" y="3581400"/>
            <a:ext cx="204787" cy="16033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highlight>
                <a:srgbClr val="FF0000"/>
              </a:highlight>
            </a:endParaRPr>
          </a:p>
        </p:txBody>
      </p:sp>
      <p:sp>
        <p:nvSpPr>
          <p:cNvPr id="17415" name="TextBox 19">
            <a:extLst>
              <a:ext uri="{FF2B5EF4-FFF2-40B4-BE49-F238E27FC236}">
                <a16:creationId xmlns:a16="http://schemas.microsoft.com/office/drawing/2014/main" id="{D5D5A3DB-2944-8043-B251-D11881015B30}"/>
              </a:ext>
            </a:extLst>
          </p:cNvPr>
          <p:cNvSpPr txBox="1">
            <a:spLocks noChangeArrowheads="1"/>
          </p:cNvSpPr>
          <p:nvPr/>
        </p:nvSpPr>
        <p:spPr bwMode="auto">
          <a:xfrm>
            <a:off x="4729163" y="4849813"/>
            <a:ext cx="4164012"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ea typeface="ＭＳ Ｐゴシック" panose="020B0600070205080204" pitchFamily="34" charset="-128"/>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ea typeface="ＭＳ Ｐゴシック" panose="020B0600070205080204" pitchFamily="34" charset="-128"/>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ea typeface="ＭＳ Ｐゴシック" panose="020B0600070205080204" pitchFamily="34" charset="-128"/>
              </a:defRPr>
            </a:lvl9pPr>
          </a:lstStyle>
          <a:p>
            <a:pPr>
              <a:spcBef>
                <a:spcPct val="0"/>
              </a:spcBef>
              <a:buClrTx/>
              <a:buSzTx/>
              <a:buFontTx/>
              <a:buNone/>
            </a:pPr>
            <a:r>
              <a:rPr lang="en-US" altLang="en-US" sz="2000">
                <a:latin typeface="Arial" panose="020B0604020202020204" pitchFamily="34" charset="0"/>
              </a:rPr>
              <a:t>Reinhard (26), Friedrich (22), Albert (18) in 1914, and Otto Maurer (17 in 1918)</a:t>
            </a:r>
          </a:p>
        </p:txBody>
      </p:sp>
    </p:spTree>
    <p:extLst>
      <p:ext uri="{BB962C8B-B14F-4D97-AF65-F5344CB8AC3E}">
        <p14:creationId xmlns:p14="http://schemas.microsoft.com/office/powerpoint/2010/main" val="28196475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360</TotalTime>
  <Words>473</Words>
  <Application>Microsoft Macintosh PowerPoint</Application>
  <PresentationFormat>On-screen Show (4:3)</PresentationFormat>
  <Paragraphs>50</Paragraphs>
  <Slides>24</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Nation and Memory in Russia, Poland, and Ukraine</vt:lpstr>
      <vt:lpstr>PowerPoint Presentation</vt:lpstr>
      <vt:lpstr>PowerPoint Presentation</vt:lpstr>
      <vt:lpstr>Marianne Hirsch’s The Generation of Postmemory  </vt:lpstr>
      <vt:lpstr>Example Holocaust</vt:lpstr>
      <vt:lpstr>How?</vt:lpstr>
      <vt:lpstr>A powerful form of memory</vt:lpstr>
      <vt:lpstr>Post-memory and Trauma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 Mick</dc:creator>
  <cp:lastModifiedBy>Mick, Christoph</cp:lastModifiedBy>
  <cp:revision>10</cp:revision>
  <cp:lastPrinted>2019-04-29T12:09:14Z</cp:lastPrinted>
  <dcterms:created xsi:type="dcterms:W3CDTF">2016-04-25T13:10:19Z</dcterms:created>
  <dcterms:modified xsi:type="dcterms:W3CDTF">2019-04-29T12:09:16Z</dcterms:modified>
</cp:coreProperties>
</file>