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543" r:id="rId2"/>
    <p:sldId id="539" r:id="rId3"/>
    <p:sldId id="272" r:id="rId4"/>
    <p:sldId id="273" r:id="rId5"/>
    <p:sldId id="275" r:id="rId6"/>
    <p:sldId id="276" r:id="rId7"/>
    <p:sldId id="325" r:id="rId8"/>
    <p:sldId id="318" r:id="rId9"/>
    <p:sldId id="308" r:id="rId10"/>
    <p:sldId id="544" r:id="rId11"/>
    <p:sldId id="288" r:id="rId12"/>
  </p:sldIdLst>
  <p:sldSz cx="12192000" cy="6858000"/>
  <p:notesSz cx="6858000" cy="9144000"/>
  <p:defaultText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327"/>
  </p:normalViewPr>
  <p:slideViewPr>
    <p:cSldViewPr snapToGrid="0" snapToObjects="1">
      <p:cViewPr varScale="1">
        <p:scale>
          <a:sx n="128" d="100"/>
          <a:sy n="128" d="100"/>
        </p:scale>
        <p:origin x="4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7DEDB2-9FF8-284D-B160-ED9FBB9A5172}" type="datetimeFigureOut">
              <a:rPr lang="de-GB" smtClean="0"/>
              <a:t>05.05.22</a:t>
            </a:fld>
            <a:endParaRPr lang="de-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04A2A-48A6-1F42-B570-D7001D0C6581}" type="slidenum">
              <a:rPr lang="de-GB" smtClean="0"/>
              <a:t>‹Nr.›</a:t>
            </a:fld>
            <a:endParaRPr lang="de-GB"/>
          </a:p>
        </p:txBody>
      </p:sp>
    </p:spTree>
    <p:extLst>
      <p:ext uri="{BB962C8B-B14F-4D97-AF65-F5344CB8AC3E}">
        <p14:creationId xmlns:p14="http://schemas.microsoft.com/office/powerpoint/2010/main" val="1406145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a:extLst>
              <a:ext uri="{FF2B5EF4-FFF2-40B4-BE49-F238E27FC236}">
                <a16:creationId xmlns:a16="http://schemas.microsoft.com/office/drawing/2014/main" id="{01D6505B-449A-3FD3-D5C8-BF7FD0D33D8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BCFB30B5-7DDE-7542-A591-19963EB7E796}" type="slidenum">
              <a:rPr lang="de-DE" altLang="en-US" sz="1400">
                <a:solidFill>
                  <a:srgbClr val="FFFFFF"/>
                </a:solidFill>
                <a:ea typeface="Arial Unicode MS" panose="020B0604020202020204" pitchFamily="34" charset="-128"/>
              </a:rPr>
              <a:pPr>
                <a:spcBef>
                  <a:spcPct val="0"/>
                </a:spcBef>
              </a:pPr>
              <a:t>1</a:t>
            </a:fld>
            <a:endParaRPr lang="de-DE" altLang="en-US" sz="1400">
              <a:solidFill>
                <a:srgbClr val="FFFFFF"/>
              </a:solidFill>
              <a:ea typeface="Arial Unicode MS" panose="020B0604020202020204" pitchFamily="34" charset="-128"/>
            </a:endParaRPr>
          </a:p>
        </p:txBody>
      </p:sp>
      <p:sp>
        <p:nvSpPr>
          <p:cNvPr id="43011" name="Text Box 1">
            <a:extLst>
              <a:ext uri="{FF2B5EF4-FFF2-40B4-BE49-F238E27FC236}">
                <a16:creationId xmlns:a16="http://schemas.microsoft.com/office/drawing/2014/main" id="{D7120FD3-1C95-DD38-9397-5E859A15B6FF}"/>
              </a:ext>
            </a:extLst>
          </p:cNvPr>
          <p:cNvSpPr>
            <a:spLocks noGrp="1" noRot="1" noChangeAspect="1" noChangeArrowheads="1" noTextEdit="1"/>
          </p:cNvSpPr>
          <p:nvPr>
            <p:ph type="sldImg"/>
          </p:nvPr>
        </p:nvSpPr>
        <p:spPr>
          <a:xfrm>
            <a:off x="381000" y="685800"/>
            <a:ext cx="6096000" cy="3429000"/>
          </a:xfrm>
          <a:solidFill>
            <a:srgbClr val="FFFFFF"/>
          </a:solidFill>
          <a:ln>
            <a:solidFill>
              <a:srgbClr val="000000"/>
            </a:solidFill>
            <a:miter lim="800000"/>
            <a:headEnd/>
            <a:tailEnd/>
          </a:ln>
        </p:spPr>
      </p:sp>
      <p:sp>
        <p:nvSpPr>
          <p:cNvPr id="43012" name="Text Box 2">
            <a:extLst>
              <a:ext uri="{FF2B5EF4-FFF2-40B4-BE49-F238E27FC236}">
                <a16:creationId xmlns:a16="http://schemas.microsoft.com/office/drawing/2014/main" id="{789AC2B4-108E-18C2-0E8D-6EBE262ECCE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6">
            <a:extLst>
              <a:ext uri="{FF2B5EF4-FFF2-40B4-BE49-F238E27FC236}">
                <a16:creationId xmlns:a16="http://schemas.microsoft.com/office/drawing/2014/main" id="{D52C15C6-3EDB-ED9F-6E0C-F3FE82B8590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pPr>
            <a:fld id="{850CD34C-368A-DB4B-BED6-28FCAB5D9F16}" type="slidenum">
              <a:rPr lang="de-DE" altLang="en-US" sz="1400">
                <a:solidFill>
                  <a:srgbClr val="FFFFFF"/>
                </a:solidFill>
                <a:ea typeface="Arial Unicode MS" panose="020B0604020202020204" pitchFamily="34" charset="-128"/>
              </a:rPr>
              <a:pPr>
                <a:spcBef>
                  <a:spcPct val="0"/>
                </a:spcBef>
              </a:pPr>
              <a:t>11</a:t>
            </a:fld>
            <a:endParaRPr lang="de-DE" altLang="en-US" sz="1400">
              <a:solidFill>
                <a:srgbClr val="FFFFFF"/>
              </a:solidFill>
              <a:ea typeface="Arial Unicode MS" panose="020B0604020202020204" pitchFamily="34" charset="-128"/>
            </a:endParaRPr>
          </a:p>
        </p:txBody>
      </p:sp>
      <p:sp>
        <p:nvSpPr>
          <p:cNvPr id="77827" name="Text Box 1">
            <a:extLst>
              <a:ext uri="{FF2B5EF4-FFF2-40B4-BE49-F238E27FC236}">
                <a16:creationId xmlns:a16="http://schemas.microsoft.com/office/drawing/2014/main" id="{9BF68C80-7701-C572-7767-888093EC783C}"/>
              </a:ext>
            </a:extLst>
          </p:cNvPr>
          <p:cNvSpPr>
            <a:spLocks noGrp="1" noRot="1" noChangeAspect="1" noChangeArrowheads="1" noTextEdit="1"/>
          </p:cNvSpPr>
          <p:nvPr>
            <p:ph type="sldImg"/>
          </p:nvPr>
        </p:nvSpPr>
        <p:spPr>
          <a:xfrm>
            <a:off x="379413" y="695325"/>
            <a:ext cx="6096000" cy="3429000"/>
          </a:xfrm>
          <a:solidFill>
            <a:srgbClr val="FFFFFF"/>
          </a:solidFill>
          <a:ln>
            <a:solidFill>
              <a:srgbClr val="000000"/>
            </a:solidFill>
            <a:miter lim="800000"/>
            <a:headEnd/>
            <a:tailEnd/>
          </a:ln>
        </p:spPr>
      </p:sp>
      <p:sp>
        <p:nvSpPr>
          <p:cNvPr id="77828" name="Text Box 2">
            <a:extLst>
              <a:ext uri="{FF2B5EF4-FFF2-40B4-BE49-F238E27FC236}">
                <a16:creationId xmlns:a16="http://schemas.microsoft.com/office/drawing/2014/main" id="{26C4E673-4EB2-1D7A-CC6B-B04FCBE46B9F}"/>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9BC722-71A6-4042-66D1-9CDBDF51BB6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526F51CB-C5DC-B708-27AB-DF5F41A570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Datumsplatzhalter 3">
            <a:extLst>
              <a:ext uri="{FF2B5EF4-FFF2-40B4-BE49-F238E27FC236}">
                <a16:creationId xmlns:a16="http://schemas.microsoft.com/office/drawing/2014/main" id="{B351CEE2-F1C6-DA46-31FA-F3731028502E}"/>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5" name="Fußzeilenplatzhalter 4">
            <a:extLst>
              <a:ext uri="{FF2B5EF4-FFF2-40B4-BE49-F238E27FC236}">
                <a16:creationId xmlns:a16="http://schemas.microsoft.com/office/drawing/2014/main" id="{1007E9CF-EE04-9348-FF66-8E1403826446}"/>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44DF34C8-48B7-0161-7887-D3CDDDEE880B}"/>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2744775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6FE9A3-6C3F-1926-64A8-3FD212B61ED1}"/>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7A2FE211-8154-8C5D-C362-71D13CEE8D1C}"/>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A68F7DD4-DF35-7681-81CE-37FF148852E5}"/>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5" name="Fußzeilenplatzhalter 4">
            <a:extLst>
              <a:ext uri="{FF2B5EF4-FFF2-40B4-BE49-F238E27FC236}">
                <a16:creationId xmlns:a16="http://schemas.microsoft.com/office/drawing/2014/main" id="{F7548A29-9D89-11A9-4BF9-245741D7BC76}"/>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8E40FF13-1887-CB87-B338-171D09B94BEB}"/>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1447134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3558E6D-22F7-D43E-10FA-B59648C4EFB5}"/>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527E565B-2809-27BD-30D4-470C0511FC0A}"/>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FE2370D7-52A8-0013-1C1F-0071A0852184}"/>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5" name="Fußzeilenplatzhalter 4">
            <a:extLst>
              <a:ext uri="{FF2B5EF4-FFF2-40B4-BE49-F238E27FC236}">
                <a16:creationId xmlns:a16="http://schemas.microsoft.com/office/drawing/2014/main" id="{0ED89417-F744-36C9-76C9-7F5A9C9F7FC9}"/>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8DC16653-F63F-6DF3-4FCB-108A3DCDE7AD}"/>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1365844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14400" y="609600"/>
            <a:ext cx="103632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Date Placeholder 2"/>
          <p:cNvSpPr>
            <a:spLocks noGrp="1"/>
          </p:cNvSpPr>
          <p:nvPr>
            <p:ph type="dt" sz="half" idx="10"/>
          </p:nvPr>
        </p:nvSpPr>
        <p:spPr>
          <a:xfrm>
            <a:off x="914400" y="6248400"/>
            <a:ext cx="2540000" cy="457200"/>
          </a:xfrm>
        </p:spPr>
        <p:txBody>
          <a:bodyPr/>
          <a:lstStyle>
            <a:lvl1pPr>
              <a:defRPr/>
            </a:lvl1pPr>
          </a:lstStyle>
          <a:p>
            <a:endParaRPr lang="de-DE"/>
          </a:p>
        </p:txBody>
      </p:sp>
      <p:sp>
        <p:nvSpPr>
          <p:cNvPr id="4" name="Footer Placeholder 3"/>
          <p:cNvSpPr>
            <a:spLocks noGrp="1"/>
          </p:cNvSpPr>
          <p:nvPr>
            <p:ph type="ftr" sz="quarter" idx="11"/>
          </p:nvPr>
        </p:nvSpPr>
        <p:spPr>
          <a:xfrm>
            <a:off x="4165600" y="6248400"/>
            <a:ext cx="3860800" cy="457200"/>
          </a:xfrm>
        </p:spPr>
        <p:txBody>
          <a:bodyPr/>
          <a:lstStyle>
            <a:lvl1pPr>
              <a:defRPr/>
            </a:lvl1pPr>
          </a:lstStyle>
          <a:p>
            <a:endParaRPr lang="de-DE"/>
          </a:p>
        </p:txBody>
      </p:sp>
      <p:sp>
        <p:nvSpPr>
          <p:cNvPr id="5" name="Slide Number Placeholder 4"/>
          <p:cNvSpPr>
            <a:spLocks noGrp="1"/>
          </p:cNvSpPr>
          <p:nvPr>
            <p:ph type="sldNum" sz="quarter" idx="12"/>
          </p:nvPr>
        </p:nvSpPr>
        <p:spPr>
          <a:xfrm>
            <a:off x="8737600" y="6248400"/>
            <a:ext cx="2540000" cy="457200"/>
          </a:xfrm>
        </p:spPr>
        <p:txBody>
          <a:bodyPr/>
          <a:lstStyle>
            <a:lvl1pPr>
              <a:defRPr/>
            </a:lvl1pPr>
          </a:lstStyle>
          <a:p>
            <a:fld id="{6DD7A26A-32AD-A546-8B25-0177E195DBB3}" type="slidenum">
              <a:rPr lang="de-DE"/>
              <a:pPr/>
              <a:t>‹Nr.›</a:t>
            </a:fld>
            <a:endParaRPr lang="de-DE"/>
          </a:p>
        </p:txBody>
      </p:sp>
    </p:spTree>
    <p:extLst>
      <p:ext uri="{BB962C8B-B14F-4D97-AF65-F5344CB8AC3E}">
        <p14:creationId xmlns:p14="http://schemas.microsoft.com/office/powerpoint/2010/main" val="803522179"/>
      </p:ext>
    </p:extLst>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10970684" cy="1143000"/>
          </a:xfrm>
        </p:spPr>
        <p:txBody>
          <a:bodyPr/>
          <a:lstStyle/>
          <a:p>
            <a:r>
              <a:rPr lang="de-DE"/>
              <a:t>Click to edit Master title style</a:t>
            </a:r>
            <a:endParaRPr lang="en-GB"/>
          </a:p>
        </p:txBody>
      </p:sp>
      <p:sp>
        <p:nvSpPr>
          <p:cNvPr id="3" name="Rectangle 3">
            <a:extLst>
              <a:ext uri="{FF2B5EF4-FFF2-40B4-BE49-F238E27FC236}">
                <a16:creationId xmlns:a16="http://schemas.microsoft.com/office/drawing/2014/main" id="{C0A2A8EF-9260-27BC-1436-895DD0C915C2}"/>
              </a:ext>
            </a:extLst>
          </p:cNvPr>
          <p:cNvSpPr>
            <a:spLocks noGrp="1" noChangeArrowheads="1"/>
          </p:cNvSpPr>
          <p:nvPr>
            <p:ph type="dt" idx="10"/>
          </p:nvPr>
        </p:nvSpPr>
        <p:spPr>
          <a:ln/>
        </p:spPr>
        <p:txBody>
          <a:bodyPr/>
          <a:lstStyle>
            <a:lvl1pPr>
              <a:defRPr/>
            </a:lvl1pPr>
          </a:lstStyle>
          <a:p>
            <a:pPr>
              <a:defRPr/>
            </a:pPr>
            <a:endParaRPr lang="de-DE"/>
          </a:p>
        </p:txBody>
      </p:sp>
      <p:sp>
        <p:nvSpPr>
          <p:cNvPr id="4" name="Rectangle 4">
            <a:extLst>
              <a:ext uri="{FF2B5EF4-FFF2-40B4-BE49-F238E27FC236}">
                <a16:creationId xmlns:a16="http://schemas.microsoft.com/office/drawing/2014/main" id="{8FCA973D-06FD-BC33-1C26-EED478F98150}"/>
              </a:ext>
            </a:extLst>
          </p:cNvPr>
          <p:cNvSpPr>
            <a:spLocks noGrp="1" noChangeArrowheads="1"/>
          </p:cNvSpPr>
          <p:nvPr>
            <p:ph type="ftr" idx="11"/>
          </p:nvPr>
        </p:nvSpPr>
        <p:spPr>
          <a:ln/>
        </p:spPr>
        <p:txBody>
          <a:bodyPr/>
          <a:lstStyle>
            <a:lvl1pPr>
              <a:defRPr/>
            </a:lvl1pPr>
          </a:lstStyle>
          <a:p>
            <a:pPr>
              <a:defRPr/>
            </a:pPr>
            <a:endParaRPr lang="de-DE"/>
          </a:p>
        </p:txBody>
      </p:sp>
      <p:sp>
        <p:nvSpPr>
          <p:cNvPr id="5" name="Rectangle 5">
            <a:extLst>
              <a:ext uri="{FF2B5EF4-FFF2-40B4-BE49-F238E27FC236}">
                <a16:creationId xmlns:a16="http://schemas.microsoft.com/office/drawing/2014/main" id="{F33B47CF-2132-9BFF-BB61-C52F955ECB0C}"/>
              </a:ext>
            </a:extLst>
          </p:cNvPr>
          <p:cNvSpPr>
            <a:spLocks noGrp="1" noChangeArrowheads="1"/>
          </p:cNvSpPr>
          <p:nvPr>
            <p:ph type="sldNum" idx="12"/>
          </p:nvPr>
        </p:nvSpPr>
        <p:spPr>
          <a:ln/>
        </p:spPr>
        <p:txBody>
          <a:bodyPr/>
          <a:lstStyle>
            <a:lvl1pPr>
              <a:defRPr/>
            </a:lvl1pPr>
          </a:lstStyle>
          <a:p>
            <a:pPr>
              <a:defRPr/>
            </a:pPr>
            <a:fld id="{63854B4A-81BB-6C4B-94A0-72A68429F485}" type="slidenum">
              <a:rPr lang="de-DE" altLang="de-GB"/>
              <a:pPr>
                <a:defRPr/>
              </a:pPr>
              <a:t>‹Nr.›</a:t>
            </a:fld>
            <a:endParaRPr lang="de-DE" altLang="de-GB"/>
          </a:p>
        </p:txBody>
      </p:sp>
    </p:spTree>
    <p:extLst>
      <p:ext uri="{BB962C8B-B14F-4D97-AF65-F5344CB8AC3E}">
        <p14:creationId xmlns:p14="http://schemas.microsoft.com/office/powerpoint/2010/main" val="3635355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58187E-2524-EE66-D83D-A7AA17F3CD6F}"/>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E02E96EB-7C88-F592-D4FB-2E1301C94A4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878D9C4C-B339-EE85-25F7-3ACD200BF00A}"/>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5" name="Fußzeilenplatzhalter 4">
            <a:extLst>
              <a:ext uri="{FF2B5EF4-FFF2-40B4-BE49-F238E27FC236}">
                <a16:creationId xmlns:a16="http://schemas.microsoft.com/office/drawing/2014/main" id="{7350CE6E-BBDB-ACF5-6C2F-8EAA19495219}"/>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B5C83A7D-DDE5-4DE5-045F-8C8805E68EC6}"/>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2654488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94413A-276A-0069-E1DE-5B71F26FC08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711672FD-BCD1-8C09-8DEB-2E49CD04A6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0E02C24-2F2C-8BD8-07D7-C10DE75D0EE1}"/>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5" name="Fußzeilenplatzhalter 4">
            <a:extLst>
              <a:ext uri="{FF2B5EF4-FFF2-40B4-BE49-F238E27FC236}">
                <a16:creationId xmlns:a16="http://schemas.microsoft.com/office/drawing/2014/main" id="{A2DDB047-49A4-48C1-3DA8-405D386FB460}"/>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2B631E87-3D04-23D9-2666-FF713F731D13}"/>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6347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7D9E36-8E4F-68EB-55AD-1DE113D8F52F}"/>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0E2D47A6-3B68-733E-B9CC-FACC27BFAB6F}"/>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BEF03865-24E0-0CF6-8E80-82B43FED3DA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Datumsplatzhalter 4">
            <a:extLst>
              <a:ext uri="{FF2B5EF4-FFF2-40B4-BE49-F238E27FC236}">
                <a16:creationId xmlns:a16="http://schemas.microsoft.com/office/drawing/2014/main" id="{B486BC01-5326-C558-6C2F-BCBF7B4E232D}"/>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6" name="Fußzeilenplatzhalter 5">
            <a:extLst>
              <a:ext uri="{FF2B5EF4-FFF2-40B4-BE49-F238E27FC236}">
                <a16:creationId xmlns:a16="http://schemas.microsoft.com/office/drawing/2014/main" id="{1F0C15C9-7A9A-E70E-B435-54FFE798A68E}"/>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EDE0A44D-8E9A-98C5-E424-F072038F200E}"/>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318563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FE2F2C-6D38-55DD-4C2F-4DC73F5A8937}"/>
              </a:ext>
            </a:extLst>
          </p:cNvPr>
          <p:cNvSpPr>
            <a:spLocks noGrp="1"/>
          </p:cNvSpPr>
          <p:nvPr>
            <p:ph type="title"/>
          </p:nvPr>
        </p:nvSpPr>
        <p:spPr>
          <a:xfrm>
            <a:off x="839788" y="365125"/>
            <a:ext cx="105156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54630CB8-0ABB-C72D-C4B4-B88A6AA782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689C76B-A1C0-C750-6AFE-6E86A151BC6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17DC44F9-2FCE-E16B-4140-1DA23E9288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09F04AB-7EA9-4486-8A43-286475868A1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Datumsplatzhalter 6">
            <a:extLst>
              <a:ext uri="{FF2B5EF4-FFF2-40B4-BE49-F238E27FC236}">
                <a16:creationId xmlns:a16="http://schemas.microsoft.com/office/drawing/2014/main" id="{31D07F00-B8E5-83DD-C5E0-C4585110E408}"/>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8" name="Fußzeilenplatzhalter 7">
            <a:extLst>
              <a:ext uri="{FF2B5EF4-FFF2-40B4-BE49-F238E27FC236}">
                <a16:creationId xmlns:a16="http://schemas.microsoft.com/office/drawing/2014/main" id="{FE18897D-179F-02AF-A4D9-FCD3141EF0E2}"/>
              </a:ext>
            </a:extLst>
          </p:cNvPr>
          <p:cNvSpPr>
            <a:spLocks noGrp="1"/>
          </p:cNvSpPr>
          <p:nvPr>
            <p:ph type="ftr" sz="quarter" idx="11"/>
          </p:nvPr>
        </p:nvSpPr>
        <p:spPr/>
        <p:txBody>
          <a:bodyPr/>
          <a:lstStyle/>
          <a:p>
            <a:endParaRPr lang="de-GB"/>
          </a:p>
        </p:txBody>
      </p:sp>
      <p:sp>
        <p:nvSpPr>
          <p:cNvPr id="9" name="Foliennummernplatzhalter 8">
            <a:extLst>
              <a:ext uri="{FF2B5EF4-FFF2-40B4-BE49-F238E27FC236}">
                <a16:creationId xmlns:a16="http://schemas.microsoft.com/office/drawing/2014/main" id="{6CF5AF81-071D-26F1-8CE1-C478AE4DCDA4}"/>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2238168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3641FD-6344-A432-CCE1-B70725109A3E}"/>
              </a:ext>
            </a:extLst>
          </p:cNvPr>
          <p:cNvSpPr>
            <a:spLocks noGrp="1"/>
          </p:cNvSpPr>
          <p:nvPr>
            <p:ph type="title"/>
          </p:nvPr>
        </p:nvSpPr>
        <p:spPr/>
        <p:txBody>
          <a:bodyPr/>
          <a:lstStyle/>
          <a:p>
            <a:r>
              <a:rPr lang="de-DE"/>
              <a:t>Mastertitelformat bearbeiten</a:t>
            </a:r>
            <a:endParaRPr lang="de-GB"/>
          </a:p>
        </p:txBody>
      </p:sp>
      <p:sp>
        <p:nvSpPr>
          <p:cNvPr id="3" name="Datumsplatzhalter 2">
            <a:extLst>
              <a:ext uri="{FF2B5EF4-FFF2-40B4-BE49-F238E27FC236}">
                <a16:creationId xmlns:a16="http://schemas.microsoft.com/office/drawing/2014/main" id="{1BFC755D-04B9-1BC2-C4F4-2D66DA0EB061}"/>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4" name="Fußzeilenplatzhalter 3">
            <a:extLst>
              <a:ext uri="{FF2B5EF4-FFF2-40B4-BE49-F238E27FC236}">
                <a16:creationId xmlns:a16="http://schemas.microsoft.com/office/drawing/2014/main" id="{533119E3-FEDF-EF80-6E8C-9C8ADCF994E6}"/>
              </a:ext>
            </a:extLst>
          </p:cNvPr>
          <p:cNvSpPr>
            <a:spLocks noGrp="1"/>
          </p:cNvSpPr>
          <p:nvPr>
            <p:ph type="ftr" sz="quarter" idx="11"/>
          </p:nvPr>
        </p:nvSpPr>
        <p:spPr/>
        <p:txBody>
          <a:bodyPr/>
          <a:lstStyle/>
          <a:p>
            <a:endParaRPr lang="de-GB"/>
          </a:p>
        </p:txBody>
      </p:sp>
      <p:sp>
        <p:nvSpPr>
          <p:cNvPr id="5" name="Foliennummernplatzhalter 4">
            <a:extLst>
              <a:ext uri="{FF2B5EF4-FFF2-40B4-BE49-F238E27FC236}">
                <a16:creationId xmlns:a16="http://schemas.microsoft.com/office/drawing/2014/main" id="{7D7E87DF-F910-C483-00AC-E54DD7FDD376}"/>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4043169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1906EF4-A2C0-562F-69FC-DE355E77B7C4}"/>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3" name="Fußzeilenplatzhalter 2">
            <a:extLst>
              <a:ext uri="{FF2B5EF4-FFF2-40B4-BE49-F238E27FC236}">
                <a16:creationId xmlns:a16="http://schemas.microsoft.com/office/drawing/2014/main" id="{ED57111C-E45D-D889-7D38-7703AE955312}"/>
              </a:ext>
            </a:extLst>
          </p:cNvPr>
          <p:cNvSpPr>
            <a:spLocks noGrp="1"/>
          </p:cNvSpPr>
          <p:nvPr>
            <p:ph type="ftr" sz="quarter" idx="11"/>
          </p:nvPr>
        </p:nvSpPr>
        <p:spPr/>
        <p:txBody>
          <a:bodyPr/>
          <a:lstStyle/>
          <a:p>
            <a:endParaRPr lang="de-GB"/>
          </a:p>
        </p:txBody>
      </p:sp>
      <p:sp>
        <p:nvSpPr>
          <p:cNvPr id="4" name="Foliennummernplatzhalter 3">
            <a:extLst>
              <a:ext uri="{FF2B5EF4-FFF2-40B4-BE49-F238E27FC236}">
                <a16:creationId xmlns:a16="http://schemas.microsoft.com/office/drawing/2014/main" id="{CE77F405-952C-81CC-B4E4-6E1932309650}"/>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1843414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B3BEC1-B403-223B-4962-0A517B17088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61759D21-E631-7883-EE73-D1FB3A10E7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D4B813E9-04B9-DC2C-DA64-1EEA8442C0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46A3875-E51E-2D6D-322F-25FF6974FC41}"/>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6" name="Fußzeilenplatzhalter 5">
            <a:extLst>
              <a:ext uri="{FF2B5EF4-FFF2-40B4-BE49-F238E27FC236}">
                <a16:creationId xmlns:a16="http://schemas.microsoft.com/office/drawing/2014/main" id="{547FAE2B-B4CF-177D-1255-1FA680347D73}"/>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B6DCE30B-AA8C-37EB-E30E-3EF2F2CA7664}"/>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3120813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472606-B8E5-9765-9BA4-86CAB523C55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00D54482-B600-E327-3499-165AD33B3C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0955FDD5-8AB5-904C-824D-E789910054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17664FD-1453-C86A-5D7F-AD904422C977}"/>
              </a:ext>
            </a:extLst>
          </p:cNvPr>
          <p:cNvSpPr>
            <a:spLocks noGrp="1"/>
          </p:cNvSpPr>
          <p:nvPr>
            <p:ph type="dt" sz="half" idx="10"/>
          </p:nvPr>
        </p:nvSpPr>
        <p:spPr/>
        <p:txBody>
          <a:bodyPr/>
          <a:lstStyle/>
          <a:p>
            <a:fld id="{3F7BEDB4-9FE0-0648-870E-CFB17F3E58F0}" type="datetimeFigureOut">
              <a:rPr lang="de-GB" smtClean="0"/>
              <a:t>05.05.22</a:t>
            </a:fld>
            <a:endParaRPr lang="de-GB"/>
          </a:p>
        </p:txBody>
      </p:sp>
      <p:sp>
        <p:nvSpPr>
          <p:cNvPr id="6" name="Fußzeilenplatzhalter 5">
            <a:extLst>
              <a:ext uri="{FF2B5EF4-FFF2-40B4-BE49-F238E27FC236}">
                <a16:creationId xmlns:a16="http://schemas.microsoft.com/office/drawing/2014/main" id="{E0941638-BC24-A871-3131-6E1028F9A3BD}"/>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B2AFDECF-5536-9A3D-68E9-73FCEE2F884C}"/>
              </a:ext>
            </a:extLst>
          </p:cNvPr>
          <p:cNvSpPr>
            <a:spLocks noGrp="1"/>
          </p:cNvSpPr>
          <p:nvPr>
            <p:ph type="sldNum" sz="quarter" idx="12"/>
          </p:nvPr>
        </p:nvSpPr>
        <p:spPr/>
        <p:txBody>
          <a:bodyPr/>
          <a:lstStyle/>
          <a:p>
            <a:fld id="{533FA32B-D4D3-3D4B-91A4-A9A3939A2DDE}" type="slidenum">
              <a:rPr lang="de-GB" smtClean="0"/>
              <a:t>‹Nr.›</a:t>
            </a:fld>
            <a:endParaRPr lang="de-GB"/>
          </a:p>
        </p:txBody>
      </p:sp>
    </p:spTree>
    <p:extLst>
      <p:ext uri="{BB962C8B-B14F-4D97-AF65-F5344CB8AC3E}">
        <p14:creationId xmlns:p14="http://schemas.microsoft.com/office/powerpoint/2010/main" val="3228384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630EAD6-356A-F1A4-BBAF-3F067F282F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GB"/>
          </a:p>
        </p:txBody>
      </p:sp>
      <p:sp>
        <p:nvSpPr>
          <p:cNvPr id="3" name="Textplatzhalter 2">
            <a:extLst>
              <a:ext uri="{FF2B5EF4-FFF2-40B4-BE49-F238E27FC236}">
                <a16:creationId xmlns:a16="http://schemas.microsoft.com/office/drawing/2014/main" id="{7F237357-72D9-65FB-57A1-91BBDC76EC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2945DDD2-1E56-D3C9-2161-389334AE10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7BEDB4-9FE0-0648-870E-CFB17F3E58F0}" type="datetimeFigureOut">
              <a:rPr lang="de-GB" smtClean="0"/>
              <a:t>05.05.22</a:t>
            </a:fld>
            <a:endParaRPr lang="de-GB"/>
          </a:p>
        </p:txBody>
      </p:sp>
      <p:sp>
        <p:nvSpPr>
          <p:cNvPr id="5" name="Fußzeilenplatzhalter 4">
            <a:extLst>
              <a:ext uri="{FF2B5EF4-FFF2-40B4-BE49-F238E27FC236}">
                <a16:creationId xmlns:a16="http://schemas.microsoft.com/office/drawing/2014/main" id="{D106F78A-A065-4AF1-1D2B-5C3550111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GB"/>
          </a:p>
        </p:txBody>
      </p:sp>
      <p:sp>
        <p:nvSpPr>
          <p:cNvPr id="6" name="Foliennummernplatzhalter 5">
            <a:extLst>
              <a:ext uri="{FF2B5EF4-FFF2-40B4-BE49-F238E27FC236}">
                <a16:creationId xmlns:a16="http://schemas.microsoft.com/office/drawing/2014/main" id="{2EB86983-80FD-18D6-286F-EAE4FC0534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3FA32B-D4D3-3D4B-91A4-A9A3939A2DDE}" type="slidenum">
              <a:rPr lang="de-GB" smtClean="0"/>
              <a:t>‹Nr.›</a:t>
            </a:fld>
            <a:endParaRPr lang="de-GB"/>
          </a:p>
        </p:txBody>
      </p:sp>
    </p:spTree>
    <p:extLst>
      <p:ext uri="{BB962C8B-B14F-4D97-AF65-F5344CB8AC3E}">
        <p14:creationId xmlns:p14="http://schemas.microsoft.com/office/powerpoint/2010/main" val="3947791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slideshare.net/Art37/czernowitz-my-place-of-birth"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czernowitz.ehpes.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a:extLst>
              <a:ext uri="{FF2B5EF4-FFF2-40B4-BE49-F238E27FC236}">
                <a16:creationId xmlns:a16="http://schemas.microsoft.com/office/drawing/2014/main" id="{ADB42CA8-74A8-0384-D907-2853823FEE7A}"/>
              </a:ext>
            </a:extLst>
          </p:cNvPr>
          <p:cNvSpPr>
            <a:spLocks noGrp="1" noChangeArrowheads="1"/>
          </p:cNvSpPr>
          <p:nvPr>
            <p:ph type="title"/>
          </p:nvPr>
        </p:nvSpPr>
        <p:spPr>
          <a:xfrm>
            <a:off x="2615084" y="636203"/>
            <a:ext cx="8351838" cy="1952625"/>
          </a:xfrm>
        </p:spPr>
        <p:txBody>
          <a:bodyPr vert="horz" lIns="90000" tIns="46800" rIns="90000" bIns="46800" rtlCol="0" anchor="ctr">
            <a:normAutofit/>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n-US" sz="4000" dirty="0">
                <a:solidFill>
                  <a:schemeClr val="bg1"/>
                </a:solidFill>
              </a:rPr>
              <a:t>Nation and Memory in </a:t>
            </a:r>
            <a:br>
              <a:rPr lang="de-DE" altLang="en-US" sz="4000" dirty="0">
                <a:solidFill>
                  <a:schemeClr val="bg1"/>
                </a:solidFill>
              </a:rPr>
            </a:br>
            <a:r>
              <a:rPr lang="de-DE" altLang="en-US" sz="4000" dirty="0">
                <a:solidFill>
                  <a:schemeClr val="bg1"/>
                </a:solidFill>
              </a:rPr>
              <a:t>Russia, </a:t>
            </a:r>
            <a:r>
              <a:rPr lang="de-DE" altLang="en-US" sz="4000" dirty="0" err="1">
                <a:solidFill>
                  <a:schemeClr val="bg1"/>
                </a:solidFill>
              </a:rPr>
              <a:t>Poland</a:t>
            </a:r>
            <a:r>
              <a:rPr lang="de-DE" altLang="en-US" sz="4000" dirty="0">
                <a:solidFill>
                  <a:schemeClr val="bg1"/>
                </a:solidFill>
              </a:rPr>
              <a:t>, and Ukraine</a:t>
            </a:r>
            <a:br>
              <a:rPr lang="de-DE" altLang="en-US" sz="2400" dirty="0">
                <a:solidFill>
                  <a:schemeClr val="bg1"/>
                </a:solidFill>
              </a:rPr>
            </a:br>
            <a:endParaRPr lang="de-DE" altLang="en-US" sz="2400" dirty="0">
              <a:solidFill>
                <a:schemeClr val="bg1"/>
              </a:solidFill>
            </a:endParaRPr>
          </a:p>
        </p:txBody>
      </p:sp>
      <p:sp>
        <p:nvSpPr>
          <p:cNvPr id="41986" name="Text Box 2">
            <a:extLst>
              <a:ext uri="{FF2B5EF4-FFF2-40B4-BE49-F238E27FC236}">
                <a16:creationId xmlns:a16="http://schemas.microsoft.com/office/drawing/2014/main" id="{86BF3E93-1162-0EC5-5B81-F5883BCD0D8A}"/>
              </a:ext>
            </a:extLst>
          </p:cNvPr>
          <p:cNvSpPr txBox="1">
            <a:spLocks noChangeArrowheads="1"/>
          </p:cNvSpPr>
          <p:nvPr/>
        </p:nvSpPr>
        <p:spPr bwMode="auto">
          <a:xfrm>
            <a:off x="3037908" y="3357564"/>
            <a:ext cx="5963790" cy="243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en-GB" altLang="en-US" sz="3200" b="1" dirty="0"/>
              <a:t>Lecture 20</a:t>
            </a:r>
          </a:p>
          <a:p>
            <a:pPr algn="ctr" eaLnBrk="1" hangingPunct="1">
              <a:lnSpc>
                <a:spcPct val="100000"/>
              </a:lnSpc>
              <a:spcAft>
                <a:spcPct val="0"/>
              </a:spcAft>
              <a:buClrTx/>
              <a:buFontTx/>
              <a:buNone/>
            </a:pPr>
            <a:r>
              <a:rPr lang="en-GB" altLang="en-US" sz="3200" b="1" dirty="0"/>
              <a:t>Russia, Poland, Ukraine </a:t>
            </a:r>
          </a:p>
          <a:p>
            <a:pPr algn="ctr" eaLnBrk="1" hangingPunct="1">
              <a:lnSpc>
                <a:spcPct val="100000"/>
              </a:lnSpc>
              <a:spcAft>
                <a:spcPct val="0"/>
              </a:spcAft>
              <a:buClrTx/>
              <a:buFontTx/>
              <a:buNone/>
            </a:pPr>
            <a:r>
              <a:rPr lang="en-GB" altLang="en-US" sz="3200" b="1" dirty="0"/>
              <a:t>Post-Memory and Conclusion</a:t>
            </a:r>
          </a:p>
          <a:p>
            <a:pPr algn="ctr" eaLnBrk="1" hangingPunct="1">
              <a:lnSpc>
                <a:spcPct val="100000"/>
              </a:lnSpc>
              <a:spcAft>
                <a:spcPct val="0"/>
              </a:spcAft>
              <a:buClrTx/>
              <a:buFontTx/>
              <a:buNone/>
            </a:pPr>
            <a:r>
              <a:rPr lang="en-GB" altLang="en-US" sz="3200" b="1" dirty="0"/>
              <a:t> </a:t>
            </a:r>
          </a:p>
          <a:p>
            <a:pPr algn="ctr" eaLnBrk="1" hangingPunct="1">
              <a:lnSpc>
                <a:spcPct val="100000"/>
              </a:lnSpc>
              <a:spcAft>
                <a:spcPct val="0"/>
              </a:spcAft>
              <a:buClrTx/>
              <a:buFontTx/>
              <a:buNone/>
            </a:pPr>
            <a:r>
              <a:rPr lang="en-GB" altLang="en-US" sz="2400" b="1" dirty="0"/>
              <a:t>Week 2, Summer Term</a:t>
            </a: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nhaltsplatzhalter 2">
            <a:extLst>
              <a:ext uri="{FF2B5EF4-FFF2-40B4-BE49-F238E27FC236}">
                <a16:creationId xmlns:a16="http://schemas.microsoft.com/office/drawing/2014/main" id="{A5096CC4-3055-8439-2FD7-7848E916C69B}"/>
              </a:ext>
            </a:extLst>
          </p:cNvPr>
          <p:cNvPicPr>
            <a:picLocks noGrp="1" noChangeAspect="1"/>
          </p:cNvPicPr>
          <p:nvPr>
            <p:ph/>
          </p:nvPr>
        </p:nvPicPr>
        <p:blipFill>
          <a:blip r:embed="rId2"/>
          <a:stretch>
            <a:fillRect/>
          </a:stretch>
        </p:blipFill>
        <p:spPr>
          <a:xfrm>
            <a:off x="1981200" y="609600"/>
            <a:ext cx="8229600" cy="5486400"/>
          </a:xfrm>
          <a:prstGeom prst="rect">
            <a:avLst/>
          </a:prstGeom>
        </p:spPr>
      </p:pic>
    </p:spTree>
    <p:extLst>
      <p:ext uri="{BB962C8B-B14F-4D97-AF65-F5344CB8AC3E}">
        <p14:creationId xmlns:p14="http://schemas.microsoft.com/office/powerpoint/2010/main" val="3635978851"/>
      </p:ext>
    </p:extLst>
  </p:cSld>
  <p:clrMapOvr>
    <a:masterClrMapping/>
  </p:clrMapOvr>
  <p:transition>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a:extLst>
              <a:ext uri="{FF2B5EF4-FFF2-40B4-BE49-F238E27FC236}">
                <a16:creationId xmlns:a16="http://schemas.microsoft.com/office/drawing/2014/main" id="{3C52D744-9FFC-75F7-7F43-F48F94F4ECBE}"/>
              </a:ext>
            </a:extLst>
          </p:cNvPr>
          <p:cNvSpPr>
            <a:spLocks noGrp="1" noChangeArrowheads="1"/>
          </p:cNvSpPr>
          <p:nvPr>
            <p:ph type="title"/>
          </p:nvPr>
        </p:nvSpPr>
        <p:spPr>
          <a:xfrm>
            <a:off x="1981200" y="274638"/>
            <a:ext cx="8229600" cy="1143000"/>
          </a:xfrm>
        </p:spPr>
        <p:txBody>
          <a:bodyPr vert="horz" lIns="90000" tIns="46800" rIns="90000" bIns="46800" rtlCol="0" anchor="ctr">
            <a:normAutofit/>
          </a:bodyPr>
          <a:lstStyle/>
          <a:p>
            <a:pPr>
              <a:lnSpc>
                <a:spcPct val="100000"/>
              </a:lnSpc>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n-US"/>
              <a:t>Relevance</a:t>
            </a:r>
          </a:p>
        </p:txBody>
      </p:sp>
      <p:sp>
        <p:nvSpPr>
          <p:cNvPr id="38914" name="Rectangle 2">
            <a:extLst>
              <a:ext uri="{FF2B5EF4-FFF2-40B4-BE49-F238E27FC236}">
                <a16:creationId xmlns:a16="http://schemas.microsoft.com/office/drawing/2014/main" id="{B94019DB-79D1-C925-70A2-85207B7BC069}"/>
              </a:ext>
            </a:extLst>
          </p:cNvPr>
          <p:cNvSpPr>
            <a:spLocks noGrp="1" noChangeArrowheads="1"/>
          </p:cNvSpPr>
          <p:nvPr>
            <p:ph type="body" idx="1"/>
          </p:nvPr>
        </p:nvSpPr>
        <p:spPr>
          <a:xfrm>
            <a:off x="1981200" y="1600201"/>
            <a:ext cx="8229600" cy="4525963"/>
          </a:xfrm>
        </p:spPr>
        <p:txBody>
          <a:bodyPr vert="horz" lIns="90000" tIns="46800" rIns="90000" bIns="46800" rtlCol="0">
            <a:normAutofit/>
          </a:bodyPr>
          <a:lstStyle/>
          <a:p>
            <a:pPr marL="431800" indent="-323850">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n-US" sz="2400" dirty="0"/>
              <a:t>All </a:t>
            </a:r>
            <a:r>
              <a:rPr lang="de-DE" altLang="en-US" sz="2400" dirty="0" err="1"/>
              <a:t>three</a:t>
            </a:r>
            <a:r>
              <a:rPr lang="de-DE" altLang="en-US" sz="2400" dirty="0"/>
              <a:t> </a:t>
            </a:r>
            <a:r>
              <a:rPr lang="de-DE" altLang="en-US" sz="2400" dirty="0" err="1"/>
              <a:t>nations</a:t>
            </a:r>
            <a:r>
              <a:rPr lang="de-DE" altLang="en-US" sz="2400" dirty="0"/>
              <a:t> </a:t>
            </a:r>
            <a:r>
              <a:rPr lang="de-DE" altLang="en-US" sz="2400" dirty="0" err="1"/>
              <a:t>struggle</a:t>
            </a:r>
            <a:r>
              <a:rPr lang="de-DE" altLang="en-US" sz="2400" dirty="0"/>
              <a:t> </a:t>
            </a:r>
            <a:r>
              <a:rPr lang="de-DE" altLang="en-US" sz="2400" dirty="0" err="1"/>
              <a:t>with</a:t>
            </a:r>
            <a:r>
              <a:rPr lang="de-DE" altLang="en-US" sz="2400" dirty="0"/>
              <a:t> </a:t>
            </a:r>
            <a:r>
              <a:rPr lang="de-DE" altLang="en-US" sz="2400" dirty="0" err="1"/>
              <a:t>history</a:t>
            </a:r>
            <a:endParaRPr lang="de-DE" altLang="en-US" sz="2400" dirty="0"/>
          </a:p>
          <a:p>
            <a:pPr marL="431800" indent="-323850">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n-US" sz="2400" dirty="0"/>
              <a:t>Putin and </a:t>
            </a:r>
            <a:r>
              <a:rPr lang="de-DE" altLang="en-US" sz="2400" dirty="0" err="1"/>
              <a:t>historical</a:t>
            </a:r>
            <a:r>
              <a:rPr lang="de-DE" altLang="en-US" sz="2400" dirty="0"/>
              <a:t> </a:t>
            </a:r>
            <a:r>
              <a:rPr lang="de-DE" altLang="en-US" sz="2400" dirty="0" err="1"/>
              <a:t>justifcations</a:t>
            </a:r>
            <a:r>
              <a:rPr lang="de-DE" altLang="en-US" sz="2400" dirty="0"/>
              <a:t> </a:t>
            </a:r>
            <a:r>
              <a:rPr lang="de-DE" altLang="en-US" sz="2400" dirty="0" err="1"/>
              <a:t>of</a:t>
            </a:r>
            <a:r>
              <a:rPr lang="de-DE" altLang="en-US" sz="2400" dirty="0"/>
              <a:t> </a:t>
            </a:r>
            <a:r>
              <a:rPr lang="de-DE" altLang="en-US" sz="2400" dirty="0" err="1"/>
              <a:t>his</a:t>
            </a:r>
            <a:r>
              <a:rPr lang="de-DE" altLang="en-US" sz="2400" dirty="0"/>
              <a:t> </a:t>
            </a:r>
            <a:r>
              <a:rPr lang="de-DE" altLang="en-US" sz="2400" dirty="0" err="1"/>
              <a:t>policy</a:t>
            </a:r>
            <a:r>
              <a:rPr lang="de-DE" altLang="en-US" sz="2400" dirty="0"/>
              <a:t> </a:t>
            </a:r>
            <a:r>
              <a:rPr lang="de-DE" altLang="en-US" sz="2400" dirty="0" err="1"/>
              <a:t>towards</a:t>
            </a:r>
            <a:r>
              <a:rPr lang="de-DE" altLang="en-US" sz="2400" dirty="0"/>
              <a:t> Ukraine – </a:t>
            </a:r>
            <a:r>
              <a:rPr lang="de-DE" altLang="en-US" sz="2400" dirty="0" err="1"/>
              <a:t>common</a:t>
            </a:r>
            <a:r>
              <a:rPr lang="de-DE" altLang="en-US" sz="2400" dirty="0"/>
              <a:t> </a:t>
            </a:r>
            <a:r>
              <a:rPr lang="de-DE" altLang="en-US" sz="2400" dirty="0" err="1"/>
              <a:t>heritage</a:t>
            </a:r>
            <a:r>
              <a:rPr lang="de-DE" altLang="en-US" sz="2400" dirty="0"/>
              <a:t>, </a:t>
            </a:r>
            <a:r>
              <a:rPr lang="de-DE" altLang="en-US" sz="2400" dirty="0" err="1"/>
              <a:t>Crimea</a:t>
            </a:r>
            <a:r>
              <a:rPr lang="de-DE" altLang="en-US" sz="2400" dirty="0"/>
              <a:t> and Russia, </a:t>
            </a:r>
            <a:r>
              <a:rPr lang="de-DE" altLang="en-US" sz="2400" dirty="0" err="1"/>
              <a:t>Russian</a:t>
            </a:r>
            <a:r>
              <a:rPr lang="de-DE" altLang="en-US" sz="2400" dirty="0"/>
              <a:t> </a:t>
            </a:r>
            <a:r>
              <a:rPr lang="de-DE" altLang="en-US" sz="2400" dirty="0" err="1"/>
              <a:t>speaking</a:t>
            </a:r>
            <a:r>
              <a:rPr lang="de-DE" altLang="en-US" sz="2400" dirty="0"/>
              <a:t> </a:t>
            </a:r>
            <a:r>
              <a:rPr lang="de-DE" altLang="en-US" sz="2400" dirty="0" err="1"/>
              <a:t>minority</a:t>
            </a:r>
            <a:r>
              <a:rPr lang="de-DE" altLang="en-US" sz="2400" dirty="0"/>
              <a:t> in Eastern Ukraine</a:t>
            </a:r>
          </a:p>
          <a:p>
            <a:pPr marL="431800" indent="-323850">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n-US" sz="2400" dirty="0" err="1"/>
              <a:t>Divided</a:t>
            </a:r>
            <a:r>
              <a:rPr lang="de-DE" altLang="en-US" sz="2400" dirty="0"/>
              <a:t> </a:t>
            </a:r>
            <a:r>
              <a:rPr lang="de-DE" altLang="en-US" sz="2400" dirty="0" err="1"/>
              <a:t>memory</a:t>
            </a:r>
            <a:r>
              <a:rPr lang="de-DE" altLang="en-US" sz="2400" dirty="0"/>
              <a:t> – </a:t>
            </a:r>
            <a:r>
              <a:rPr lang="de-DE" altLang="en-US" sz="2400" dirty="0" err="1"/>
              <a:t>divided</a:t>
            </a:r>
            <a:r>
              <a:rPr lang="de-DE" altLang="en-US" sz="2400" dirty="0"/>
              <a:t> </a:t>
            </a:r>
            <a:r>
              <a:rPr lang="de-DE" altLang="en-US" sz="2400" dirty="0" err="1"/>
              <a:t>nation</a:t>
            </a:r>
            <a:r>
              <a:rPr lang="de-DE" altLang="en-US" sz="2400" dirty="0"/>
              <a:t>: Ukraine - Holodomor and  WWII</a:t>
            </a:r>
          </a:p>
          <a:p>
            <a:pPr marL="431800" indent="-323850">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de-DE" altLang="en-US" sz="2400" dirty="0"/>
              <a:t>The </a:t>
            </a:r>
            <a:r>
              <a:rPr lang="de-DE" altLang="en-US" sz="2400" dirty="0" err="1"/>
              <a:t>suffering</a:t>
            </a:r>
            <a:r>
              <a:rPr lang="de-DE" altLang="en-US" sz="2400" dirty="0"/>
              <a:t> and </a:t>
            </a:r>
            <a:r>
              <a:rPr lang="de-DE" altLang="en-US" sz="2400" dirty="0" err="1"/>
              <a:t>heroic</a:t>
            </a:r>
            <a:r>
              <a:rPr lang="de-DE" altLang="en-US" sz="2400" dirty="0"/>
              <a:t> </a:t>
            </a:r>
            <a:r>
              <a:rPr lang="de-DE" altLang="en-US" sz="2400" dirty="0" err="1"/>
              <a:t>nation</a:t>
            </a:r>
            <a:r>
              <a:rPr lang="de-DE" altLang="en-US" sz="2400" dirty="0"/>
              <a:t>: </a:t>
            </a:r>
            <a:r>
              <a:rPr lang="de-DE" altLang="en-US" sz="2400" dirty="0" err="1"/>
              <a:t>Poland</a:t>
            </a:r>
            <a:r>
              <a:rPr lang="de-DE" altLang="en-US" sz="2400" dirty="0"/>
              <a:t> – </a:t>
            </a:r>
            <a:r>
              <a:rPr lang="de-DE" altLang="en-US" sz="2400" dirty="0" err="1"/>
              <a:t>the</a:t>
            </a:r>
            <a:r>
              <a:rPr lang="de-DE" altLang="en-US" sz="2400" dirty="0"/>
              <a:t> </a:t>
            </a:r>
            <a:r>
              <a:rPr lang="de-DE" altLang="en-US" sz="2400" dirty="0" err="1"/>
              <a:t>history</a:t>
            </a:r>
            <a:r>
              <a:rPr lang="de-DE" altLang="en-US" sz="2400" dirty="0"/>
              <a:t> </a:t>
            </a:r>
            <a:r>
              <a:rPr lang="de-DE" altLang="en-US" sz="2400" dirty="0" err="1"/>
              <a:t>policy</a:t>
            </a:r>
            <a:r>
              <a:rPr lang="de-DE" altLang="en-US" sz="2400" dirty="0"/>
              <a:t> </a:t>
            </a:r>
            <a:r>
              <a:rPr lang="de-DE" altLang="en-US" sz="2400" dirty="0" err="1"/>
              <a:t>of</a:t>
            </a:r>
            <a:r>
              <a:rPr lang="de-DE" altLang="en-US" sz="2400" dirty="0"/>
              <a:t> </a:t>
            </a:r>
            <a:r>
              <a:rPr lang="de-DE" altLang="en-US" sz="2400" dirty="0" err="1"/>
              <a:t>the</a:t>
            </a:r>
            <a:r>
              <a:rPr lang="de-DE" altLang="en-US" sz="2400" dirty="0"/>
              <a:t> </a:t>
            </a:r>
            <a:r>
              <a:rPr lang="de-DE" altLang="en-US" sz="2400" dirty="0" err="1"/>
              <a:t>new</a:t>
            </a:r>
            <a:r>
              <a:rPr lang="de-DE" altLang="en-US" sz="2400" dirty="0"/>
              <a:t> </a:t>
            </a:r>
            <a:r>
              <a:rPr lang="de-DE" altLang="en-US" sz="2400" dirty="0" err="1"/>
              <a:t>government</a:t>
            </a:r>
            <a:r>
              <a:rPr lang="de-DE" altLang="en-US" sz="2400" dirty="0"/>
              <a:t>, </a:t>
            </a:r>
            <a:r>
              <a:rPr lang="de-DE" altLang="en-US" sz="2400" dirty="0" err="1"/>
              <a:t>problem</a:t>
            </a:r>
            <a:r>
              <a:rPr lang="de-DE" altLang="en-US" sz="2400" dirty="0"/>
              <a:t> </a:t>
            </a:r>
            <a:r>
              <a:rPr lang="de-DE" altLang="en-US" sz="2400" dirty="0" err="1"/>
              <a:t>of</a:t>
            </a:r>
            <a:r>
              <a:rPr lang="de-DE" altLang="en-US" sz="2400" dirty="0"/>
              <a:t> anti-</a:t>
            </a:r>
            <a:r>
              <a:rPr lang="de-DE" altLang="en-US" sz="2400" dirty="0" err="1"/>
              <a:t>semitism</a:t>
            </a:r>
            <a:r>
              <a:rPr lang="de-DE" altLang="en-US" sz="2400" dirty="0"/>
              <a:t> </a:t>
            </a:r>
            <a:r>
              <a:rPr lang="de-DE" altLang="en-US" sz="2400" dirty="0" err="1"/>
              <a:t>during</a:t>
            </a:r>
            <a:r>
              <a:rPr lang="de-DE" altLang="en-US" sz="2400" dirty="0"/>
              <a:t> WWII (</a:t>
            </a:r>
            <a:r>
              <a:rPr lang="de-DE" altLang="en-US" sz="2400" dirty="0" err="1"/>
              <a:t>Jedwabne</a:t>
            </a:r>
            <a:r>
              <a:rPr lang="de-DE" altLang="en-US" sz="2400" dirty="0"/>
              <a:t>)</a:t>
            </a:r>
          </a:p>
          <a:p>
            <a:pPr marL="431800" indent="-323850">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de-DE" altLang="en-US" sz="2400" dirty="0"/>
          </a:p>
          <a:p>
            <a:pPr marL="431800" indent="-323850">
              <a:spcBef>
                <a:spcPts val="600"/>
              </a:spcBef>
              <a:spcAft>
                <a:spcPct val="0"/>
              </a:spcAft>
              <a:buClr>
                <a:srgbClr val="FFCC99"/>
              </a:buClr>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de-DE" alt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 presetClass="entr" fill="hold" nodeType="afterEffect">
                                  <p:stCondLst>
                                    <p:cond delay="0"/>
                                  </p:stCondLst>
                                  <p:childTnLst>
                                    <p:set>
                                      <p:cBhvr additive="repl">
                                        <p:cTn id="6" dur="1" fill="hold">
                                          <p:stCondLst>
                                            <p:cond delay="0"/>
                                          </p:stCondLst>
                                        </p:cTn>
                                        <p:tgtEl>
                                          <p:spTgt spid="389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3891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38914">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38914">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389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CC3B29-E87E-E74A-A86B-D81EFE62D5AB}"/>
              </a:ext>
            </a:extLst>
          </p:cNvPr>
          <p:cNvSpPr>
            <a:spLocks noGrp="1"/>
          </p:cNvSpPr>
          <p:nvPr>
            <p:ph type="title"/>
          </p:nvPr>
        </p:nvSpPr>
        <p:spPr/>
        <p:txBody>
          <a:bodyPr/>
          <a:lstStyle/>
          <a:p>
            <a:pPr algn="ctr"/>
            <a:r>
              <a:rPr lang="de-GB" dirty="0"/>
              <a:t>Schedule</a:t>
            </a:r>
          </a:p>
        </p:txBody>
      </p:sp>
      <p:sp>
        <p:nvSpPr>
          <p:cNvPr id="5" name="Inhaltsplatzhalter 4">
            <a:extLst>
              <a:ext uri="{FF2B5EF4-FFF2-40B4-BE49-F238E27FC236}">
                <a16:creationId xmlns:a16="http://schemas.microsoft.com/office/drawing/2014/main" id="{8C3956CF-60ED-1AA9-ECF8-0761687677C7}"/>
              </a:ext>
            </a:extLst>
          </p:cNvPr>
          <p:cNvSpPr>
            <a:spLocks noGrp="1"/>
          </p:cNvSpPr>
          <p:nvPr>
            <p:ph idx="1"/>
          </p:nvPr>
        </p:nvSpPr>
        <p:spPr/>
        <p:txBody>
          <a:bodyPr/>
          <a:lstStyle/>
          <a:p>
            <a:pPr marL="514350" indent="-514350">
              <a:buAutoNum type="arabicPeriod"/>
            </a:pPr>
            <a:r>
              <a:rPr lang="de-GB" dirty="0"/>
              <a:t>Introduction</a:t>
            </a:r>
          </a:p>
          <a:p>
            <a:pPr marL="514350" indent="-514350">
              <a:buAutoNum type="arabicPeriod"/>
            </a:pPr>
            <a:r>
              <a:rPr lang="de-GB" dirty="0"/>
              <a:t>Post-Memory</a:t>
            </a:r>
          </a:p>
          <a:p>
            <a:pPr marL="514350" indent="-514350">
              <a:buAutoNum type="arabicPeriod"/>
            </a:pPr>
            <a:r>
              <a:rPr lang="de-GB" dirty="0"/>
              <a:t>History Matters</a:t>
            </a:r>
          </a:p>
          <a:p>
            <a:pPr marL="514350" indent="-514350">
              <a:buAutoNum type="arabicPeriod"/>
            </a:pPr>
            <a:r>
              <a:rPr lang="de-GB" dirty="0"/>
              <a:t>The War in Ukraine</a:t>
            </a:r>
          </a:p>
          <a:p>
            <a:pPr marL="514350" indent="-514350">
              <a:buAutoNum type="arabicPeriod"/>
            </a:pPr>
            <a:r>
              <a:rPr lang="de-GB" dirty="0"/>
              <a:t>Consequences</a:t>
            </a:r>
          </a:p>
          <a:p>
            <a:pPr marL="514350" indent="-514350">
              <a:buAutoNum type="arabicPeriod"/>
            </a:pPr>
            <a:r>
              <a:rPr lang="de-GB" dirty="0"/>
              <a:t>Conclusions</a:t>
            </a:r>
          </a:p>
        </p:txBody>
      </p:sp>
    </p:spTree>
    <p:extLst>
      <p:ext uri="{BB962C8B-B14F-4D97-AF65-F5344CB8AC3E}">
        <p14:creationId xmlns:p14="http://schemas.microsoft.com/office/powerpoint/2010/main" val="2707234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748948"/>
            <a:ext cx="7772400" cy="1470025"/>
          </a:xfrm>
        </p:spPr>
        <p:txBody>
          <a:bodyPr>
            <a:normAutofit fontScale="90000"/>
          </a:bodyPr>
          <a:lstStyle/>
          <a:p>
            <a:r>
              <a:rPr lang="en-GB" u="sng" dirty="0"/>
              <a:t>Marianne Hirsch’s </a:t>
            </a:r>
            <a:r>
              <a:rPr lang="en-GB" i="1" u="sng" dirty="0"/>
              <a:t>The Generation of Postmemory</a:t>
            </a:r>
            <a:r>
              <a:rPr lang="en-GB" u="sng" dirty="0"/>
              <a:t> </a:t>
            </a:r>
            <a:br>
              <a:rPr lang="en-GB" dirty="0"/>
            </a:br>
            <a:endParaRPr lang="en-GB" dirty="0"/>
          </a:p>
        </p:txBody>
      </p:sp>
      <p:sp>
        <p:nvSpPr>
          <p:cNvPr id="4" name="TextBox 3"/>
          <p:cNvSpPr txBox="1"/>
          <p:nvPr/>
        </p:nvSpPr>
        <p:spPr>
          <a:xfrm>
            <a:off x="1847528" y="1628800"/>
            <a:ext cx="6336704" cy="4431983"/>
          </a:xfrm>
          <a:prstGeom prst="rect">
            <a:avLst/>
          </a:prstGeom>
          <a:noFill/>
        </p:spPr>
        <p:txBody>
          <a:bodyPr wrap="square" rtlCol="0">
            <a:spAutoFit/>
          </a:bodyPr>
          <a:lstStyle/>
          <a:p>
            <a:pPr>
              <a:buFont typeface="Arial"/>
              <a:buChar char="•"/>
            </a:pPr>
            <a:r>
              <a:rPr lang="en-GB" sz="2400" dirty="0"/>
              <a:t> Memories of the next generation</a:t>
            </a:r>
          </a:p>
          <a:p>
            <a:pPr>
              <a:buFont typeface="Arial"/>
              <a:buChar char="•"/>
            </a:pPr>
            <a:endParaRPr lang="en-GB" sz="2400" dirty="0"/>
          </a:p>
          <a:p>
            <a:pPr>
              <a:buFont typeface="Arial"/>
              <a:buChar char="•"/>
            </a:pPr>
            <a:r>
              <a:rPr lang="en-GB" sz="2400" dirty="0"/>
              <a:t> Oral recollections (Story telling)</a:t>
            </a:r>
          </a:p>
          <a:p>
            <a:pPr>
              <a:buFont typeface="Arial"/>
              <a:buChar char="•"/>
            </a:pPr>
            <a:endParaRPr lang="en-GB" sz="2400" dirty="0"/>
          </a:p>
          <a:p>
            <a:pPr>
              <a:buFont typeface="Arial"/>
              <a:buChar char="•"/>
            </a:pPr>
            <a:r>
              <a:rPr lang="en-GB" sz="2400" dirty="0"/>
              <a:t> Use of photography</a:t>
            </a:r>
          </a:p>
          <a:p>
            <a:pPr>
              <a:buFont typeface="Arial"/>
              <a:buChar char="•"/>
            </a:pPr>
            <a:endParaRPr lang="en-GB" sz="2400" dirty="0"/>
          </a:p>
          <a:p>
            <a:pPr>
              <a:buFont typeface="Arial"/>
              <a:buChar char="•"/>
            </a:pPr>
            <a:r>
              <a:rPr lang="en-GB" sz="2400" dirty="0"/>
              <a:t> Relationship of second generation to traumatic experiences preceding their birth</a:t>
            </a:r>
          </a:p>
          <a:p>
            <a:pPr>
              <a:buFont typeface="Arial"/>
              <a:buChar char="•"/>
            </a:pPr>
            <a:endParaRPr lang="en-GB" sz="2400" dirty="0"/>
          </a:p>
          <a:p>
            <a:pPr>
              <a:buFont typeface="Arial"/>
              <a:buChar char="•"/>
            </a:pPr>
            <a:r>
              <a:rPr lang="en-GB" sz="2400" dirty="0"/>
              <a:t> Transmitted to them by generation who made these experiences</a:t>
            </a:r>
          </a:p>
          <a:p>
            <a:endParaRPr lang="en-GB" dirty="0"/>
          </a:p>
        </p:txBody>
      </p:sp>
      <p:pic>
        <p:nvPicPr>
          <p:cNvPr id="5" name="Imagen 3"/>
          <p:cNvPicPr>
            <a:picLocks noChangeAspect="1"/>
          </p:cNvPicPr>
          <p:nvPr/>
        </p:nvPicPr>
        <p:blipFill>
          <a:blip r:embed="rId2"/>
          <a:stretch>
            <a:fillRect/>
          </a:stretch>
        </p:blipFill>
        <p:spPr>
          <a:xfrm>
            <a:off x="8017294" y="1339120"/>
            <a:ext cx="2374900" cy="3429000"/>
          </a:xfrm>
          <a:prstGeom prst="rect">
            <a:avLst/>
          </a:prstGeom>
        </p:spPr>
      </p:pic>
      <p:sp>
        <p:nvSpPr>
          <p:cNvPr id="3" name="TextBox 2">
            <a:extLst>
              <a:ext uri="{FF2B5EF4-FFF2-40B4-BE49-F238E27FC236}">
                <a16:creationId xmlns:a16="http://schemas.microsoft.com/office/drawing/2014/main" id="{FBDB0258-6D85-BB47-A571-BA163DAE7621}"/>
              </a:ext>
            </a:extLst>
          </p:cNvPr>
          <p:cNvSpPr txBox="1"/>
          <p:nvPr/>
        </p:nvSpPr>
        <p:spPr>
          <a:xfrm>
            <a:off x="1445813" y="5981131"/>
            <a:ext cx="3002297" cy="369332"/>
          </a:xfrm>
          <a:prstGeom prst="rect">
            <a:avLst/>
          </a:prstGeom>
          <a:noFill/>
        </p:spPr>
        <p:txBody>
          <a:bodyPr wrap="none" rtlCol="0">
            <a:spAutoFit/>
          </a:bodyPr>
          <a:lstStyle/>
          <a:p>
            <a:r>
              <a:rPr lang="en-US" dirty="0"/>
              <a:t>https://</a:t>
            </a:r>
            <a:r>
              <a:rPr lang="en-US" dirty="0" err="1"/>
              <a:t>www.postmemory.net</a:t>
            </a:r>
            <a:endParaRPr lang="en-US" dirty="0"/>
          </a:p>
        </p:txBody>
      </p:sp>
      <p:sp>
        <p:nvSpPr>
          <p:cNvPr id="6" name="Rechteck 5">
            <a:extLst>
              <a:ext uri="{FF2B5EF4-FFF2-40B4-BE49-F238E27FC236}">
                <a16:creationId xmlns:a16="http://schemas.microsoft.com/office/drawing/2014/main" id="{8BACF25B-57D6-3CED-AC20-7ADD8CE5A006}"/>
              </a:ext>
            </a:extLst>
          </p:cNvPr>
          <p:cNvSpPr/>
          <p:nvPr/>
        </p:nvSpPr>
        <p:spPr>
          <a:xfrm>
            <a:off x="5526855" y="5508887"/>
            <a:ext cx="6096000" cy="1200329"/>
          </a:xfrm>
          <a:prstGeom prst="rect">
            <a:avLst/>
          </a:prstGeom>
        </p:spPr>
        <p:txBody>
          <a:bodyPr>
            <a:spAutoFit/>
          </a:bodyPr>
          <a:lstStyle/>
          <a:p>
            <a:r>
              <a:rPr lang="de-DE" dirty="0">
                <a:hlinkClick r:id="rId3"/>
              </a:rPr>
              <a:t>https://www.slideshare.net/Art37/czernowitz-my-place-of-birth</a:t>
            </a:r>
            <a:endParaRPr lang="de-DE" dirty="0"/>
          </a:p>
          <a:p>
            <a:r>
              <a:rPr lang="de-DE" dirty="0">
                <a:hlinkClick r:id="rId4"/>
              </a:rPr>
              <a:t>http://czernowitz.ehpes.com</a:t>
            </a:r>
            <a:r>
              <a:rPr lang="de-DE" dirty="0"/>
              <a:t> (</a:t>
            </a:r>
            <a:r>
              <a:rPr lang="de-DE" dirty="0" err="1"/>
              <a:t>home</a:t>
            </a:r>
            <a:r>
              <a:rPr lang="de-DE" dirty="0"/>
              <a:t> </a:t>
            </a:r>
            <a:r>
              <a:rPr lang="de-DE" dirty="0" err="1"/>
              <a:t>of</a:t>
            </a:r>
            <a:r>
              <a:rPr lang="de-DE" dirty="0"/>
              <a:t> </a:t>
            </a:r>
            <a:r>
              <a:rPr lang="de-DE" dirty="0" err="1"/>
              <a:t>the</a:t>
            </a:r>
            <a:r>
              <a:rPr lang="de-DE" dirty="0"/>
              <a:t> Czernowitz-L </a:t>
            </a:r>
            <a:r>
              <a:rPr lang="de-DE" dirty="0" err="1"/>
              <a:t>discussion</a:t>
            </a:r>
            <a:r>
              <a:rPr lang="de-DE" dirty="0"/>
              <a:t> </a:t>
            </a:r>
            <a:r>
              <a:rPr lang="de-DE" dirty="0" err="1"/>
              <a:t>group</a:t>
            </a:r>
            <a:r>
              <a:rPr lang="de-DE" dirty="0"/>
              <a:t>)</a:t>
            </a:r>
            <a:endParaRPr lang="de-GB" dirty="0"/>
          </a:p>
        </p:txBody>
      </p:sp>
    </p:spTree>
    <p:extLst>
      <p:ext uri="{BB962C8B-B14F-4D97-AF65-F5344CB8AC3E}">
        <p14:creationId xmlns:p14="http://schemas.microsoft.com/office/powerpoint/2010/main" val="586693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Example Holocaust</a:t>
            </a:r>
          </a:p>
        </p:txBody>
      </p:sp>
      <p:sp>
        <p:nvSpPr>
          <p:cNvPr id="4" name="TextBox 3"/>
          <p:cNvSpPr txBox="1"/>
          <p:nvPr/>
        </p:nvSpPr>
        <p:spPr>
          <a:xfrm>
            <a:off x="1991544" y="1628800"/>
            <a:ext cx="8351414" cy="3108544"/>
          </a:xfrm>
          <a:prstGeom prst="rect">
            <a:avLst/>
          </a:prstGeom>
          <a:noFill/>
        </p:spPr>
        <p:txBody>
          <a:bodyPr wrap="square" rtlCol="0">
            <a:spAutoFit/>
          </a:bodyPr>
          <a:lstStyle/>
          <a:p>
            <a:pPr>
              <a:buFont typeface="Arial"/>
              <a:buChar char="•"/>
            </a:pPr>
            <a:r>
              <a:rPr lang="en-GB" sz="2400" dirty="0"/>
              <a:t> </a:t>
            </a:r>
            <a:r>
              <a:rPr lang="en-GB" sz="3200" dirty="0"/>
              <a:t>Trans-generational transmission of trauma</a:t>
            </a:r>
          </a:p>
          <a:p>
            <a:pPr>
              <a:buFont typeface="Arial"/>
              <a:buChar char="•"/>
            </a:pPr>
            <a:r>
              <a:rPr lang="en-GB" sz="3200" dirty="0"/>
              <a:t> Family as context in which experience is transmitted</a:t>
            </a:r>
          </a:p>
          <a:p>
            <a:pPr>
              <a:buFont typeface="Arial"/>
              <a:buChar char="•"/>
            </a:pPr>
            <a:r>
              <a:rPr lang="en-GB" sz="3200" dirty="0"/>
              <a:t> ‘Sense of living connection’ even after generation of survivors have gone</a:t>
            </a:r>
          </a:p>
          <a:p>
            <a:endParaRPr lang="en-GB" dirty="0"/>
          </a:p>
          <a:p>
            <a:endParaRPr lang="en-GB" dirty="0"/>
          </a:p>
        </p:txBody>
      </p:sp>
    </p:spTree>
    <p:extLst>
      <p:ext uri="{BB962C8B-B14F-4D97-AF65-F5344CB8AC3E}">
        <p14:creationId xmlns:p14="http://schemas.microsoft.com/office/powerpoint/2010/main" val="2267294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powerful form of memory</a:t>
            </a:r>
          </a:p>
        </p:txBody>
      </p:sp>
      <p:sp>
        <p:nvSpPr>
          <p:cNvPr id="3" name="Content Placeholder 2"/>
          <p:cNvSpPr>
            <a:spLocks noGrp="1"/>
          </p:cNvSpPr>
          <p:nvPr>
            <p:ph idx="1"/>
          </p:nvPr>
        </p:nvSpPr>
        <p:spPr/>
        <p:txBody>
          <a:bodyPr>
            <a:normAutofit/>
          </a:bodyPr>
          <a:lstStyle/>
          <a:p>
            <a:pPr>
              <a:buNone/>
            </a:pPr>
            <a:r>
              <a:rPr lang="en-US" dirty="0" err="1"/>
              <a:t>Postmemory</a:t>
            </a:r>
            <a:r>
              <a:rPr lang="en-US" dirty="0"/>
              <a:t> is a powerful form of memory precisely because its connection to its object or source is mediated not through recollection but through projection, investment, and creation. This is not to say that survivors’ memory itself is not mediated but it is more directly connected to the past.</a:t>
            </a:r>
          </a:p>
          <a:p>
            <a:pPr>
              <a:buNone/>
            </a:pPr>
            <a:r>
              <a:rPr lang="en-US" dirty="0" err="1"/>
              <a:t>Postmemory</a:t>
            </a:r>
            <a:r>
              <a:rPr lang="en-US" dirty="0"/>
              <a:t> characterizes the experience of those who grew up dominated by narratives that preceded their birth ...(Hirsch, </a:t>
            </a:r>
            <a:r>
              <a:rPr lang="en-US" dirty="0" err="1"/>
              <a:t>p</a:t>
            </a:r>
            <a:r>
              <a:rPr lang="en-US" dirty="0"/>
              <a:t>. 8)</a:t>
            </a:r>
            <a:endParaRPr lang="en-GB" dirty="0"/>
          </a:p>
        </p:txBody>
      </p:sp>
    </p:spTree>
    <p:extLst>
      <p:ext uri="{BB962C8B-B14F-4D97-AF65-F5344CB8AC3E}">
        <p14:creationId xmlns:p14="http://schemas.microsoft.com/office/powerpoint/2010/main" val="1433946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Post-memory and Trauma</a:t>
            </a:r>
          </a:p>
        </p:txBody>
      </p:sp>
      <p:sp>
        <p:nvSpPr>
          <p:cNvPr id="3" name="Content Placeholder 2"/>
          <p:cNvSpPr>
            <a:spLocks noGrp="1"/>
          </p:cNvSpPr>
          <p:nvPr>
            <p:ph idx="1"/>
          </p:nvPr>
        </p:nvSpPr>
        <p:spPr/>
        <p:txBody>
          <a:bodyPr>
            <a:normAutofit/>
          </a:bodyPr>
          <a:lstStyle/>
          <a:p>
            <a:pPr>
              <a:buNone/>
            </a:pPr>
            <a:r>
              <a:rPr lang="en-US" dirty="0"/>
              <a:t>‘It is a question of adopting the traumatic experience of others as one’s own life history. It is a question of conceiving oneself as multiply connected with others of others of the same, of previous, and of subsequent generations, of the same and of other-proximate or distant-cultures and subcultures. It is a question, more specifically, of an ethical relation to the oppressed or persecuted other for which </a:t>
            </a:r>
            <a:r>
              <a:rPr lang="en-US" dirty="0" err="1"/>
              <a:t>postmemory</a:t>
            </a:r>
            <a:r>
              <a:rPr lang="en-US" dirty="0"/>
              <a:t> can serve as a model: as I can “remember“ my parents' memories, I can also “remember" the suffering of others, of the boy who lived in the same town in the ghetto while I was vacationing, of the children who were my age and who were deported.’ (Hirsch, p. 9)</a:t>
            </a:r>
            <a:endParaRPr lang="en-GB" dirty="0"/>
          </a:p>
        </p:txBody>
      </p:sp>
    </p:spTree>
    <p:extLst>
      <p:ext uri="{BB962C8B-B14F-4D97-AF65-F5344CB8AC3E}">
        <p14:creationId xmlns:p14="http://schemas.microsoft.com/office/powerpoint/2010/main" val="275806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p&#10;&#10;Description automatically generated">
            <a:extLst>
              <a:ext uri="{FF2B5EF4-FFF2-40B4-BE49-F238E27FC236}">
                <a16:creationId xmlns:a16="http://schemas.microsoft.com/office/drawing/2014/main" id="{53A32E83-3522-AF47-B104-45D7308E6DC3}"/>
              </a:ext>
            </a:extLst>
          </p:cNvPr>
          <p:cNvPicPr>
            <a:picLocks noChangeAspect="1"/>
          </p:cNvPicPr>
          <p:nvPr/>
        </p:nvPicPr>
        <p:blipFill>
          <a:blip r:embed="rId2"/>
          <a:stretch>
            <a:fillRect/>
          </a:stretch>
        </p:blipFill>
        <p:spPr>
          <a:xfrm>
            <a:off x="2438400" y="0"/>
            <a:ext cx="7315200" cy="6858000"/>
          </a:xfrm>
          <a:prstGeom prst="rect">
            <a:avLst/>
          </a:prstGeom>
        </p:spPr>
      </p:pic>
    </p:spTree>
    <p:extLst>
      <p:ext uri="{BB962C8B-B14F-4D97-AF65-F5344CB8AC3E}">
        <p14:creationId xmlns:p14="http://schemas.microsoft.com/office/powerpoint/2010/main" val="2012654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picture containing text, plant, tree&#10;&#10;Description automatically generated">
            <a:extLst>
              <a:ext uri="{FF2B5EF4-FFF2-40B4-BE49-F238E27FC236}">
                <a16:creationId xmlns:a16="http://schemas.microsoft.com/office/drawing/2014/main" id="{CB9C4805-D95D-394D-A150-BCBDE02C69BF}"/>
              </a:ext>
            </a:extLst>
          </p:cNvPr>
          <p:cNvPicPr>
            <a:picLocks noGrp="1" noChangeAspect="1"/>
          </p:cNvPicPr>
          <p:nvPr>
            <p:ph/>
          </p:nvPr>
        </p:nvPicPr>
        <p:blipFill>
          <a:blip r:embed="rId2"/>
          <a:stretch>
            <a:fillRect/>
          </a:stretch>
        </p:blipFill>
        <p:spPr>
          <a:xfrm>
            <a:off x="1529868" y="363071"/>
            <a:ext cx="9159648" cy="5997388"/>
          </a:xfrm>
        </p:spPr>
      </p:pic>
      <p:sp>
        <p:nvSpPr>
          <p:cNvPr id="2" name="Textfeld 1">
            <a:extLst>
              <a:ext uri="{FF2B5EF4-FFF2-40B4-BE49-F238E27FC236}">
                <a16:creationId xmlns:a16="http://schemas.microsoft.com/office/drawing/2014/main" id="{60B4CEF0-3A24-7539-2314-5A58301067D4}"/>
              </a:ext>
            </a:extLst>
          </p:cNvPr>
          <p:cNvSpPr txBox="1"/>
          <p:nvPr/>
        </p:nvSpPr>
        <p:spPr>
          <a:xfrm>
            <a:off x="2975429" y="6429828"/>
            <a:ext cx="4268926" cy="369332"/>
          </a:xfrm>
          <a:prstGeom prst="rect">
            <a:avLst/>
          </a:prstGeom>
          <a:noFill/>
        </p:spPr>
        <p:txBody>
          <a:bodyPr wrap="none" rtlCol="0">
            <a:spAutoFit/>
          </a:bodyPr>
          <a:lstStyle/>
          <a:p>
            <a:r>
              <a:rPr lang="de-GB" dirty="0"/>
              <a:t>Tweeted recently by the US Embassy in Kyiv</a:t>
            </a:r>
          </a:p>
        </p:txBody>
      </p:sp>
    </p:spTree>
    <p:extLst>
      <p:ext uri="{BB962C8B-B14F-4D97-AF65-F5344CB8AC3E}">
        <p14:creationId xmlns:p14="http://schemas.microsoft.com/office/powerpoint/2010/main" val="3896021892"/>
      </p:ext>
    </p:extLst>
  </p:cSld>
  <p:clrMapOvr>
    <a:masterClrMapping/>
  </p:clrMapOvr>
  <p:transition>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Kiev._Monument_to_Bogdan_Khmelnitsky.jpg"/>
          <p:cNvPicPr>
            <a:picLocks noGrp="1" noChangeAspect="1"/>
          </p:cNvPicPr>
          <p:nvPr>
            <p:ph/>
          </p:nvPr>
        </p:nvPicPr>
        <p:blipFill>
          <a:blip r:embed="rId2"/>
          <a:srcRect l="-3125" r="-3125"/>
          <a:stretch>
            <a:fillRect/>
          </a:stretch>
        </p:blipFill>
        <p:spPr>
          <a:xfrm>
            <a:off x="1312229" y="1"/>
            <a:ext cx="5501708" cy="3883559"/>
          </a:xfrm>
        </p:spPr>
      </p:pic>
      <p:sp>
        <p:nvSpPr>
          <p:cNvPr id="2" name="TextBox 1"/>
          <p:cNvSpPr txBox="1"/>
          <p:nvPr/>
        </p:nvSpPr>
        <p:spPr>
          <a:xfrm>
            <a:off x="1886849" y="3883560"/>
            <a:ext cx="3147015" cy="646331"/>
          </a:xfrm>
          <a:prstGeom prst="rect">
            <a:avLst/>
          </a:prstGeom>
          <a:noFill/>
        </p:spPr>
        <p:txBody>
          <a:bodyPr wrap="none" rtlCol="0">
            <a:spAutoFit/>
          </a:bodyPr>
          <a:lstStyle/>
          <a:p>
            <a:r>
              <a:rPr lang="en-US" dirty="0" err="1"/>
              <a:t>Khmel’nyts’kyj</a:t>
            </a:r>
            <a:r>
              <a:rPr lang="en-US" dirty="0"/>
              <a:t> monument </a:t>
            </a:r>
            <a:r>
              <a:rPr lang="en-US" dirty="0" err="1"/>
              <a:t>Kyjiv</a:t>
            </a:r>
            <a:r>
              <a:rPr lang="en-US" dirty="0"/>
              <a:t> </a:t>
            </a:r>
          </a:p>
          <a:p>
            <a:r>
              <a:rPr lang="en-US" dirty="0"/>
              <a:t>1888</a:t>
            </a:r>
          </a:p>
        </p:txBody>
      </p:sp>
      <p:sp>
        <p:nvSpPr>
          <p:cNvPr id="5" name="TextBox 4"/>
          <p:cNvSpPr txBox="1"/>
          <p:nvPr/>
        </p:nvSpPr>
        <p:spPr>
          <a:xfrm>
            <a:off x="1981201" y="4640429"/>
            <a:ext cx="4141829" cy="1477328"/>
          </a:xfrm>
          <a:prstGeom prst="rect">
            <a:avLst/>
          </a:prstGeom>
          <a:noFill/>
        </p:spPr>
        <p:txBody>
          <a:bodyPr wrap="square" rtlCol="0">
            <a:spAutoFit/>
          </a:bodyPr>
          <a:lstStyle/>
          <a:p>
            <a:r>
              <a:rPr lang="en-US" dirty="0"/>
              <a:t>People’s Friendship Arch, dedicated to the unification of Russia and Ukraine</a:t>
            </a:r>
          </a:p>
          <a:p>
            <a:r>
              <a:rPr lang="en-US" dirty="0"/>
              <a:t>Completed in 1982</a:t>
            </a:r>
          </a:p>
          <a:p>
            <a:endParaRPr lang="en-US" dirty="0"/>
          </a:p>
          <a:p>
            <a:r>
              <a:rPr lang="en-US" dirty="0"/>
              <a:t>The crack was  added in 2014.</a:t>
            </a:r>
          </a:p>
        </p:txBody>
      </p:sp>
      <p:pic>
        <p:nvPicPr>
          <p:cNvPr id="6" name="Content Placeholder 2" descr="Ukrainian-Russian_monument_in_Pereyaslav-Khmelnytsky.jpg"/>
          <p:cNvPicPr>
            <a:picLocks noChangeAspect="1"/>
          </p:cNvPicPr>
          <p:nvPr/>
        </p:nvPicPr>
        <p:blipFill>
          <a:blip r:embed="rId3"/>
          <a:srcRect t="-3149" b="-3149"/>
          <a:stretch>
            <a:fillRect/>
          </a:stretch>
        </p:blipFill>
        <p:spPr>
          <a:xfrm>
            <a:off x="6813937" y="110430"/>
            <a:ext cx="3792656" cy="2677168"/>
          </a:xfrm>
          <a:prstGeom prst="rect">
            <a:avLst/>
          </a:prstGeom>
        </p:spPr>
      </p:pic>
      <p:sp>
        <p:nvSpPr>
          <p:cNvPr id="7" name="TextBox 6"/>
          <p:cNvSpPr txBox="1"/>
          <p:nvPr/>
        </p:nvSpPr>
        <p:spPr>
          <a:xfrm>
            <a:off x="6661161" y="2663471"/>
            <a:ext cx="3781254" cy="923330"/>
          </a:xfrm>
          <a:prstGeom prst="rect">
            <a:avLst/>
          </a:prstGeom>
          <a:noFill/>
        </p:spPr>
        <p:txBody>
          <a:bodyPr wrap="square" rtlCol="0">
            <a:spAutoFit/>
          </a:bodyPr>
          <a:lstStyle/>
          <a:p>
            <a:r>
              <a:rPr lang="en-US" dirty="0"/>
              <a:t>Treaty of </a:t>
            </a:r>
            <a:r>
              <a:rPr lang="en-US" dirty="0" err="1"/>
              <a:t>Pereyaslav</a:t>
            </a:r>
            <a:r>
              <a:rPr lang="en-US" dirty="0"/>
              <a:t> Monument, </a:t>
            </a:r>
            <a:r>
              <a:rPr lang="en-US" dirty="0" err="1"/>
              <a:t>Pereyaslav</a:t>
            </a:r>
            <a:r>
              <a:rPr lang="en-US" dirty="0"/>
              <a:t> </a:t>
            </a:r>
            <a:r>
              <a:rPr lang="en-US" dirty="0" err="1"/>
              <a:t>Khmel’nyts’kyj</a:t>
            </a:r>
            <a:endParaRPr lang="en-US" dirty="0"/>
          </a:p>
          <a:p>
            <a:r>
              <a:rPr lang="en-US" dirty="0"/>
              <a:t>1961</a:t>
            </a:r>
          </a:p>
        </p:txBody>
      </p:sp>
      <p:sp>
        <p:nvSpPr>
          <p:cNvPr id="8" name="AutoShape 2">
            <a:extLst>
              <a:ext uri="{FF2B5EF4-FFF2-40B4-BE49-F238E27FC236}">
                <a16:creationId xmlns:a16="http://schemas.microsoft.com/office/drawing/2014/main" id="{AD0CA4F8-312C-B347-ACAB-4C832D7C8D52}"/>
              </a:ext>
            </a:extLst>
          </p:cNvPr>
          <p:cNvSpPr>
            <a:spLocks noChangeAspect="1" noChangeArrowheads="1"/>
          </p:cNvSpPr>
          <p:nvPr/>
        </p:nvSpPr>
        <p:spPr bwMode="auto">
          <a:xfrm>
            <a:off x="1524000" y="384175"/>
            <a:ext cx="9144000" cy="6089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GB"/>
          </a:p>
        </p:txBody>
      </p:sp>
      <p:sp>
        <p:nvSpPr>
          <p:cNvPr id="10" name="AutoShape 4">
            <a:extLst>
              <a:ext uri="{FF2B5EF4-FFF2-40B4-BE49-F238E27FC236}">
                <a16:creationId xmlns:a16="http://schemas.microsoft.com/office/drawing/2014/main" id="{6AEB197A-FFFA-394C-BA4F-19C34B2AD818}"/>
              </a:ext>
            </a:extLst>
          </p:cNvPr>
          <p:cNvSpPr>
            <a:spLocks noChangeAspect="1" noChangeArrowheads="1"/>
          </p:cNvSpPr>
          <p:nvPr/>
        </p:nvSpPr>
        <p:spPr bwMode="auto">
          <a:xfrm>
            <a:off x="1676400" y="536575"/>
            <a:ext cx="9144000" cy="6089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GB"/>
          </a:p>
        </p:txBody>
      </p:sp>
      <p:sp>
        <p:nvSpPr>
          <p:cNvPr id="11" name="AutoShape 6">
            <a:extLst>
              <a:ext uri="{FF2B5EF4-FFF2-40B4-BE49-F238E27FC236}">
                <a16:creationId xmlns:a16="http://schemas.microsoft.com/office/drawing/2014/main" id="{AE3EC79C-9126-3748-B1F1-E33F6EBA5A42}"/>
              </a:ext>
            </a:extLst>
          </p:cNvPr>
          <p:cNvSpPr>
            <a:spLocks noChangeAspect="1" noChangeArrowheads="1"/>
          </p:cNvSpPr>
          <p:nvPr/>
        </p:nvSpPr>
        <p:spPr bwMode="auto">
          <a:xfrm>
            <a:off x="1828800" y="4267734"/>
            <a:ext cx="3770264" cy="25108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GB"/>
          </a:p>
        </p:txBody>
      </p:sp>
      <p:sp>
        <p:nvSpPr>
          <p:cNvPr id="12" name="AutoShape 8">
            <a:extLst>
              <a:ext uri="{FF2B5EF4-FFF2-40B4-BE49-F238E27FC236}">
                <a16:creationId xmlns:a16="http://schemas.microsoft.com/office/drawing/2014/main" id="{98BA8306-03B8-494B-ADAE-1B65BD73731F}"/>
              </a:ext>
            </a:extLst>
          </p:cNvPr>
          <p:cNvSpPr>
            <a:spLocks noChangeAspect="1" noChangeArrowheads="1"/>
          </p:cNvSpPr>
          <p:nvPr/>
        </p:nvSpPr>
        <p:spPr bwMode="auto">
          <a:xfrm>
            <a:off x="1828800" y="690564"/>
            <a:ext cx="9144000" cy="60864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GB"/>
          </a:p>
        </p:txBody>
      </p:sp>
      <p:sp>
        <p:nvSpPr>
          <p:cNvPr id="16" name="AutoShape 10">
            <a:extLst>
              <a:ext uri="{FF2B5EF4-FFF2-40B4-BE49-F238E27FC236}">
                <a16:creationId xmlns:a16="http://schemas.microsoft.com/office/drawing/2014/main" id="{7516B560-1EAD-0146-AE30-AB0EB39D0274}"/>
              </a:ext>
            </a:extLst>
          </p:cNvPr>
          <p:cNvSpPr>
            <a:spLocks noChangeAspect="1" noChangeArrowheads="1"/>
          </p:cNvSpPr>
          <p:nvPr/>
        </p:nvSpPr>
        <p:spPr bwMode="auto">
          <a:xfrm>
            <a:off x="1981200" y="842964"/>
            <a:ext cx="9144000" cy="60864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GB"/>
          </a:p>
        </p:txBody>
      </p:sp>
      <p:pic>
        <p:nvPicPr>
          <p:cNvPr id="18" name="Grafik 17" descr="Ein Bild, das Himmel, draußen, Bogen, Tag enthält.&#10;&#10;Automatisch generierte Beschreibung">
            <a:extLst>
              <a:ext uri="{FF2B5EF4-FFF2-40B4-BE49-F238E27FC236}">
                <a16:creationId xmlns:a16="http://schemas.microsoft.com/office/drawing/2014/main" id="{50160914-9451-1C40-A227-29A698513EBD}"/>
              </a:ext>
            </a:extLst>
          </p:cNvPr>
          <p:cNvPicPr>
            <a:picLocks noChangeAspect="1"/>
          </p:cNvPicPr>
          <p:nvPr/>
        </p:nvPicPr>
        <p:blipFill>
          <a:blip r:embed="rId4"/>
          <a:stretch>
            <a:fillRect/>
          </a:stretch>
        </p:blipFill>
        <p:spPr>
          <a:xfrm>
            <a:off x="6580230" y="3883559"/>
            <a:ext cx="3630571" cy="2722928"/>
          </a:xfrm>
          <a:prstGeom prst="rect">
            <a:avLst/>
          </a:prstGeom>
        </p:spPr>
      </p:pic>
    </p:spTree>
    <p:extLst>
      <p:ext uri="{BB962C8B-B14F-4D97-AF65-F5344CB8AC3E}">
        <p14:creationId xmlns:p14="http://schemas.microsoft.com/office/powerpoint/2010/main" val="268451613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480</Words>
  <Application>Microsoft Macintosh PowerPoint</Application>
  <PresentationFormat>Breitbild</PresentationFormat>
  <Paragraphs>51</Paragraphs>
  <Slides>11</Slides>
  <Notes>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vt:i4>
      </vt:variant>
    </vt:vector>
  </HeadingPairs>
  <TitlesOfParts>
    <vt:vector size="17" baseType="lpstr">
      <vt:lpstr>Arial</vt:lpstr>
      <vt:lpstr>Calibri</vt:lpstr>
      <vt:lpstr>Calibri Light</vt:lpstr>
      <vt:lpstr>Times New Roman</vt:lpstr>
      <vt:lpstr>Wingdings</vt:lpstr>
      <vt:lpstr>Office</vt:lpstr>
      <vt:lpstr>Nation and Memory in  Russia, Poland, and Ukraine </vt:lpstr>
      <vt:lpstr>Schedule</vt:lpstr>
      <vt:lpstr>Marianne Hirsch’s The Generation of Postmemory  </vt:lpstr>
      <vt:lpstr>Example Holocaust</vt:lpstr>
      <vt:lpstr>A powerful form of memory</vt:lpstr>
      <vt:lpstr>Post-memory and Trauma</vt:lpstr>
      <vt:lpstr>PowerPoint-Präsentation</vt:lpstr>
      <vt:lpstr>PowerPoint-Präsentation</vt:lpstr>
      <vt:lpstr>PowerPoint-Präsentation</vt:lpstr>
      <vt:lpstr>PowerPoint-Präsentation</vt:lpstr>
      <vt:lpstr>Relevance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 and Memory in  Russia, Poland, and Ukraine </dc:title>
  <dc:creator>Mick, Christoph</dc:creator>
  <cp:lastModifiedBy>Mick, Christoph</cp:lastModifiedBy>
  <cp:revision>6</cp:revision>
  <dcterms:created xsi:type="dcterms:W3CDTF">2022-05-02T10:52:03Z</dcterms:created>
  <dcterms:modified xsi:type="dcterms:W3CDTF">2022-05-05T09:58:59Z</dcterms:modified>
</cp:coreProperties>
</file>