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27"/>
  </p:notesMasterIdLst>
  <p:handoutMasterIdLst>
    <p:handoutMasterId r:id="rId28"/>
  </p:handoutMasterIdLst>
  <p:sldIdLst>
    <p:sldId id="256" r:id="rId5"/>
    <p:sldId id="257" r:id="rId6"/>
    <p:sldId id="258" r:id="rId7"/>
    <p:sldId id="316" r:id="rId8"/>
    <p:sldId id="315" r:id="rId9"/>
    <p:sldId id="292" r:id="rId10"/>
    <p:sldId id="309" r:id="rId11"/>
    <p:sldId id="291" r:id="rId12"/>
    <p:sldId id="293" r:id="rId13"/>
    <p:sldId id="289" r:id="rId14"/>
    <p:sldId id="310" r:id="rId15"/>
    <p:sldId id="277" r:id="rId16"/>
    <p:sldId id="311" r:id="rId17"/>
    <p:sldId id="271" r:id="rId18"/>
    <p:sldId id="313" r:id="rId19"/>
    <p:sldId id="312" r:id="rId20"/>
    <p:sldId id="281" r:id="rId21"/>
    <p:sldId id="296" r:id="rId22"/>
    <p:sldId id="295" r:id="rId23"/>
    <p:sldId id="286" r:id="rId24"/>
    <p:sldId id="314" r:id="rId25"/>
    <p:sldId id="288" r:id="rId26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4694"/>
  </p:normalViewPr>
  <p:slideViewPr>
    <p:cSldViewPr>
      <p:cViewPr varScale="1">
        <p:scale>
          <a:sx n="121" d="100"/>
          <a:sy n="121" d="100"/>
        </p:scale>
        <p:origin x="896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2162F-EA5E-E320-DAA2-25A3ACBD00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F31085-3D60-39F5-4DC3-F60E1FCB3E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F1F5B01-5503-3B46-85ED-3C8B0F3EF9BA}" type="datetime1">
              <a:rPr lang="en-US" altLang="x-none"/>
              <a:pPr>
                <a:defRPr/>
              </a:pPr>
              <a:t>5/18/22</a:t>
            </a:fld>
            <a:endParaRPr lang="en-GB" alt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A12DD-E0F9-0D4A-9C42-E2FCD0E75B7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Clr>
                <a:srgbClr val="000000"/>
              </a:buClr>
              <a:buSzPct val="100000"/>
              <a:buFont typeface="Times New Roman" charset="0"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F6621D-BFF2-7CF6-410F-A6979A44FB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 smtClean="0"/>
            </a:lvl1pPr>
          </a:lstStyle>
          <a:p>
            <a:pPr>
              <a:defRPr/>
            </a:pPr>
            <a:fld id="{1C7BCA60-777B-9D4E-BC4C-E5F3908483E8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>
            <a:extLst>
              <a:ext uri="{FF2B5EF4-FFF2-40B4-BE49-F238E27FC236}">
                <a16:creationId xmlns:a16="http://schemas.microsoft.com/office/drawing/2014/main" id="{24413E8C-24AB-1CEB-D713-523718651CAC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1003300" y="695325"/>
            <a:ext cx="4846638" cy="342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EBB4697E-A385-97A5-0D9A-1318484F052E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B49B639E-DD31-17C6-5FC1-69879C6328F5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497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FFF"/>
                </a:solidFill>
                <a:latin typeface="Times New Roman" charset="0"/>
                <a:ea typeface="Arial Unicode MS" charset="0"/>
                <a:cs typeface="Arial Unicode M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87FB6F7E-CB69-F656-45A9-FFBC3E13D5E3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881438" y="0"/>
            <a:ext cx="297497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FFF"/>
                </a:solidFill>
                <a:latin typeface="Times New Roman" charset="0"/>
                <a:ea typeface="Arial Unicode MS" charset="0"/>
                <a:cs typeface="Arial Unicode M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8F666B66-420C-0522-2B16-CBEC4DC9F026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7497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FFF"/>
                </a:solidFill>
                <a:latin typeface="Times New Roman" charset="0"/>
                <a:ea typeface="Arial Unicode MS" charset="0"/>
                <a:cs typeface="Arial Unicode MS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BBA8642A-63E5-B683-F5B3-D3293AA01CD7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8FF4646-A522-9046-BCAB-DDCE88F3B46D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>
            <a:extLst>
              <a:ext uri="{FF2B5EF4-FFF2-40B4-BE49-F238E27FC236}">
                <a16:creationId xmlns:a16="http://schemas.microsoft.com/office/drawing/2014/main" id="{248CBD11-1836-F2B2-9FCE-CC9FF1DD019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57A8175-E649-344F-81D6-03552D3D5958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43011" name="Text Box 1">
            <a:extLst>
              <a:ext uri="{FF2B5EF4-FFF2-40B4-BE49-F238E27FC236}">
                <a16:creationId xmlns:a16="http://schemas.microsoft.com/office/drawing/2014/main" id="{3629ADBC-B309-2A81-4A10-08433FA56D6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Text Box 2">
            <a:extLst>
              <a:ext uri="{FF2B5EF4-FFF2-40B4-BE49-F238E27FC236}">
                <a16:creationId xmlns:a16="http://schemas.microsoft.com/office/drawing/2014/main" id="{9E210A14-D47F-0F30-F53F-B9E38850C331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>
            <a:extLst>
              <a:ext uri="{FF2B5EF4-FFF2-40B4-BE49-F238E27FC236}">
                <a16:creationId xmlns:a16="http://schemas.microsoft.com/office/drawing/2014/main" id="{ECE5A958-AA6E-4946-7974-05D395683E3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0022CEC-CFD6-4F4B-845C-BEEE6D6B508A}" type="slidenum">
              <a:rPr lang="de-DE" altLang="en-US" sz="1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14</a:t>
            </a:fld>
            <a:endParaRPr lang="de-DE" altLang="en-US" sz="140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1443" name="Text Box 1">
            <a:extLst>
              <a:ext uri="{FF2B5EF4-FFF2-40B4-BE49-F238E27FC236}">
                <a16:creationId xmlns:a16="http://schemas.microsoft.com/office/drawing/2014/main" id="{A187867D-AAE3-BED1-5CE3-38174BA715B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Text Box 2">
            <a:extLst>
              <a:ext uri="{FF2B5EF4-FFF2-40B4-BE49-F238E27FC236}">
                <a16:creationId xmlns:a16="http://schemas.microsoft.com/office/drawing/2014/main" id="{701B5C3F-580D-D657-2E56-D142C52D207E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3385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9">
            <a:extLst>
              <a:ext uri="{FF2B5EF4-FFF2-40B4-BE49-F238E27FC236}">
                <a16:creationId xmlns:a16="http://schemas.microsoft.com/office/drawing/2014/main" id="{069267A9-D79E-7138-AC1C-D744638DC22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964D8BC-6DF1-0A46-976E-6F59B47A4195}" type="slidenum">
              <a:rPr lang="de-DE" altLang="en-US" sz="1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15</a:t>
            </a:fld>
            <a:endParaRPr lang="de-DE" altLang="en-US" sz="140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4515" name="Text Box 1">
            <a:extLst>
              <a:ext uri="{FF2B5EF4-FFF2-40B4-BE49-F238E27FC236}">
                <a16:creationId xmlns:a16="http://schemas.microsoft.com/office/drawing/2014/main" id="{49180143-E508-A502-1830-D7F52CDF1A5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Text Box 2">
            <a:extLst>
              <a:ext uri="{FF2B5EF4-FFF2-40B4-BE49-F238E27FC236}">
                <a16:creationId xmlns:a16="http://schemas.microsoft.com/office/drawing/2014/main" id="{9ACE0757-1E45-E2C8-6B4F-8AE113A7A7AD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>
            <a:extLst>
              <a:ext uri="{FF2B5EF4-FFF2-40B4-BE49-F238E27FC236}">
                <a16:creationId xmlns:a16="http://schemas.microsoft.com/office/drawing/2014/main" id="{FA810CE2-3FFC-FA4C-BFF4-44323C3830E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CD04003-027A-F343-947C-EDB35542A8C4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16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6563" name="Text Box 1">
            <a:extLst>
              <a:ext uri="{FF2B5EF4-FFF2-40B4-BE49-F238E27FC236}">
                <a16:creationId xmlns:a16="http://schemas.microsoft.com/office/drawing/2014/main" id="{B211E660-82CA-35D2-95E9-A058C37134E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Text Box 2">
            <a:extLst>
              <a:ext uri="{FF2B5EF4-FFF2-40B4-BE49-F238E27FC236}">
                <a16:creationId xmlns:a16="http://schemas.microsoft.com/office/drawing/2014/main" id="{1F6436E7-7DED-0F48-07FB-60576250333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>
            <a:extLst>
              <a:ext uri="{FF2B5EF4-FFF2-40B4-BE49-F238E27FC236}">
                <a16:creationId xmlns:a16="http://schemas.microsoft.com/office/drawing/2014/main" id="{FA32961D-86F2-D0CC-144A-A50811B3F91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89D3417-3A4E-754C-BEC3-DA04DEC532F5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17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68611" name="Text Box 1">
            <a:extLst>
              <a:ext uri="{FF2B5EF4-FFF2-40B4-BE49-F238E27FC236}">
                <a16:creationId xmlns:a16="http://schemas.microsoft.com/office/drawing/2014/main" id="{92C578F0-7F4F-34F0-918A-3E892160468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Text Box 2">
            <a:extLst>
              <a:ext uri="{FF2B5EF4-FFF2-40B4-BE49-F238E27FC236}">
                <a16:creationId xmlns:a16="http://schemas.microsoft.com/office/drawing/2014/main" id="{06794523-4622-E3FB-62EE-3B008D40EE01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>
            <a:extLst>
              <a:ext uri="{FF2B5EF4-FFF2-40B4-BE49-F238E27FC236}">
                <a16:creationId xmlns:a16="http://schemas.microsoft.com/office/drawing/2014/main" id="{DAC29198-7B9A-F584-607E-7BE64C44C94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24E332A-6E63-FB45-970D-5753EDC3011C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18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0659" name="Text Box 1">
            <a:extLst>
              <a:ext uri="{FF2B5EF4-FFF2-40B4-BE49-F238E27FC236}">
                <a16:creationId xmlns:a16="http://schemas.microsoft.com/office/drawing/2014/main" id="{C42B35E4-68A8-BFF6-5024-58F38646F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F51B3CD-1865-F04D-B6B8-8D2061607FD4}" type="slidenum">
              <a:rPr lang="en-GB" altLang="en-US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GB" altLang="en-US">
              <a:solidFill>
                <a:srgbClr val="FFFFFF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70660" name="Text Box 2">
            <a:extLst>
              <a:ext uri="{FF2B5EF4-FFF2-40B4-BE49-F238E27FC236}">
                <a16:creationId xmlns:a16="http://schemas.microsoft.com/office/drawing/2014/main" id="{6422E5FF-FA78-AA6A-49A1-2AD57860E8F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Text Box 3">
            <a:extLst>
              <a:ext uri="{FF2B5EF4-FFF2-40B4-BE49-F238E27FC236}">
                <a16:creationId xmlns:a16="http://schemas.microsoft.com/office/drawing/2014/main" id="{86A3F351-959F-4011-86BF-9A0389E4AC3F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215900" indent="-2159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de-DE" altLang="en-US" sz="2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>
            <a:extLst>
              <a:ext uri="{FF2B5EF4-FFF2-40B4-BE49-F238E27FC236}">
                <a16:creationId xmlns:a16="http://schemas.microsoft.com/office/drawing/2014/main" id="{5960BFC2-C639-572B-AED4-B4CCA8049C5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54CB6BB-0707-E64C-B711-E7131107A5E6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20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3731" name="Text Box 1">
            <a:extLst>
              <a:ext uri="{FF2B5EF4-FFF2-40B4-BE49-F238E27FC236}">
                <a16:creationId xmlns:a16="http://schemas.microsoft.com/office/drawing/2014/main" id="{25AD9105-1D58-C33B-6873-C0658D192EA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Text Box 2">
            <a:extLst>
              <a:ext uri="{FF2B5EF4-FFF2-40B4-BE49-F238E27FC236}">
                <a16:creationId xmlns:a16="http://schemas.microsoft.com/office/drawing/2014/main" id="{53068116-8B80-6B21-F352-BC97DA9F83FC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6">
            <a:extLst>
              <a:ext uri="{FF2B5EF4-FFF2-40B4-BE49-F238E27FC236}">
                <a16:creationId xmlns:a16="http://schemas.microsoft.com/office/drawing/2014/main" id="{9B2B5190-DDE5-A188-00D1-3AD1F662D90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497C0D0-1C2A-B04C-8CBF-DE77EBDE1674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21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5779" name="Text Box 1">
            <a:extLst>
              <a:ext uri="{FF2B5EF4-FFF2-40B4-BE49-F238E27FC236}">
                <a16:creationId xmlns:a16="http://schemas.microsoft.com/office/drawing/2014/main" id="{9566078B-0F76-75C9-BEFA-D1B1CB45DEA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Text Box 2">
            <a:extLst>
              <a:ext uri="{FF2B5EF4-FFF2-40B4-BE49-F238E27FC236}">
                <a16:creationId xmlns:a16="http://schemas.microsoft.com/office/drawing/2014/main" id="{E5BC9B6A-4873-E183-4342-B208EC9F3EAB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>
            <a:extLst>
              <a:ext uri="{FF2B5EF4-FFF2-40B4-BE49-F238E27FC236}">
                <a16:creationId xmlns:a16="http://schemas.microsoft.com/office/drawing/2014/main" id="{F6E636BE-D930-0CC3-E30F-1486121F5BA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83A53B0-21DD-F041-99E7-6DD639875147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77827" name="Text Box 1">
            <a:extLst>
              <a:ext uri="{FF2B5EF4-FFF2-40B4-BE49-F238E27FC236}">
                <a16:creationId xmlns:a16="http://schemas.microsoft.com/office/drawing/2014/main" id="{23781E50-D62A-99BA-210A-D160A331484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8" name="Text Box 2">
            <a:extLst>
              <a:ext uri="{FF2B5EF4-FFF2-40B4-BE49-F238E27FC236}">
                <a16:creationId xmlns:a16="http://schemas.microsoft.com/office/drawing/2014/main" id="{2F08E90C-C64D-4E08-318A-05281F3DE9C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>
            <a:extLst>
              <a:ext uri="{FF2B5EF4-FFF2-40B4-BE49-F238E27FC236}">
                <a16:creationId xmlns:a16="http://schemas.microsoft.com/office/drawing/2014/main" id="{CF865E13-59C1-3B77-4C7E-E139C8E3C4A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DF472ED-6196-2243-8F16-986CA234157A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45059" name="Text Box 1">
            <a:extLst>
              <a:ext uri="{FF2B5EF4-FFF2-40B4-BE49-F238E27FC236}">
                <a16:creationId xmlns:a16="http://schemas.microsoft.com/office/drawing/2014/main" id="{F65947B9-E4E2-1625-E7F9-6E09BE3960A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Text Box 2">
            <a:extLst>
              <a:ext uri="{FF2B5EF4-FFF2-40B4-BE49-F238E27FC236}">
                <a16:creationId xmlns:a16="http://schemas.microsoft.com/office/drawing/2014/main" id="{3041046D-44F3-8B67-03A5-F97F9A5DF939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>
            <a:extLst>
              <a:ext uri="{FF2B5EF4-FFF2-40B4-BE49-F238E27FC236}">
                <a16:creationId xmlns:a16="http://schemas.microsoft.com/office/drawing/2014/main" id="{BD724E0A-64CE-D1B5-41A5-F7C0EBF0263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019CA5F-3F35-7346-A423-1241931D6C60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3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47107" name="Text Box 1">
            <a:extLst>
              <a:ext uri="{FF2B5EF4-FFF2-40B4-BE49-F238E27FC236}">
                <a16:creationId xmlns:a16="http://schemas.microsoft.com/office/drawing/2014/main" id="{1F7F57F3-8655-1355-D3D5-6B427289222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Text Box 2">
            <a:extLst>
              <a:ext uri="{FF2B5EF4-FFF2-40B4-BE49-F238E27FC236}">
                <a16:creationId xmlns:a16="http://schemas.microsoft.com/office/drawing/2014/main" id="{ABF5A6DD-0094-81F3-B6A7-972CFB9200CE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>
            <a:extLst>
              <a:ext uri="{FF2B5EF4-FFF2-40B4-BE49-F238E27FC236}">
                <a16:creationId xmlns:a16="http://schemas.microsoft.com/office/drawing/2014/main" id="{B71486B9-97DC-B7B8-7F5F-E4052D26ABE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7ECF96B-96A4-2845-AD6B-A2B4BDE23009}" type="slidenum">
              <a:rPr lang="de-DE" altLang="en-US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lang="de-DE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6019" name="Text Box 1">
            <a:extLst>
              <a:ext uri="{FF2B5EF4-FFF2-40B4-BE49-F238E27FC236}">
                <a16:creationId xmlns:a16="http://schemas.microsoft.com/office/drawing/2014/main" id="{F2E19249-1B42-6389-CF38-DB7FF34051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0" name="Text Box 2">
            <a:extLst>
              <a:ext uri="{FF2B5EF4-FFF2-40B4-BE49-F238E27FC236}">
                <a16:creationId xmlns:a16="http://schemas.microsoft.com/office/drawing/2014/main" id="{08BED64A-C761-75F9-133A-41927F8127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9">
            <a:extLst>
              <a:ext uri="{FF2B5EF4-FFF2-40B4-BE49-F238E27FC236}">
                <a16:creationId xmlns:a16="http://schemas.microsoft.com/office/drawing/2014/main" id="{4ACB15B3-16E1-7D43-2B31-B453FDCADD9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5F23DE7-A32A-BE40-AD3D-C840615A9CDA}" type="slidenum">
              <a:rPr lang="en-GB" altLang="en-US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5</a:t>
            </a:fld>
            <a:endParaRPr lang="en-GB" altLang="en-US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6259" name="Text Box 1">
            <a:extLst>
              <a:ext uri="{FF2B5EF4-FFF2-40B4-BE49-F238E27FC236}">
                <a16:creationId xmlns:a16="http://schemas.microsoft.com/office/drawing/2014/main" id="{497AA2C2-776E-FF3D-4918-57714E6E7B3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96260" name="Text Box 2">
            <a:extLst>
              <a:ext uri="{FF2B5EF4-FFF2-40B4-BE49-F238E27FC236}">
                <a16:creationId xmlns:a16="http://schemas.microsoft.com/office/drawing/2014/main" id="{253EF409-BACF-831A-5AF3-03BF55EF70C8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43375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>
            <a:extLst>
              <a:ext uri="{FF2B5EF4-FFF2-40B4-BE49-F238E27FC236}">
                <a16:creationId xmlns:a16="http://schemas.microsoft.com/office/drawing/2014/main" id="{395BAE17-BE47-C0A8-0EF7-4A658570ABB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E2C7964-3B3A-0C4A-BEF2-3AD9B371C552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7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0179" name="Text Box 1">
            <a:extLst>
              <a:ext uri="{FF2B5EF4-FFF2-40B4-BE49-F238E27FC236}">
                <a16:creationId xmlns:a16="http://schemas.microsoft.com/office/drawing/2014/main" id="{47B67ABF-E46F-45A4-1661-3BC6AF53B34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Text Box 2">
            <a:extLst>
              <a:ext uri="{FF2B5EF4-FFF2-40B4-BE49-F238E27FC236}">
                <a16:creationId xmlns:a16="http://schemas.microsoft.com/office/drawing/2014/main" id="{F50D14F5-03D3-E1D2-8DDB-AE8B17190076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>
            <a:extLst>
              <a:ext uri="{FF2B5EF4-FFF2-40B4-BE49-F238E27FC236}">
                <a16:creationId xmlns:a16="http://schemas.microsoft.com/office/drawing/2014/main" id="{6C14DB9D-7262-951B-4046-BE676ADE098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72931EC-30CC-4348-A515-13B18D463589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11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5299" name="Text Box 1">
            <a:extLst>
              <a:ext uri="{FF2B5EF4-FFF2-40B4-BE49-F238E27FC236}">
                <a16:creationId xmlns:a16="http://schemas.microsoft.com/office/drawing/2014/main" id="{8C9DD78B-FF09-2AC1-F0E0-3E1A70720F1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29F3FB0B-88C5-2387-F87B-2D8E6C0897F9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>
            <a:extLst>
              <a:ext uri="{FF2B5EF4-FFF2-40B4-BE49-F238E27FC236}">
                <a16:creationId xmlns:a16="http://schemas.microsoft.com/office/drawing/2014/main" id="{9606DF26-559B-4181-5B6C-4A5BCB4C483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F193C25-4D4E-7446-8AAE-5F83691C2050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12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7347" name="Text Box 1">
            <a:extLst>
              <a:ext uri="{FF2B5EF4-FFF2-40B4-BE49-F238E27FC236}">
                <a16:creationId xmlns:a16="http://schemas.microsoft.com/office/drawing/2014/main" id="{396609D5-2302-A7CE-8A95-0823765CF15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1413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Text Box 2">
            <a:extLst>
              <a:ext uri="{FF2B5EF4-FFF2-40B4-BE49-F238E27FC236}">
                <a16:creationId xmlns:a16="http://schemas.microsoft.com/office/drawing/2014/main" id="{A6E25FBA-C9D9-DBA2-795B-D75264967407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>
            <a:extLst>
              <a:ext uri="{FF2B5EF4-FFF2-40B4-BE49-F238E27FC236}">
                <a16:creationId xmlns:a16="http://schemas.microsoft.com/office/drawing/2014/main" id="{6FD8BDA0-7393-0CE4-F9C3-04426D23302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4F3CA39-6D01-7E40-9712-6B226465332E}" type="slidenum">
              <a:rPr lang="de-DE" altLang="en-US" sz="1400">
                <a:solidFill>
                  <a:srgbClr val="FFFFFF"/>
                </a:solidFill>
                <a:ea typeface="Arial Unicode MS" panose="020B0604020202020204" pitchFamily="34" charset="-128"/>
              </a:rPr>
              <a:pPr>
                <a:spcBef>
                  <a:spcPct val="0"/>
                </a:spcBef>
              </a:pPr>
              <a:t>13</a:t>
            </a:fld>
            <a:endParaRPr lang="de-DE" altLang="en-US" sz="1400">
              <a:solidFill>
                <a:srgbClr val="FFFFFF"/>
              </a:solidFill>
              <a:ea typeface="Arial Unicode MS" panose="020B0604020202020204" pitchFamily="34" charset="-128"/>
            </a:endParaRPr>
          </a:p>
        </p:txBody>
      </p:sp>
      <p:sp>
        <p:nvSpPr>
          <p:cNvPr id="59395" name="Text Box 1">
            <a:extLst>
              <a:ext uri="{FF2B5EF4-FFF2-40B4-BE49-F238E27FC236}">
                <a16:creationId xmlns:a16="http://schemas.microsoft.com/office/drawing/2014/main" id="{FB7F2152-D99D-AA3B-6FCF-53F4FBB5ECE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Text Box 2">
            <a:extLst>
              <a:ext uri="{FF2B5EF4-FFF2-40B4-BE49-F238E27FC236}">
                <a16:creationId xmlns:a16="http://schemas.microsoft.com/office/drawing/2014/main" id="{C9A4475F-CAC7-BEEE-CC24-7244E753E789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6DDD49-339B-F911-D31C-90FC8EEF255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659EAB-3262-8C2B-4AB2-BDE34F8ED8F0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9C1CBF-29E6-F8DB-CE5B-359FED74583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A24D3-57AD-1D4C-9E33-605C7EDAAEA5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53131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9BCFAD-2F43-80FD-C0B2-AC26CF46270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36E800-0643-7397-5C23-6B4FE20D3B43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C982BD-3B64-094E-B017-66F3E36C092A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8113A-6D05-A149-AF9D-7EFD6C7B7165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20064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297049-2130-B8F1-DA2B-4214C75D2AA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4FF77A-2732-4F90-1329-B97F0D1097F5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E916ED-24F0-5400-BA68-5C4C308885BF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5321F-0741-4643-BEFB-78204413DDC8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68584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538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89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8875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9673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17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637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3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6A99B1-5365-B709-672A-9AC31ADD5C4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299D5E-9F35-ACAD-FA01-BC4861B4DA15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AA303E-B00F-9287-6467-FE07D68D4851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18CF6-940D-2441-9865-B9C317229C3D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1057048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67361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446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2135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0168C912-8ECD-F3A5-3CFF-6222EEEDA49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8E89D59D-6021-DEEC-5890-D1344B161D4D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82F56708-39A0-1229-FDF6-D6615A3BAED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45484-7F60-1D40-982C-79AAEB0C6960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461437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2F5B32E7-4217-2B26-9436-0AC7914935D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D31AC409-4764-53FA-BCFE-BC9697008E05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6E9C7371-8822-FBA9-19D9-3B06079B6ED6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D2A58-CA12-BF44-ACB8-8CE32C5E5FE2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525033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450F49C3-144E-B0CD-77D4-C0C0B244064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011B7725-1CB0-7B17-6D57-8E077E08073D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B87FCEDA-167F-DB3B-909E-EFF02FC50F5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53901-1746-C34D-B746-924BAEBE2EAB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3888211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D2495E45-01E2-276C-566C-D95CD87EF90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506CE32F-87AD-E30F-E531-FEDC639D648D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715ABC0D-1F0B-F488-3A3F-98361C6A182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273C8-8676-DF4A-BA50-B3BFDCF6178F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9356563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4188D1D6-4CA4-E47A-8EB8-D2551C917FF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55CFE32A-67A6-2418-8497-65172D6A5B3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12825482-BC92-88A2-8FBD-F4D15C9ADEB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9E1A2-84CB-AC42-B1BD-11E66368B2EB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7890988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C1D8C277-8D69-32BB-14B6-C8F330629C9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4318D5E5-333F-5CE8-A92D-6129C2F8A292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4BCE6908-381A-73DA-9634-D097E180D9D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D9CE0-2C48-EF40-8E95-E10B734EBF80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829271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6E260423-414D-587F-638B-8532D457E62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9A8C9C84-C77D-5B8D-8D21-416879E5B773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76837834-09BE-D9E1-2976-9F7BD66A5DD1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6FDC3-EBEF-6C4E-8A37-97F3C18532B3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807512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B1DC97-458E-46DB-71BB-F9C38B9D7C1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BF8229-971C-63AA-D0BE-252A87ACB4A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737A1B-7AC9-D5ED-F0C9-38D352F26BE1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7782C-7ED4-B04B-9A8E-A613BD0185CC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3217308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D3BA98BD-080D-B085-8A66-4B3E19E319E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6B1F48B3-BCF0-A78D-F4D1-290DB2DE8A90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F78D660F-0E41-7041-B451-F98B6341369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B377F-D21D-8247-968E-E6BEB7B1C34D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7133451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EDCA8506-2226-6237-1405-3078AA8C6C5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ABE89E5B-DB67-A18A-AD93-B81E9CDE50E0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460F3628-F602-F85D-78F1-8640A2590469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D15F9-0F78-7B47-9628-E022B804C105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2235904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6598BCDF-F9EF-214D-FD6F-0DA7117CB26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FDA1219A-2615-A313-11C5-AD9302F62EA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231038D1-9365-EE9B-3508-40DF6B57AB7E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F73A7-4FB8-7845-B75B-800C1DCD1977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5928650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D580698C-11C1-AA37-A36E-657C7345DA4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A4B363A3-6819-B597-BFDD-11DD21C4E3B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15D2C35E-0582-AE02-BB67-31DCB4ECFEA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DF56D-5071-9F44-86C1-FB2EA51AB420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630874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AB5E8E-6FAC-9555-0231-A5374C59838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592697-077F-9A15-B473-0BC6EC2120E6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0E402D-60CE-C510-372E-3B47D1028231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C47A7-8180-1B4A-BEFF-81571EC1E999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9976866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835528-17A3-061D-5557-A40ACD5E619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F349DF-65DC-830D-EF1A-0880A5E22B88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CE0CEA-F390-582C-CC3F-99E3F6E52AF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E03A2-53BA-E64E-B992-BD862CCAD8D2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22479665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6DA7FB-0D95-EEF2-B425-FC17E06F954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C0A37E-8709-D888-429C-8C0B404C0EF9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C71AFD-C85F-C522-C92F-907093BC662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A0475-B3DC-0A4E-A5B8-5032588B9EC1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32732332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914B47E-1B23-8005-2109-EA60338C93C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9EA6575-C858-69C8-FC99-73D4C6B916D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62EAFB0-6E86-EE09-9F5F-ABC398A066D6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C525A-5A04-4E42-9587-F909F5F2BEE1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7165906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42273DC-7C99-A1BE-77EB-2159CB1FB29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42DBED2F-4A90-1BEB-447D-9646D1D76083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2AC9372B-5DE1-2501-8E57-6829F5AB379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FE6BA-ABB6-8440-94A4-D80633356336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11039797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CB38170-1D6F-210B-DB6D-2D0510EC75D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025D78-A194-078C-49D7-97147D36F4A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DE81D3D-C64C-847C-C49C-773466CB2E8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1BF36-E3EB-0A42-B408-EE8F31DD9A56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3057120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F4D34FA-8E47-E7FC-6B3B-9C890E4B784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15E8776-F61F-BA5B-3D8A-311509BD0ED7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4E0E238-36EE-EB64-B336-8515A1145C0F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44CE6-FD9F-0140-8A05-91D5C6116FC1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9920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8C0C519B-7730-930C-DE3C-94D0E334476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70D38DA-89A5-B681-0758-F918E7462C93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A9084CE-15C3-C7CA-0AB7-0752A1C7FC71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1CE0C-11CF-4C46-A3AE-AB9A64379D26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4545429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DA21BBE5-C424-43F8-579B-3A5D80CF1D4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383BDB5-75A5-0B0C-06CE-6C4528234D1F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0B4EFC7-561D-3DEF-6EA7-FE460A842732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ED49C-0855-8143-B79F-04505FDB356A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15533035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C6E5BCA-5D1F-A9FF-0BA3-08EA591BE5F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5FA902C-1850-37DB-BC59-3B5F5E927688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B6E5E67-2F8A-4A54-767B-5E050971EFED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FD8E5-7EDC-3346-8FEB-2DE09F364CE0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38223148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4BC676-DBBA-C28B-E1B4-7237D29FE37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7E51CC-3691-9508-5B07-B00B377A5E3C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3EEE13-3C01-5B18-65A9-0BFDE267E171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B4404-0DB3-6E49-B66F-B164A0DF104B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22582689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9274FD-F88D-0AE8-CE72-CF16BC0B513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720D72-277A-8DCC-A785-2A9FBEBB6D7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1406FD-37D8-2FFC-D86D-90440292D10C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B3324-AE25-E24C-A78E-DD1D720FAC43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1465465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9312130-CD28-021F-E321-0C9B1D52D64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3FC8D3-83A3-1BCF-4AA0-7AE6D319197F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5F3ADF2-9BC1-8456-CA20-C76E7EFD1104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AD1A2-3EBC-F343-BC59-46E89E9D21E3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  <p:extLst>
      <p:ext uri="{BB962C8B-B14F-4D97-AF65-F5344CB8AC3E}">
        <p14:creationId xmlns:p14="http://schemas.microsoft.com/office/powerpoint/2010/main" val="260637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FC0349EA-ABF6-7AE3-D8D9-B1324954E46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7D59E3C-8A4A-456E-B7FB-7A0EFB746064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3DA962C1-6F4D-6E58-685A-0C1DC145E477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77C60-E514-2A4A-923F-505A704B4BC6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285467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C86A962-7362-B0FE-4E12-07C93BEF440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D77875-5F74-B793-CE4F-8FEEFB62796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1A82EC5-E9E1-1B3D-AF77-9EAAAB5AE446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4C155-1556-D14A-8259-508B2B1724B8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59905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8117C1DE-A50A-1EFE-22E6-9CBF95018F5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C4A62D3-21A4-0B08-1FA3-677B8FDBDFAE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4849EF8-872E-4B99-7DD2-CAFFEE9FD54B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8D1A4-3F47-8C43-A301-E0C53FCF3415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2463987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635280D-743D-7ECF-56A6-F377A1335E6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D871703-3A0E-71D6-2FB3-9CC667CEE41A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9C84875-19DE-A59C-751A-2FA5590AA638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66D84-405F-2144-9B10-E51E52C10790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181761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7FA7DF6-C666-8A11-4687-C3470EF91B0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36DE27E-5B04-081C-AF68-A65D7C6E9D41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160140F-3BBD-2860-773C-4A780296E335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16C96-9F02-2D4F-9948-3BE080679846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  <p:extLst>
      <p:ext uri="{BB962C8B-B14F-4D97-AF65-F5344CB8AC3E}">
        <p14:creationId xmlns:p14="http://schemas.microsoft.com/office/powerpoint/2010/main" val="307952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BC0CACAF-0FD4-72C4-B6A4-F77C0F5EA9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das Format des Titeltextes zu bearbeiten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6FCCF9CA-5428-08E0-332C-279FB026BA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die Formate des Gliederungstextes zu bearbeiten</a:t>
            </a:r>
          </a:p>
          <a:p>
            <a:pPr lvl="1"/>
            <a:r>
              <a:rPr lang="en-GB" altLang="en-US"/>
              <a:t>Zweite Gliederungsebene</a:t>
            </a:r>
          </a:p>
          <a:p>
            <a:pPr lvl="2"/>
            <a:r>
              <a:rPr lang="en-GB" altLang="en-US"/>
              <a:t>Dritte Gliederungsebene</a:t>
            </a:r>
          </a:p>
          <a:p>
            <a:pPr lvl="3"/>
            <a:r>
              <a:rPr lang="en-GB" altLang="en-US"/>
              <a:t>Vierte Gliederungsebene</a:t>
            </a:r>
          </a:p>
          <a:p>
            <a:pPr lvl="4"/>
            <a:r>
              <a:rPr lang="en-GB" altLang="en-US"/>
              <a:t>Fünfte Gliederungsebene</a:t>
            </a:r>
          </a:p>
          <a:p>
            <a:pPr lvl="4"/>
            <a:r>
              <a:rPr lang="en-GB" altLang="en-US"/>
              <a:t>Sechste Gliederungsebene</a:t>
            </a:r>
          </a:p>
          <a:p>
            <a:pPr lvl="4"/>
            <a:r>
              <a:rPr lang="en-GB" altLang="en-US"/>
              <a:t>Siebente Gliederungsebene</a:t>
            </a:r>
          </a:p>
          <a:p>
            <a:pPr lvl="4"/>
            <a:r>
              <a:rPr lang="en-GB" altLang="en-US"/>
              <a:t>Achte Gliederungsebene</a:t>
            </a:r>
          </a:p>
          <a:p>
            <a:pPr lvl="4"/>
            <a:r>
              <a:rPr lang="en-GB" altLang="en-US"/>
              <a:t>Neunte Gliederungsebene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291D8799-5B56-8309-C013-549371DB2544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FF2BA27-F18E-38DC-D9B5-A4B7C2037EAE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CBA8204-4EDD-7E61-354E-FA9D4325202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BC40DEF-BF0B-4646-8AA5-F0FA8BFC0384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">
            <a:extLst>
              <a:ext uri="{FF2B5EF4-FFF2-40B4-BE49-F238E27FC236}">
                <a16:creationId xmlns:a16="http://schemas.microsoft.com/office/drawing/2014/main" id="{26121DAC-5540-C94A-8991-C36361C760C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39238" cy="6848475"/>
            <a:chOff x="0" y="0"/>
            <a:chExt cx="5757" cy="4314"/>
          </a:xfrm>
        </p:grpSpPr>
        <p:grpSp>
          <p:nvGrpSpPr>
            <p:cNvPr id="14344" name="Group 2">
              <a:extLst>
                <a:ext uri="{FF2B5EF4-FFF2-40B4-BE49-F238E27FC236}">
                  <a16:creationId xmlns:a16="http://schemas.microsoft.com/office/drawing/2014/main" id="{1A997670-2B40-1A15-F1CA-77ED22F911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8" y="2230"/>
              <a:ext cx="4026" cy="2084"/>
              <a:chOff x="1728" y="2230"/>
              <a:chExt cx="4026" cy="2084"/>
            </a:xfrm>
          </p:grpSpPr>
          <p:sp>
            <p:nvSpPr>
              <p:cNvPr id="14347" name="Freeform 3">
                <a:extLst>
                  <a:ext uri="{FF2B5EF4-FFF2-40B4-BE49-F238E27FC236}">
                    <a16:creationId xmlns:a16="http://schemas.microsoft.com/office/drawing/2014/main" id="{A15DAE78-4E2F-197B-71AA-CBE598D75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2644"/>
                <a:ext cx="2881" cy="1670"/>
              </a:xfrm>
              <a:custGeom>
                <a:avLst/>
                <a:gdLst>
                  <a:gd name="T0" fmla="*/ 2738 w 2882"/>
                  <a:gd name="T1" fmla="*/ 528 h 1671"/>
                  <a:gd name="T2" fmla="*/ 2630 w 2882"/>
                  <a:gd name="T3" fmla="*/ 484 h 1671"/>
                  <a:gd name="T4" fmla="*/ 2478 w 2882"/>
                  <a:gd name="T5" fmla="*/ 424 h 1671"/>
                  <a:gd name="T6" fmla="*/ 2201 w 2882"/>
                  <a:gd name="T7" fmla="*/ 343 h 1671"/>
                  <a:gd name="T8" fmla="*/ 1968 w 2882"/>
                  <a:gd name="T9" fmla="*/ 277 h 1671"/>
                  <a:gd name="T10" fmla="*/ 1805 w 2882"/>
                  <a:gd name="T11" fmla="*/ 212 h 1671"/>
                  <a:gd name="T12" fmla="*/ 1691 w 2882"/>
                  <a:gd name="T13" fmla="*/ 152 h 1671"/>
                  <a:gd name="T14" fmla="*/ 1626 w 2882"/>
                  <a:gd name="T15" fmla="*/ 103 h 1671"/>
                  <a:gd name="T16" fmla="*/ 1588 w 2882"/>
                  <a:gd name="T17" fmla="*/ 60 h 1671"/>
                  <a:gd name="T18" fmla="*/ 1577 w 2882"/>
                  <a:gd name="T19" fmla="*/ 27 h 1671"/>
                  <a:gd name="T20" fmla="*/ 1583 w 2882"/>
                  <a:gd name="T21" fmla="*/ 0 h 1671"/>
                  <a:gd name="T22" fmla="*/ 1555 w 2882"/>
                  <a:gd name="T23" fmla="*/ 49 h 1671"/>
                  <a:gd name="T24" fmla="*/ 1566 w 2882"/>
                  <a:gd name="T25" fmla="*/ 98 h 1671"/>
                  <a:gd name="T26" fmla="*/ 1615 w 2882"/>
                  <a:gd name="T27" fmla="*/ 141 h 1671"/>
                  <a:gd name="T28" fmla="*/ 1686 w 2882"/>
                  <a:gd name="T29" fmla="*/ 185 h 1671"/>
                  <a:gd name="T30" fmla="*/ 1789 w 2882"/>
                  <a:gd name="T31" fmla="*/ 228 h 1671"/>
                  <a:gd name="T32" fmla="*/ 2038 w 2882"/>
                  <a:gd name="T33" fmla="*/ 310 h 1671"/>
                  <a:gd name="T34" fmla="*/ 2283 w 2882"/>
                  <a:gd name="T35" fmla="*/ 381 h 1671"/>
                  <a:gd name="T36" fmla="*/ 2462 w 2882"/>
                  <a:gd name="T37" fmla="*/ 435 h 1671"/>
                  <a:gd name="T38" fmla="*/ 2603 w 2882"/>
                  <a:gd name="T39" fmla="*/ 484 h 1671"/>
                  <a:gd name="T40" fmla="*/ 2706 w 2882"/>
                  <a:gd name="T41" fmla="*/ 528 h 1671"/>
                  <a:gd name="T42" fmla="*/ 2766 w 2882"/>
                  <a:gd name="T43" fmla="*/ 560 h 1671"/>
                  <a:gd name="T44" fmla="*/ 2793 w 2882"/>
                  <a:gd name="T45" fmla="*/ 593 h 1671"/>
                  <a:gd name="T46" fmla="*/ 2793 w 2882"/>
                  <a:gd name="T47" fmla="*/ 642 h 1671"/>
                  <a:gd name="T48" fmla="*/ 2760 w 2882"/>
                  <a:gd name="T49" fmla="*/ 691 h 1671"/>
                  <a:gd name="T50" fmla="*/ 2690 w 2882"/>
                  <a:gd name="T51" fmla="*/ 735 h 1671"/>
                  <a:gd name="T52" fmla="*/ 2587 w 2882"/>
                  <a:gd name="T53" fmla="*/ 778 h 1671"/>
                  <a:gd name="T54" fmla="*/ 2456 w 2882"/>
                  <a:gd name="T55" fmla="*/ 822 h 1671"/>
                  <a:gd name="T56" fmla="*/ 2299 w 2882"/>
                  <a:gd name="T57" fmla="*/ 863 h 1671"/>
                  <a:gd name="T58" fmla="*/ 2028 w 2882"/>
                  <a:gd name="T59" fmla="*/ 928 h 1671"/>
                  <a:gd name="T60" fmla="*/ 1604 w 2882"/>
                  <a:gd name="T61" fmla="*/ 1032 h 1671"/>
                  <a:gd name="T62" fmla="*/ 1145 w 2882"/>
                  <a:gd name="T63" fmla="*/ 1162 h 1671"/>
                  <a:gd name="T64" fmla="*/ 673 w 2882"/>
                  <a:gd name="T65" fmla="*/ 1326 h 1671"/>
                  <a:gd name="T66" fmla="*/ 217 w 2882"/>
                  <a:gd name="T67" fmla="*/ 1543 h 1671"/>
                  <a:gd name="T68" fmla="*/ 353 w 2882"/>
                  <a:gd name="T69" fmla="*/ 1669 h 1671"/>
                  <a:gd name="T70" fmla="*/ 754 w 2882"/>
                  <a:gd name="T71" fmla="*/ 1467 h 1671"/>
                  <a:gd name="T72" fmla="*/ 1145 w 2882"/>
                  <a:gd name="T73" fmla="*/ 1309 h 1671"/>
                  <a:gd name="T74" fmla="*/ 1517 w 2882"/>
                  <a:gd name="T75" fmla="*/ 1184 h 1671"/>
                  <a:gd name="T76" fmla="*/ 1859 w 2882"/>
                  <a:gd name="T77" fmla="*/ 1081 h 1671"/>
                  <a:gd name="T78" fmla="*/ 2163 w 2882"/>
                  <a:gd name="T79" fmla="*/ 1005 h 1671"/>
                  <a:gd name="T80" fmla="*/ 2424 w 2882"/>
                  <a:gd name="T81" fmla="*/ 945 h 1671"/>
                  <a:gd name="T82" fmla="*/ 2624 w 2882"/>
                  <a:gd name="T83" fmla="*/ 890 h 1671"/>
                  <a:gd name="T84" fmla="*/ 2760 w 2882"/>
                  <a:gd name="T85" fmla="*/ 836 h 1671"/>
                  <a:gd name="T86" fmla="*/ 2825 w 2882"/>
                  <a:gd name="T87" fmla="*/ 794 h 1671"/>
                  <a:gd name="T88" fmla="*/ 2863 w 2882"/>
                  <a:gd name="T89" fmla="*/ 745 h 1671"/>
                  <a:gd name="T90" fmla="*/ 2880 w 2882"/>
                  <a:gd name="T91" fmla="*/ 702 h 1671"/>
                  <a:gd name="T92" fmla="*/ 2852 w 2882"/>
                  <a:gd name="T93" fmla="*/ 620 h 1671"/>
                  <a:gd name="T94" fmla="*/ 2798 w 2882"/>
                  <a:gd name="T95" fmla="*/ 560 h 1671"/>
                  <a:gd name="T96" fmla="*/ 2771 w 2882"/>
                  <a:gd name="T97" fmla="*/ 544 h 1671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99"/>
                  </a:gs>
                  <a:gs pos="100000">
                    <a:srgbClr val="002E8A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  <p:sp>
            <p:nvSpPr>
              <p:cNvPr id="14348" name="Freeform 4">
                <a:extLst>
                  <a:ext uri="{FF2B5EF4-FFF2-40B4-BE49-F238E27FC236}">
                    <a16:creationId xmlns:a16="http://schemas.microsoft.com/office/drawing/2014/main" id="{B8FF85EA-77A3-729A-ED71-1984ECF91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0" y="2671"/>
                <a:ext cx="1258" cy="810"/>
              </a:xfrm>
              <a:custGeom>
                <a:avLst/>
                <a:gdLst>
                  <a:gd name="T0" fmla="*/ 1257 w 1259"/>
                  <a:gd name="T1" fmla="*/ 613 h 811"/>
                  <a:gd name="T2" fmla="*/ 1246 w 1259"/>
                  <a:gd name="T3" fmla="*/ 586 h 811"/>
                  <a:gd name="T4" fmla="*/ 1235 w 1259"/>
                  <a:gd name="T5" fmla="*/ 564 h 811"/>
                  <a:gd name="T6" fmla="*/ 1214 w 1259"/>
                  <a:gd name="T7" fmla="*/ 537 h 811"/>
                  <a:gd name="T8" fmla="*/ 1186 w 1259"/>
                  <a:gd name="T9" fmla="*/ 515 h 811"/>
                  <a:gd name="T10" fmla="*/ 1121 w 1259"/>
                  <a:gd name="T11" fmla="*/ 477 h 811"/>
                  <a:gd name="T12" fmla="*/ 1040 w 1259"/>
                  <a:gd name="T13" fmla="*/ 439 h 811"/>
                  <a:gd name="T14" fmla="*/ 942 w 1259"/>
                  <a:gd name="T15" fmla="*/ 406 h 811"/>
                  <a:gd name="T16" fmla="*/ 839 w 1259"/>
                  <a:gd name="T17" fmla="*/ 381 h 811"/>
                  <a:gd name="T18" fmla="*/ 725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5 w 1259"/>
                  <a:gd name="T71" fmla="*/ 412 h 811"/>
                  <a:gd name="T72" fmla="*/ 747 w 1259"/>
                  <a:gd name="T73" fmla="*/ 433 h 811"/>
                  <a:gd name="T74" fmla="*/ 828 w 1259"/>
                  <a:gd name="T75" fmla="*/ 461 h 811"/>
                  <a:gd name="T76" fmla="*/ 899 w 1259"/>
                  <a:gd name="T77" fmla="*/ 488 h 811"/>
                  <a:gd name="T78" fmla="*/ 964 w 1259"/>
                  <a:gd name="T79" fmla="*/ 510 h 811"/>
                  <a:gd name="T80" fmla="*/ 1013 w 1259"/>
                  <a:gd name="T81" fmla="*/ 537 h 811"/>
                  <a:gd name="T82" fmla="*/ 1051 w 1259"/>
                  <a:gd name="T83" fmla="*/ 564 h 811"/>
                  <a:gd name="T84" fmla="*/ 1078 w 1259"/>
                  <a:gd name="T85" fmla="*/ 591 h 811"/>
                  <a:gd name="T86" fmla="*/ 1100 w 1259"/>
                  <a:gd name="T87" fmla="*/ 618 h 811"/>
                  <a:gd name="T88" fmla="*/ 1110 w 1259"/>
                  <a:gd name="T89" fmla="*/ 646 h 811"/>
                  <a:gd name="T90" fmla="*/ 1116 w 1259"/>
                  <a:gd name="T91" fmla="*/ 673 h 811"/>
                  <a:gd name="T92" fmla="*/ 1110 w 1259"/>
                  <a:gd name="T93" fmla="*/ 695 h 811"/>
                  <a:gd name="T94" fmla="*/ 1094 w 1259"/>
                  <a:gd name="T95" fmla="*/ 722 h 811"/>
                  <a:gd name="T96" fmla="*/ 1078 w 1259"/>
                  <a:gd name="T97" fmla="*/ 744 h 811"/>
                  <a:gd name="T98" fmla="*/ 1051 w 1259"/>
                  <a:gd name="T99" fmla="*/ 765 h 811"/>
                  <a:gd name="T100" fmla="*/ 1013 w 1259"/>
                  <a:gd name="T101" fmla="*/ 787 h 811"/>
                  <a:gd name="T102" fmla="*/ 975 w 1259"/>
                  <a:gd name="T103" fmla="*/ 809 h 811"/>
                  <a:gd name="T104" fmla="*/ 1045 w 1259"/>
                  <a:gd name="T105" fmla="*/ 787 h 811"/>
                  <a:gd name="T106" fmla="*/ 1105 w 1259"/>
                  <a:gd name="T107" fmla="*/ 765 h 811"/>
                  <a:gd name="T108" fmla="*/ 1154 w 1259"/>
                  <a:gd name="T109" fmla="*/ 744 h 811"/>
                  <a:gd name="T110" fmla="*/ 1197 w 1259"/>
                  <a:gd name="T111" fmla="*/ 722 h 811"/>
                  <a:gd name="T112" fmla="*/ 1224 w 1259"/>
                  <a:gd name="T113" fmla="*/ 700 h 811"/>
                  <a:gd name="T114" fmla="*/ 1246 w 1259"/>
                  <a:gd name="T115" fmla="*/ 673 h 811"/>
                  <a:gd name="T116" fmla="*/ 1257 w 1259"/>
                  <a:gd name="T117" fmla="*/ 646 h 811"/>
                  <a:gd name="T118" fmla="*/ 1257 w 1259"/>
                  <a:gd name="T119" fmla="*/ 613 h 811"/>
                  <a:gd name="T120" fmla="*/ 1257 w 1259"/>
                  <a:gd name="T121" fmla="*/ 613 h 81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99"/>
                  </a:gs>
                  <a:gs pos="100000">
                    <a:srgbClr val="002E8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  <p:sp>
            <p:nvSpPr>
              <p:cNvPr id="14349" name="Freeform 5">
                <a:extLst>
                  <a:ext uri="{FF2B5EF4-FFF2-40B4-BE49-F238E27FC236}">
                    <a16:creationId xmlns:a16="http://schemas.microsoft.com/office/drawing/2014/main" id="{8A5F9C7D-2CF3-4A58-EA2D-90C85CC50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0" y="3346"/>
                <a:ext cx="2848" cy="968"/>
              </a:xfrm>
              <a:custGeom>
                <a:avLst/>
                <a:gdLst>
                  <a:gd name="T0" fmla="*/ 92 w 2849"/>
                  <a:gd name="T1" fmla="*/ 956 h 969"/>
                  <a:gd name="T2" fmla="*/ 0 w 2849"/>
                  <a:gd name="T3" fmla="*/ 967 h 969"/>
                  <a:gd name="T4" fmla="*/ 391 w 2849"/>
                  <a:gd name="T5" fmla="*/ 967 h 969"/>
                  <a:gd name="T6" fmla="*/ 434 w 2849"/>
                  <a:gd name="T7" fmla="*/ 945 h 969"/>
                  <a:gd name="T8" fmla="*/ 483 w 2849"/>
                  <a:gd name="T9" fmla="*/ 912 h 969"/>
                  <a:gd name="T10" fmla="*/ 554 w 2849"/>
                  <a:gd name="T11" fmla="*/ 874 h 969"/>
                  <a:gd name="T12" fmla="*/ 635 w 2849"/>
                  <a:gd name="T13" fmla="*/ 836 h 969"/>
                  <a:gd name="T14" fmla="*/ 727 w 2849"/>
                  <a:gd name="T15" fmla="*/ 792 h 969"/>
                  <a:gd name="T16" fmla="*/ 836 w 2849"/>
                  <a:gd name="T17" fmla="*/ 743 h 969"/>
                  <a:gd name="T18" fmla="*/ 961 w 2849"/>
                  <a:gd name="T19" fmla="*/ 694 h 969"/>
                  <a:gd name="T20" fmla="*/ 1102 w 2849"/>
                  <a:gd name="T21" fmla="*/ 640 h 969"/>
                  <a:gd name="T22" fmla="*/ 1259 w 2849"/>
                  <a:gd name="T23" fmla="*/ 580 h 969"/>
                  <a:gd name="T24" fmla="*/ 1431 w 2849"/>
                  <a:gd name="T25" fmla="*/ 520 h 969"/>
                  <a:gd name="T26" fmla="*/ 1621 w 2849"/>
                  <a:gd name="T27" fmla="*/ 462 h 969"/>
                  <a:gd name="T28" fmla="*/ 1827 w 2849"/>
                  <a:gd name="T29" fmla="*/ 403 h 969"/>
                  <a:gd name="T30" fmla="*/ 2055 w 2849"/>
                  <a:gd name="T31" fmla="*/ 343 h 969"/>
                  <a:gd name="T32" fmla="*/ 2299 w 2849"/>
                  <a:gd name="T33" fmla="*/ 283 h 969"/>
                  <a:gd name="T34" fmla="*/ 2565 w 2849"/>
                  <a:gd name="T35" fmla="*/ 223 h 969"/>
                  <a:gd name="T36" fmla="*/ 2847 w 2849"/>
                  <a:gd name="T37" fmla="*/ 163 h 969"/>
                  <a:gd name="T38" fmla="*/ 2847 w 2849"/>
                  <a:gd name="T39" fmla="*/ 0 h 969"/>
                  <a:gd name="T40" fmla="*/ 2815 w 2849"/>
                  <a:gd name="T41" fmla="*/ 16 h 969"/>
                  <a:gd name="T42" fmla="*/ 2771 w 2849"/>
                  <a:gd name="T43" fmla="*/ 33 h 969"/>
                  <a:gd name="T44" fmla="*/ 2717 w 2849"/>
                  <a:gd name="T45" fmla="*/ 54 h 969"/>
                  <a:gd name="T46" fmla="*/ 2646 w 2849"/>
                  <a:gd name="T47" fmla="*/ 76 h 969"/>
                  <a:gd name="T48" fmla="*/ 2570 w 2849"/>
                  <a:gd name="T49" fmla="*/ 98 h 969"/>
                  <a:gd name="T50" fmla="*/ 2489 w 2849"/>
                  <a:gd name="T51" fmla="*/ 120 h 969"/>
                  <a:gd name="T52" fmla="*/ 2397 w 2849"/>
                  <a:gd name="T53" fmla="*/ 147 h 969"/>
                  <a:gd name="T54" fmla="*/ 2299 w 2849"/>
                  <a:gd name="T55" fmla="*/ 169 h 969"/>
                  <a:gd name="T56" fmla="*/ 2093 w 2849"/>
                  <a:gd name="T57" fmla="*/ 223 h 969"/>
                  <a:gd name="T58" fmla="*/ 1887 w 2849"/>
                  <a:gd name="T59" fmla="*/ 277 h 969"/>
                  <a:gd name="T60" fmla="*/ 1686 w 2849"/>
                  <a:gd name="T61" fmla="*/ 326 h 969"/>
                  <a:gd name="T62" fmla="*/ 1588 w 2849"/>
                  <a:gd name="T63" fmla="*/ 354 h 969"/>
                  <a:gd name="T64" fmla="*/ 1501 w 2849"/>
                  <a:gd name="T65" fmla="*/ 381 h 969"/>
                  <a:gd name="T66" fmla="*/ 1107 w 2849"/>
                  <a:gd name="T67" fmla="*/ 504 h 969"/>
                  <a:gd name="T68" fmla="*/ 912 w 2849"/>
                  <a:gd name="T69" fmla="*/ 575 h 969"/>
                  <a:gd name="T70" fmla="*/ 727 w 2849"/>
                  <a:gd name="T71" fmla="*/ 645 h 969"/>
                  <a:gd name="T72" fmla="*/ 548 w 2849"/>
                  <a:gd name="T73" fmla="*/ 716 h 969"/>
                  <a:gd name="T74" fmla="*/ 380 w 2849"/>
                  <a:gd name="T75" fmla="*/ 792 h 969"/>
                  <a:gd name="T76" fmla="*/ 228 w 2849"/>
                  <a:gd name="T77" fmla="*/ 874 h 969"/>
                  <a:gd name="T78" fmla="*/ 92 w 2849"/>
                  <a:gd name="T79" fmla="*/ 956 h 969"/>
                  <a:gd name="T80" fmla="*/ 92 w 2849"/>
                  <a:gd name="T81" fmla="*/ 956 h 96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297C"/>
                  </a:gs>
                  <a:gs pos="100000">
                    <a:srgbClr val="00339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  <p:sp>
            <p:nvSpPr>
              <p:cNvPr id="14350" name="Freeform 6">
                <a:extLst>
                  <a:ext uri="{FF2B5EF4-FFF2-40B4-BE49-F238E27FC236}">
                    <a16:creationId xmlns:a16="http://schemas.microsoft.com/office/drawing/2014/main" id="{71418CE9-CE28-AA80-47B6-E46C950FB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8" y="2230"/>
                <a:ext cx="3006" cy="2084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39 w 3007"/>
                  <a:gd name="T5" fmla="*/ 593 h 2085"/>
                  <a:gd name="T6" fmla="*/ 1713 w 3007"/>
                  <a:gd name="T7" fmla="*/ 670 h 2085"/>
                  <a:gd name="T8" fmla="*/ 1925 w 3007"/>
                  <a:gd name="T9" fmla="*/ 735 h 2085"/>
                  <a:gd name="T10" fmla="*/ 2153 w 3007"/>
                  <a:gd name="T11" fmla="*/ 789 h 2085"/>
                  <a:gd name="T12" fmla="*/ 2370 w 3007"/>
                  <a:gd name="T13" fmla="*/ 849 h 2085"/>
                  <a:gd name="T14" fmla="*/ 2549 w 3007"/>
                  <a:gd name="T15" fmla="*/ 920 h 2085"/>
                  <a:gd name="T16" fmla="*/ 2636 w 3007"/>
                  <a:gd name="T17" fmla="*/ 980 h 2085"/>
                  <a:gd name="T18" fmla="*/ 2674 w 3007"/>
                  <a:gd name="T19" fmla="*/ 1029 h 2085"/>
                  <a:gd name="T20" fmla="*/ 2679 w 3007"/>
                  <a:gd name="T21" fmla="*/ 1081 h 2085"/>
                  <a:gd name="T22" fmla="*/ 2663 w 3007"/>
                  <a:gd name="T23" fmla="*/ 1125 h 2085"/>
                  <a:gd name="T24" fmla="*/ 2614 w 3007"/>
                  <a:gd name="T25" fmla="*/ 1168 h 2085"/>
                  <a:gd name="T26" fmla="*/ 2543 w 3007"/>
                  <a:gd name="T27" fmla="*/ 1206 h 2085"/>
                  <a:gd name="T28" fmla="*/ 2446 w 3007"/>
                  <a:gd name="T29" fmla="*/ 1239 h 2085"/>
                  <a:gd name="T30" fmla="*/ 2326 w 3007"/>
                  <a:gd name="T31" fmla="*/ 1272 h 2085"/>
                  <a:gd name="T32" fmla="*/ 2104 w 3007"/>
                  <a:gd name="T33" fmla="*/ 1326 h 2085"/>
                  <a:gd name="T34" fmla="*/ 1740 w 3007"/>
                  <a:gd name="T35" fmla="*/ 1419 h 2085"/>
                  <a:gd name="T36" fmla="*/ 1308 w 3007"/>
                  <a:gd name="T37" fmla="*/ 1538 h 2085"/>
                  <a:gd name="T38" fmla="*/ 820 w 3007"/>
                  <a:gd name="T39" fmla="*/ 1707 h 2085"/>
                  <a:gd name="T40" fmla="*/ 282 w 3007"/>
                  <a:gd name="T41" fmla="*/ 1941 h 2085"/>
                  <a:gd name="T42" fmla="*/ 152 w 3007"/>
                  <a:gd name="T43" fmla="*/ 2083 h 2085"/>
                  <a:gd name="T44" fmla="*/ 386 w 3007"/>
                  <a:gd name="T45" fmla="*/ 1990 h 2085"/>
                  <a:gd name="T46" fmla="*/ 700 w 3007"/>
                  <a:gd name="T47" fmla="*/ 1832 h 2085"/>
                  <a:gd name="T48" fmla="*/ 1064 w 3007"/>
                  <a:gd name="T49" fmla="*/ 1691 h 2085"/>
                  <a:gd name="T50" fmla="*/ 1659 w 3007"/>
                  <a:gd name="T51" fmla="*/ 1495 h 2085"/>
                  <a:gd name="T52" fmla="*/ 1843 w 3007"/>
                  <a:gd name="T53" fmla="*/ 1440 h 2085"/>
                  <a:gd name="T54" fmla="*/ 2250 w 3007"/>
                  <a:gd name="T55" fmla="*/ 1337 h 2085"/>
                  <a:gd name="T56" fmla="*/ 2549 w 3007"/>
                  <a:gd name="T57" fmla="*/ 1261 h 2085"/>
                  <a:gd name="T58" fmla="*/ 2728 w 3007"/>
                  <a:gd name="T59" fmla="*/ 1212 h 2085"/>
                  <a:gd name="T60" fmla="*/ 2874 w 3007"/>
                  <a:gd name="T61" fmla="*/ 1168 h 2085"/>
                  <a:gd name="T62" fmla="*/ 2972 w 3007"/>
                  <a:gd name="T63" fmla="*/ 1130 h 2085"/>
                  <a:gd name="T64" fmla="*/ 3005 w 3007"/>
                  <a:gd name="T65" fmla="*/ 871 h 2085"/>
                  <a:gd name="T66" fmla="*/ 2858 w 3007"/>
                  <a:gd name="T67" fmla="*/ 844 h 2085"/>
                  <a:gd name="T68" fmla="*/ 2668 w 3007"/>
                  <a:gd name="T69" fmla="*/ 806 h 2085"/>
                  <a:gd name="T70" fmla="*/ 2456 w 3007"/>
                  <a:gd name="T71" fmla="*/ 757 h 2085"/>
                  <a:gd name="T72" fmla="*/ 2136 w 3007"/>
                  <a:gd name="T73" fmla="*/ 670 h 2085"/>
                  <a:gd name="T74" fmla="*/ 1957 w 3007"/>
                  <a:gd name="T75" fmla="*/ 604 h 2085"/>
                  <a:gd name="T76" fmla="*/ 1822 w 3007"/>
                  <a:gd name="T77" fmla="*/ 534 h 2085"/>
                  <a:gd name="T78" fmla="*/ 1767 w 3007"/>
                  <a:gd name="T79" fmla="*/ 474 h 2085"/>
                  <a:gd name="T80" fmla="*/ 1751 w 3007"/>
                  <a:gd name="T81" fmla="*/ 436 h 2085"/>
                  <a:gd name="T82" fmla="*/ 1778 w 3007"/>
                  <a:gd name="T83" fmla="*/ 381 h 2085"/>
                  <a:gd name="T84" fmla="*/ 1860 w 3007"/>
                  <a:gd name="T85" fmla="*/ 316 h 2085"/>
                  <a:gd name="T86" fmla="*/ 1984 w 3007"/>
                  <a:gd name="T87" fmla="*/ 267 h 2085"/>
                  <a:gd name="T88" fmla="*/ 2147 w 3007"/>
                  <a:gd name="T89" fmla="*/ 229 h 2085"/>
                  <a:gd name="T90" fmla="*/ 2429 w 3007"/>
                  <a:gd name="T91" fmla="*/ 180 h 2085"/>
                  <a:gd name="T92" fmla="*/ 2825 w 3007"/>
                  <a:gd name="T93" fmla="*/ 125 h 2085"/>
                  <a:gd name="T94" fmla="*/ 3005 w 3007"/>
                  <a:gd name="T95" fmla="*/ 87 h 2085"/>
                  <a:gd name="T96" fmla="*/ 2907 w 3007"/>
                  <a:gd name="T97" fmla="*/ 22 h 2085"/>
                  <a:gd name="T98" fmla="*/ 2674 w 3007"/>
                  <a:gd name="T99" fmla="*/ 66 h 2085"/>
                  <a:gd name="T100" fmla="*/ 2283 w 3007"/>
                  <a:gd name="T101" fmla="*/ 120 h 2085"/>
                  <a:gd name="T102" fmla="*/ 2028 w 3007"/>
                  <a:gd name="T103" fmla="*/ 158 h 2085"/>
                  <a:gd name="T104" fmla="*/ 1789 w 3007"/>
                  <a:gd name="T105" fmla="*/ 202 h 2085"/>
                  <a:gd name="T106" fmla="*/ 1599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rgbClr val="0033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  <p:sp>
            <p:nvSpPr>
              <p:cNvPr id="14351" name="Freeform 7">
                <a:extLst>
                  <a:ext uri="{FF2B5EF4-FFF2-40B4-BE49-F238E27FC236}">
                    <a16:creationId xmlns:a16="http://schemas.microsoft.com/office/drawing/2014/main" id="{D6D3DBAD-4963-4ED9-720C-BB0AE908F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1" y="2317"/>
                <a:ext cx="1247" cy="538"/>
              </a:xfrm>
              <a:custGeom>
                <a:avLst/>
                <a:gdLst>
                  <a:gd name="T0" fmla="*/ 0 w 1248"/>
                  <a:gd name="T1" fmla="*/ 330 h 539"/>
                  <a:gd name="T2" fmla="*/ 0 w 1248"/>
                  <a:gd name="T3" fmla="*/ 358 h 539"/>
                  <a:gd name="T4" fmla="*/ 5 w 1248"/>
                  <a:gd name="T5" fmla="*/ 385 h 539"/>
                  <a:gd name="T6" fmla="*/ 27 w 1248"/>
                  <a:gd name="T7" fmla="*/ 412 h 539"/>
                  <a:gd name="T8" fmla="*/ 54 w 1248"/>
                  <a:gd name="T9" fmla="*/ 434 h 539"/>
                  <a:gd name="T10" fmla="*/ 92 w 1248"/>
                  <a:gd name="T11" fmla="*/ 461 h 539"/>
                  <a:gd name="T12" fmla="*/ 141 w 1248"/>
                  <a:gd name="T13" fmla="*/ 488 h 539"/>
                  <a:gd name="T14" fmla="*/ 195 w 1248"/>
                  <a:gd name="T15" fmla="*/ 510 h 539"/>
                  <a:gd name="T16" fmla="*/ 255 w 1248"/>
                  <a:gd name="T17" fmla="*/ 537 h 539"/>
                  <a:gd name="T18" fmla="*/ 212 w 1248"/>
                  <a:gd name="T19" fmla="*/ 515 h 539"/>
                  <a:gd name="T20" fmla="*/ 179 w 1248"/>
                  <a:gd name="T21" fmla="*/ 488 h 539"/>
                  <a:gd name="T22" fmla="*/ 157 w 1248"/>
                  <a:gd name="T23" fmla="*/ 466 h 539"/>
                  <a:gd name="T24" fmla="*/ 141 w 1248"/>
                  <a:gd name="T25" fmla="*/ 445 h 539"/>
                  <a:gd name="T26" fmla="*/ 136 w 1248"/>
                  <a:gd name="T27" fmla="*/ 423 h 539"/>
                  <a:gd name="T28" fmla="*/ 136 w 1248"/>
                  <a:gd name="T29" fmla="*/ 401 h 539"/>
                  <a:gd name="T30" fmla="*/ 141 w 1248"/>
                  <a:gd name="T31" fmla="*/ 379 h 539"/>
                  <a:gd name="T32" fmla="*/ 157 w 1248"/>
                  <a:gd name="T33" fmla="*/ 363 h 539"/>
                  <a:gd name="T34" fmla="*/ 179 w 1248"/>
                  <a:gd name="T35" fmla="*/ 341 h 539"/>
                  <a:gd name="T36" fmla="*/ 201 w 1248"/>
                  <a:gd name="T37" fmla="*/ 325 h 539"/>
                  <a:gd name="T38" fmla="*/ 266 w 1248"/>
                  <a:gd name="T39" fmla="*/ 292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0 w 1248"/>
                  <a:gd name="T47" fmla="*/ 191 h 539"/>
                  <a:gd name="T48" fmla="*/ 888 w 1248"/>
                  <a:gd name="T49" fmla="*/ 153 h 539"/>
                  <a:gd name="T50" fmla="*/ 991 w 1248"/>
                  <a:gd name="T51" fmla="*/ 136 h 539"/>
                  <a:gd name="T52" fmla="*/ 1089 w 1248"/>
                  <a:gd name="T53" fmla="*/ 120 h 539"/>
                  <a:gd name="T54" fmla="*/ 1176 w 1248"/>
                  <a:gd name="T55" fmla="*/ 115 h 539"/>
                  <a:gd name="T56" fmla="*/ 1246 w 1248"/>
                  <a:gd name="T57" fmla="*/ 104 h 539"/>
                  <a:gd name="T58" fmla="*/ 1246 w 1248"/>
                  <a:gd name="T59" fmla="*/ 0 h 539"/>
                  <a:gd name="T60" fmla="*/ 1159 w 1248"/>
                  <a:gd name="T61" fmla="*/ 22 h 539"/>
                  <a:gd name="T62" fmla="*/ 1067 w 1248"/>
                  <a:gd name="T63" fmla="*/ 38 h 539"/>
                  <a:gd name="T64" fmla="*/ 872 w 1248"/>
                  <a:gd name="T65" fmla="*/ 71 h 539"/>
                  <a:gd name="T66" fmla="*/ 671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2 h 539"/>
                  <a:gd name="T84" fmla="*/ 0 w 1248"/>
                  <a:gd name="T85" fmla="*/ 330 h 539"/>
                  <a:gd name="T86" fmla="*/ 0 w 1248"/>
                  <a:gd name="T87" fmla="*/ 330 h 53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99"/>
                  </a:gs>
                  <a:gs pos="100000">
                    <a:srgbClr val="002C85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GB"/>
              </a:p>
            </p:txBody>
          </p:sp>
        </p:grpSp>
        <p:sp>
          <p:nvSpPr>
            <p:cNvPr id="14345" name="Freeform 8">
              <a:extLst>
                <a:ext uri="{FF2B5EF4-FFF2-40B4-BE49-F238E27FC236}">
                  <a16:creationId xmlns:a16="http://schemas.microsoft.com/office/drawing/2014/main" id="{D21B5D8C-5891-1D2F-69B1-BF95D755F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2" y="1341"/>
              <a:ext cx="1824" cy="1536"/>
            </a:xfrm>
            <a:custGeom>
              <a:avLst/>
              <a:gdLst>
                <a:gd name="T0" fmla="*/ 620 w 2296"/>
                <a:gd name="T1" fmla="*/ 1160 h 1469"/>
                <a:gd name="T2" fmla="*/ 856 w 2296"/>
                <a:gd name="T3" fmla="*/ 1106 h 1469"/>
                <a:gd name="T4" fmla="*/ 1052 w 2296"/>
                <a:gd name="T5" fmla="*/ 1047 h 1469"/>
                <a:gd name="T6" fmla="*/ 1209 w 2296"/>
                <a:gd name="T7" fmla="*/ 981 h 1469"/>
                <a:gd name="T8" fmla="*/ 1325 w 2296"/>
                <a:gd name="T9" fmla="*/ 910 h 1469"/>
                <a:gd name="T10" fmla="*/ 1401 w 2296"/>
                <a:gd name="T11" fmla="*/ 826 h 1469"/>
                <a:gd name="T12" fmla="*/ 1442 w 2296"/>
                <a:gd name="T13" fmla="*/ 732 h 1469"/>
                <a:gd name="T14" fmla="*/ 1445 w 2296"/>
                <a:gd name="T15" fmla="*/ 613 h 1469"/>
                <a:gd name="T16" fmla="*/ 1414 w 2296"/>
                <a:gd name="T17" fmla="*/ 500 h 1469"/>
                <a:gd name="T18" fmla="*/ 1353 w 2296"/>
                <a:gd name="T19" fmla="*/ 398 h 1469"/>
                <a:gd name="T20" fmla="*/ 1267 w 2296"/>
                <a:gd name="T21" fmla="*/ 303 h 1469"/>
                <a:gd name="T22" fmla="*/ 1116 w 2296"/>
                <a:gd name="T23" fmla="*/ 171 h 1469"/>
                <a:gd name="T24" fmla="*/ 1018 w 2296"/>
                <a:gd name="T25" fmla="*/ 100 h 1469"/>
                <a:gd name="T26" fmla="*/ 932 w 2296"/>
                <a:gd name="T27" fmla="*/ 47 h 1469"/>
                <a:gd name="T28" fmla="*/ 873 w 2296"/>
                <a:gd name="T29" fmla="*/ 10 h 1469"/>
                <a:gd name="T30" fmla="*/ 849 w 2296"/>
                <a:gd name="T31" fmla="*/ 0 h 1469"/>
                <a:gd name="T32" fmla="*/ 1045 w 2296"/>
                <a:gd name="T33" fmla="*/ 130 h 1469"/>
                <a:gd name="T34" fmla="*/ 1230 w 2296"/>
                <a:gd name="T35" fmla="*/ 279 h 1469"/>
                <a:gd name="T36" fmla="*/ 1305 w 2296"/>
                <a:gd name="T37" fmla="*/ 357 h 1469"/>
                <a:gd name="T38" fmla="*/ 1370 w 2296"/>
                <a:gd name="T39" fmla="*/ 439 h 1469"/>
                <a:gd name="T40" fmla="*/ 1411 w 2296"/>
                <a:gd name="T41" fmla="*/ 523 h 1469"/>
                <a:gd name="T42" fmla="*/ 1428 w 2296"/>
                <a:gd name="T43" fmla="*/ 613 h 1469"/>
                <a:gd name="T44" fmla="*/ 1414 w 2296"/>
                <a:gd name="T45" fmla="*/ 695 h 1469"/>
                <a:gd name="T46" fmla="*/ 1370 w 2296"/>
                <a:gd name="T47" fmla="*/ 767 h 1469"/>
                <a:gd name="T48" fmla="*/ 1301 w 2296"/>
                <a:gd name="T49" fmla="*/ 826 h 1469"/>
                <a:gd name="T50" fmla="*/ 1212 w 2296"/>
                <a:gd name="T51" fmla="*/ 874 h 1469"/>
                <a:gd name="T52" fmla="*/ 1103 w 2296"/>
                <a:gd name="T53" fmla="*/ 921 h 1469"/>
                <a:gd name="T54" fmla="*/ 852 w 2296"/>
                <a:gd name="T55" fmla="*/ 992 h 1469"/>
                <a:gd name="T56" fmla="*/ 582 w 2296"/>
                <a:gd name="T57" fmla="*/ 1058 h 1469"/>
                <a:gd name="T58" fmla="*/ 329 w 2296"/>
                <a:gd name="T59" fmla="*/ 1124 h 1469"/>
                <a:gd name="T60" fmla="*/ 222 w 2296"/>
                <a:gd name="T61" fmla="*/ 1166 h 1469"/>
                <a:gd name="T62" fmla="*/ 130 w 2296"/>
                <a:gd name="T63" fmla="*/ 1207 h 1469"/>
                <a:gd name="T64" fmla="*/ 58 w 2296"/>
                <a:gd name="T65" fmla="*/ 1255 h 1469"/>
                <a:gd name="T66" fmla="*/ 14 w 2296"/>
                <a:gd name="T67" fmla="*/ 1314 h 1469"/>
                <a:gd name="T68" fmla="*/ 0 w 2296"/>
                <a:gd name="T69" fmla="*/ 1380 h 1469"/>
                <a:gd name="T70" fmla="*/ 17 w 2296"/>
                <a:gd name="T71" fmla="*/ 1451 h 1469"/>
                <a:gd name="T72" fmla="*/ 62 w 2296"/>
                <a:gd name="T73" fmla="*/ 1511 h 1469"/>
                <a:gd name="T74" fmla="*/ 124 w 2296"/>
                <a:gd name="T75" fmla="*/ 1558 h 1469"/>
                <a:gd name="T76" fmla="*/ 206 w 2296"/>
                <a:gd name="T77" fmla="*/ 1606 h 1469"/>
                <a:gd name="T78" fmla="*/ 137 w 2296"/>
                <a:gd name="T79" fmla="*/ 1545 h 1469"/>
                <a:gd name="T80" fmla="*/ 93 w 2296"/>
                <a:gd name="T81" fmla="*/ 1487 h 1469"/>
                <a:gd name="T82" fmla="*/ 75 w 2296"/>
                <a:gd name="T83" fmla="*/ 1428 h 1469"/>
                <a:gd name="T84" fmla="*/ 89 w 2296"/>
                <a:gd name="T85" fmla="*/ 1374 h 1469"/>
                <a:gd name="T86" fmla="*/ 133 w 2296"/>
                <a:gd name="T87" fmla="*/ 1321 h 1469"/>
                <a:gd name="T88" fmla="*/ 216 w 2296"/>
                <a:gd name="T89" fmla="*/ 1273 h 1469"/>
                <a:gd name="T90" fmla="*/ 333 w 2296"/>
                <a:gd name="T91" fmla="*/ 1225 h 1469"/>
                <a:gd name="T92" fmla="*/ 487 w 2296"/>
                <a:gd name="T93" fmla="*/ 1190 h 146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2B8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GB"/>
            </a:p>
          </p:txBody>
        </p:sp>
        <p:sp>
          <p:nvSpPr>
            <p:cNvPr id="14346" name="Freeform 9">
              <a:extLst>
                <a:ext uri="{FF2B5EF4-FFF2-40B4-BE49-F238E27FC236}">
                  <a16:creationId xmlns:a16="http://schemas.microsoft.com/office/drawing/2014/main" id="{9A081CD3-122F-632A-3257-3110CE1C9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5757" cy="1775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653 h 1906"/>
                <a:gd name="T4" fmla="*/ 5774 w 5740"/>
                <a:gd name="T5" fmla="*/ 1653 h 1906"/>
                <a:gd name="T6" fmla="*/ 577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051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GB"/>
            </a:p>
          </p:txBody>
        </p:sp>
      </p:grpSp>
      <p:sp>
        <p:nvSpPr>
          <p:cNvPr id="14339" name="Rectangle 10">
            <a:extLst>
              <a:ext uri="{FF2B5EF4-FFF2-40B4-BE49-F238E27FC236}">
                <a16:creationId xmlns:a16="http://schemas.microsoft.com/office/drawing/2014/main" id="{4C94258A-325E-4160-F074-D09DCB4FA9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36725"/>
            <a:ext cx="7770813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das Format des Titeltextes zu bearbeiten</a:t>
            </a:r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A66BE950-1C0B-B5C5-CE2E-6E33BD0ADEC6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 sz="1200">
                <a:solidFill>
                  <a:srgbClr val="FFFFFF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4" name="Rectangle 12">
            <a:extLst>
              <a:ext uri="{FF2B5EF4-FFF2-40B4-BE49-F238E27FC236}">
                <a16:creationId xmlns:a16="http://schemas.microsoft.com/office/drawing/2014/main" id="{EF2BD2F9-1033-4E0E-4B1D-CBC1256EEFC2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9988"/>
            <a:ext cx="2894013" cy="474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FFFFFF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85" name="Rectangle 13">
            <a:extLst>
              <a:ext uri="{FF2B5EF4-FFF2-40B4-BE49-F238E27FC236}">
                <a16:creationId xmlns:a16="http://schemas.microsoft.com/office/drawing/2014/main" id="{36786231-ED4F-F2A0-DFB4-BC515CD6D15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53163"/>
            <a:ext cx="2132013" cy="474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defRPr sz="12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B1B2D31-E1E6-684A-847E-F746CC9254C5}" type="slidenum">
              <a:rPr lang="en-GB" altLang="de-GB"/>
              <a:pPr>
                <a:defRPr/>
              </a:pPr>
              <a:t>‹Nr.›</a:t>
            </a:fld>
            <a:endParaRPr lang="en-GB" altLang="de-GB"/>
          </a:p>
        </p:txBody>
      </p:sp>
      <p:sp>
        <p:nvSpPr>
          <p:cNvPr id="14343" name="Rectangle 14">
            <a:extLst>
              <a:ext uri="{FF2B5EF4-FFF2-40B4-BE49-F238E27FC236}">
                <a16:creationId xmlns:a16="http://schemas.microsoft.com/office/drawing/2014/main" id="{7F620A6C-5340-4CFE-DA45-D2AB12F151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die Formate des Gliederungstextes zu bearbeiten</a:t>
            </a:r>
          </a:p>
          <a:p>
            <a:pPr lvl="1"/>
            <a:r>
              <a:rPr lang="en-GB" altLang="en-US"/>
              <a:t>Zweite Gliederungsebene</a:t>
            </a:r>
          </a:p>
          <a:p>
            <a:pPr lvl="2"/>
            <a:r>
              <a:rPr lang="en-GB" altLang="en-US"/>
              <a:t>Dritte Gliederungsebene</a:t>
            </a:r>
          </a:p>
          <a:p>
            <a:pPr lvl="3"/>
            <a:r>
              <a:rPr lang="en-GB" altLang="en-US"/>
              <a:t>Vierte Gliederungsebene</a:t>
            </a:r>
          </a:p>
          <a:p>
            <a:pPr lvl="4"/>
            <a:r>
              <a:rPr lang="en-GB" altLang="en-US"/>
              <a:t>Fünfte Gliederungsebene</a:t>
            </a:r>
          </a:p>
          <a:p>
            <a:pPr lvl="4"/>
            <a:r>
              <a:rPr lang="en-GB" altLang="en-US"/>
              <a:t>Sechste Gliederungsebene</a:t>
            </a:r>
          </a:p>
          <a:p>
            <a:pPr lvl="4"/>
            <a:r>
              <a:rPr lang="en-GB" altLang="en-US"/>
              <a:t>Siebente Gliederungsebene</a:t>
            </a:r>
          </a:p>
          <a:p>
            <a:pPr lvl="4"/>
            <a:r>
              <a:rPr lang="en-GB" altLang="en-US"/>
              <a:t>Achte Gliederungsebene</a:t>
            </a:r>
          </a:p>
          <a:p>
            <a:pPr lvl="4"/>
            <a:r>
              <a:rPr lang="en-GB" altLang="en-US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E5E5FF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>
            <a:extLst>
              <a:ext uri="{FF2B5EF4-FFF2-40B4-BE49-F238E27FC236}">
                <a16:creationId xmlns:a16="http://schemas.microsoft.com/office/drawing/2014/main" id="{2507D4CB-34B3-7683-85C5-4E2396C4B6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das Format des Titeltextes zu bearbeiten</a:t>
            </a: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5E993369-697B-73CA-5FCC-94ACD90185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557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Klicken Sie, um die Formate des Gliederungstextes zu bearbeiten</a:t>
            </a:r>
          </a:p>
          <a:p>
            <a:pPr lvl="1"/>
            <a:r>
              <a:rPr lang="en-GB" altLang="en-US"/>
              <a:t>Zweite Gliederungsebene</a:t>
            </a:r>
          </a:p>
          <a:p>
            <a:pPr lvl="2"/>
            <a:r>
              <a:rPr lang="en-GB" altLang="en-US"/>
              <a:t>Dritte Gliederungsebene</a:t>
            </a:r>
          </a:p>
          <a:p>
            <a:pPr lvl="3"/>
            <a:r>
              <a:rPr lang="en-GB" altLang="en-US"/>
              <a:t>Vierte Gliederungsebene</a:t>
            </a:r>
          </a:p>
          <a:p>
            <a:pPr lvl="4"/>
            <a:r>
              <a:rPr lang="en-GB" altLang="en-US"/>
              <a:t>Fünfte Gliederungsebene</a:t>
            </a:r>
          </a:p>
          <a:p>
            <a:pPr lvl="4"/>
            <a:r>
              <a:rPr lang="en-GB" altLang="en-US"/>
              <a:t>Sechste Gliederungsebene</a:t>
            </a:r>
          </a:p>
          <a:p>
            <a:pPr lvl="4"/>
            <a:r>
              <a:rPr lang="en-GB" altLang="en-US"/>
              <a:t>Siebente Gliederungsebene</a:t>
            </a:r>
          </a:p>
          <a:p>
            <a:pPr lvl="4"/>
            <a:r>
              <a:rPr lang="en-GB" altLang="en-US"/>
              <a:t>Achte Gliederungsebene</a:t>
            </a:r>
          </a:p>
          <a:p>
            <a:pPr lvl="4"/>
            <a:r>
              <a:rPr lang="en-GB" altLang="en-US"/>
              <a:t>Neunte Gliederungsebene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B065760-35C8-3350-39C0-A25A799F9207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DB7C6634-EEFE-1FF2-FDF8-5174B9E15FC8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FFF"/>
                </a:solidFill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07BDE3B2-8B2A-554E-7661-61FF7BEF87F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260E610-F808-B040-B857-0ABC78661D9C}" type="slidenum">
              <a:rPr lang="de-DE" altLang="de-GB"/>
              <a:pPr>
                <a:defRPr/>
              </a:pPr>
              <a:t>‹Nr.›</a:t>
            </a:fld>
            <a:endParaRPr lang="de-DE" altLang="de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FFFFFF"/>
          </a:solidFill>
          <a:latin typeface="Arial" charset="0"/>
          <a:ea typeface="Arial Unicode MS" charset="0"/>
          <a:cs typeface="Arial Unicode M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FFFFFF"/>
          </a:solidFill>
          <a:latin typeface="Arial" charset="0"/>
          <a:ea typeface="Arial Unicode MS" charset="0"/>
          <a:cs typeface="Arial Unicode M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FFFFFF"/>
          </a:solidFill>
          <a:latin typeface="Arial" charset="0"/>
          <a:ea typeface="Arial Unicode MS" charset="0"/>
          <a:cs typeface="Arial Unicode M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FFFFFF"/>
          </a:solidFill>
          <a:latin typeface="Arial" charset="0"/>
          <a:ea typeface="Arial Unicode MS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FFFFFF"/>
          </a:solidFill>
          <a:latin typeface="Arial" charset="0"/>
          <a:ea typeface="Arial Unicode MS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FFFFFF"/>
          </a:solidFill>
          <a:latin typeface="Arial" charset="0"/>
          <a:ea typeface="Arial Unicode MS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FFFFFF"/>
          </a:solidFill>
          <a:latin typeface="Arial" charset="0"/>
          <a:ea typeface="Arial Unicode MS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FFFFFF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anose="02020603050405020304" pitchFamily="18" charset="0"/>
        <a:defRPr sz="29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025"/>
        </a:spcAft>
        <a:buClr>
          <a:srgbClr val="000000"/>
        </a:buClr>
        <a:buSzPct val="100000"/>
        <a:buFont typeface="Times New Roman" panose="02020603050405020304" pitchFamily="18" charset="0"/>
        <a:defRPr sz="25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anose="02020603050405020304" pitchFamily="18" charset="0"/>
        <a:defRPr sz="2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13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charset="0"/>
        <a:defRPr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charset="0"/>
        <a:defRPr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charset="0"/>
        <a:defRPr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charset="0"/>
        <a:defRPr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>
            <a:extLst>
              <a:ext uri="{FF2B5EF4-FFF2-40B4-BE49-F238E27FC236}">
                <a16:creationId xmlns:a16="http://schemas.microsoft.com/office/drawing/2014/main" id="{4FF5799F-BD17-A0B5-7474-82D4AF77B5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908050"/>
            <a:ext cx="8351838" cy="1952625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4000"/>
              <a:t>Nation and Memory in </a:t>
            </a:r>
            <a:br>
              <a:rPr lang="de-DE" altLang="en-US" sz="4000"/>
            </a:br>
            <a:r>
              <a:rPr lang="de-DE" altLang="en-US" sz="4000"/>
              <a:t>Russia, Poland, and Ukraine</a:t>
            </a:r>
            <a:br>
              <a:rPr lang="de-DE" altLang="en-US" sz="2400"/>
            </a:br>
            <a:endParaRPr lang="de-DE" altLang="en-US" sz="2400"/>
          </a:p>
        </p:txBody>
      </p:sp>
      <p:sp>
        <p:nvSpPr>
          <p:cNvPr id="41986" name="Text Box 2">
            <a:extLst>
              <a:ext uri="{FF2B5EF4-FFF2-40B4-BE49-F238E27FC236}">
                <a16:creationId xmlns:a16="http://schemas.microsoft.com/office/drawing/2014/main" id="{7A067163-9037-1F4F-5056-48087E5CB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4043" y="3357563"/>
            <a:ext cx="4963516" cy="194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3200" b="1" dirty="0"/>
              <a:t>Russia, Poland, Ukraine 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3200" b="1" dirty="0"/>
              <a:t>Revision 2021/22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3200" b="1" dirty="0"/>
              <a:t> 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GB" altLang="en-US" sz="2400" b="1" dirty="0"/>
              <a:t>Week 4, Summer Term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Box 1">
            <a:extLst>
              <a:ext uri="{FF2B5EF4-FFF2-40B4-BE49-F238E27FC236}">
                <a16:creationId xmlns:a16="http://schemas.microsoft.com/office/drawing/2014/main" id="{0E15E94F-36D1-2FE5-315D-987FAB396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03388"/>
            <a:ext cx="80772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Kievan</a:t>
            </a: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Rus’</a:t>
            </a:r>
            <a:r>
              <a:rPr lang="en-GB" altLang="en-US" sz="2400" dirty="0">
                <a:solidFill>
                  <a:schemeClr val="bg1"/>
                </a:solidFill>
              </a:rPr>
              <a:t> and Byzantine Heritage – Orthodox faith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bg1"/>
                </a:solidFill>
              </a:rPr>
              <a:t> </a:t>
            </a:r>
            <a:r>
              <a:rPr lang="en-GB" altLang="en-US" sz="2400" dirty="0" err="1">
                <a:solidFill>
                  <a:schemeClr val="bg1"/>
                </a:solidFill>
              </a:rPr>
              <a:t>Chaadayev</a:t>
            </a:r>
            <a:r>
              <a:rPr lang="en-GB" altLang="en-US" sz="2400" dirty="0">
                <a:solidFill>
                  <a:schemeClr val="bg1"/>
                </a:solidFill>
              </a:rPr>
              <a:t> and </a:t>
            </a:r>
            <a:r>
              <a:rPr lang="en-GB" altLang="en-US" sz="2400" dirty="0" err="1">
                <a:solidFill>
                  <a:schemeClr val="bg1"/>
                </a:solidFill>
              </a:rPr>
              <a:t>Kireevsky</a:t>
            </a:r>
            <a:endParaRPr lang="en-GB" altLang="en-US" sz="2400" dirty="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bg1"/>
                </a:solidFill>
              </a:rPr>
              <a:t> Mongolian ‘yoke’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bg1"/>
                </a:solidFill>
              </a:rPr>
              <a:t> Peter the Great and Westernisation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bg1"/>
                </a:solidFill>
              </a:rPr>
              <a:t> Westernisers vs. Slavophiles in the 19</a:t>
            </a:r>
            <a:r>
              <a:rPr lang="en-GB" altLang="en-US" sz="2400" baseline="30000" dirty="0">
                <a:solidFill>
                  <a:schemeClr val="bg1"/>
                </a:solidFill>
              </a:rPr>
              <a:t>th</a:t>
            </a:r>
            <a:r>
              <a:rPr lang="en-GB" altLang="en-US" sz="2400" dirty="0">
                <a:solidFill>
                  <a:schemeClr val="bg1"/>
                </a:solidFill>
              </a:rPr>
              <a:t> century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bg1"/>
                </a:solidFill>
              </a:rPr>
              <a:t> Official nationality: Autocracy, Orthodoxy, nationality (</a:t>
            </a:r>
            <a:r>
              <a:rPr lang="en-GB" altLang="en-US" sz="2400" dirty="0" err="1">
                <a:solidFill>
                  <a:schemeClr val="bg1"/>
                </a:solidFill>
              </a:rPr>
              <a:t>narodnost</a:t>
            </a:r>
            <a:r>
              <a:rPr lang="en-GB" altLang="en-US" sz="2400" dirty="0">
                <a:solidFill>
                  <a:schemeClr val="bg1"/>
                </a:solidFill>
              </a:rPr>
              <a:t>’)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chemeClr val="bg1"/>
                </a:solidFill>
              </a:rPr>
              <a:t> Challenges of Russian nationalism</a:t>
            </a:r>
          </a:p>
        </p:txBody>
      </p:sp>
      <p:sp>
        <p:nvSpPr>
          <p:cNvPr id="53250" name="TextBox 3">
            <a:extLst>
              <a:ext uri="{FF2B5EF4-FFF2-40B4-BE49-F238E27FC236}">
                <a16:creationId xmlns:a16="http://schemas.microsoft.com/office/drawing/2014/main" id="{70929A91-F887-F2AA-6D45-8608A2C5C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846138"/>
            <a:ext cx="5867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</a:pPr>
            <a:r>
              <a:rPr lang="en-GB" altLang="en-US" sz="2400">
                <a:solidFill>
                  <a:schemeClr val="bg1"/>
                </a:solidFill>
              </a:rPr>
              <a:t>Key questions - Russia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>
            <a:extLst>
              <a:ext uri="{FF2B5EF4-FFF2-40B4-BE49-F238E27FC236}">
                <a16:creationId xmlns:a16="http://schemas.microsoft.com/office/drawing/2014/main" id="{023CC71E-BF0D-EAA5-C577-364C70A4F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1. What is a nation?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2. Russia, Poland, Ukraine in the 19th century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3. Culture and Nation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nationalisation of the masses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period of the two world wars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5. Relevance today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</p:txBody>
      </p:sp>
      <p:sp>
        <p:nvSpPr>
          <p:cNvPr id="54274" name="AutoShape 2">
            <a:extLst>
              <a:ext uri="{FF2B5EF4-FFF2-40B4-BE49-F238E27FC236}">
                <a16:creationId xmlns:a16="http://schemas.microsoft.com/office/drawing/2014/main" id="{6D4B3361-E9B1-089B-C5BC-2D2862627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8" y="2708275"/>
            <a:ext cx="433387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>
            <a:extLst>
              <a:ext uri="{FF2B5EF4-FFF2-40B4-BE49-F238E27FC236}">
                <a16:creationId xmlns:a16="http://schemas.microsoft.com/office/drawing/2014/main" id="{E1BA5284-10D2-4E12-F2D6-5A161983C4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Culture and Nation</a:t>
            </a:r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022FA6C2-A9AC-A86A-5E03-2E1002B561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9163"/>
          </a:xfrm>
        </p:spPr>
        <p:txBody>
          <a:bodyPr lIns="90000" tIns="46800" rIns="90000" bIns="46800"/>
          <a:lstStyle/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800"/>
              <a:t>History Painting</a:t>
            </a:r>
          </a:p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800"/>
              <a:t>National literature</a:t>
            </a:r>
          </a:p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800"/>
              <a:t>National music culture</a:t>
            </a:r>
          </a:p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800"/>
              <a:t>National symbols</a:t>
            </a:r>
          </a:p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800"/>
              <a:t>Sites of Memory</a:t>
            </a:r>
          </a:p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800"/>
              <a:t>Commemoration and Celebration</a:t>
            </a:r>
          </a:p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de-DE" altLang="en-US" sz="2800"/>
          </a:p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de-DE" altLang="en-US" sz="2800"/>
          </a:p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800"/>
              <a:t>What makes a national poet, national opera/music, national art?</a:t>
            </a:r>
          </a:p>
          <a:p>
            <a:pPr marL="431800" indent="-323850" eaLnBrk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de-DE" altLang="en-US" sz="2800"/>
          </a:p>
        </p:txBody>
      </p:sp>
    </p:spTree>
  </p:cSld>
  <p:clrMapOvr>
    <a:masterClrMapping/>
  </p:clrMapOvr>
  <p:transition>
    <p:fade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>
            <a:extLst>
              <a:ext uri="{FF2B5EF4-FFF2-40B4-BE49-F238E27FC236}">
                <a16:creationId xmlns:a16="http://schemas.microsoft.com/office/drawing/2014/main" id="{6DD6B1D4-30A8-FB72-AD0C-51454BC18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1. What is a nation?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2. Russia, Poland, Ukraine in the 19th century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3. Culture and Nation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nationalisation of the masses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period of the two world wars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5. Relevance today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</p:txBody>
      </p:sp>
      <p:sp>
        <p:nvSpPr>
          <p:cNvPr id="58370" name="AutoShape 2">
            <a:extLst>
              <a:ext uri="{FF2B5EF4-FFF2-40B4-BE49-F238E27FC236}">
                <a16:creationId xmlns:a16="http://schemas.microsoft.com/office/drawing/2014/main" id="{1A7A4B5A-4E39-7425-4ED9-4AE741282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3087688"/>
            <a:ext cx="433388" cy="341312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>
            <a:extLst>
              <a:ext uri="{FF2B5EF4-FFF2-40B4-BE49-F238E27FC236}">
                <a16:creationId xmlns:a16="http://schemas.microsoft.com/office/drawing/2014/main" id="{FD37A921-23A3-D215-F9B6-2B375755E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800" y="260350"/>
            <a:ext cx="8280400" cy="677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GB" altLang="en-US" sz="1800" b="1">
                <a:latin typeface="Calibri" panose="020F0502020204030204" pitchFamily="34" charset="0"/>
                <a:ea typeface="ＭＳ Ｐゴシック" panose="020B0600070205080204" pitchFamily="34" charset="-128"/>
              </a:rPr>
              <a:t>Nation building and Organic Work</a:t>
            </a:r>
            <a:r>
              <a:rPr lang="en-GB" alt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GB" altLang="en-US" sz="20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GB" alt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Starting point: failed insurrections</a:t>
            </a:r>
          </a:p>
          <a:p>
            <a:pPr eaLnBrk="1" hangingPunct="1">
              <a:lnSpc>
                <a:spcPct val="13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GB" alt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Poland culturally and economically too underdeveloped to sustain an independent state</a:t>
            </a:r>
          </a:p>
          <a:p>
            <a:pPr eaLnBrk="1" hangingPunct="1">
              <a:lnSpc>
                <a:spcPct val="13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GB" altLang="en-US" sz="20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GB" alt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New strategy:</a:t>
            </a:r>
          </a:p>
          <a:p>
            <a:pPr eaLnBrk="1" hangingPunct="1">
              <a:lnSpc>
                <a:spcPct val="130000"/>
              </a:lnSpc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 Improve industry and trade in the Polish provinces</a:t>
            </a:r>
          </a:p>
          <a:p>
            <a:pPr eaLnBrk="1" hangingPunct="1">
              <a:lnSpc>
                <a:spcPct val="130000"/>
              </a:lnSpc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 Build towns and railways</a:t>
            </a:r>
          </a:p>
          <a:p>
            <a:pPr eaLnBrk="1" hangingPunct="1">
              <a:lnSpc>
                <a:spcPct val="130000"/>
              </a:lnSpc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 Organize cooperatives and organize Polish peasantry</a:t>
            </a:r>
          </a:p>
          <a:p>
            <a:pPr eaLnBrk="1" hangingPunct="1">
              <a:lnSpc>
                <a:spcPct val="130000"/>
              </a:lnSpc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000">
                <a:latin typeface="Calibri" panose="020F0502020204030204" pitchFamily="34" charset="0"/>
                <a:ea typeface="ＭＳ Ｐゴシック" panose="020B0600070205080204" pitchFamily="34" charset="-128"/>
              </a:rPr>
              <a:t> Raise the literacy level and the national consciousness of the population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lang="en-GB" altLang="en-US" sz="20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GB" altLang="en-US" sz="2000">
                <a:solidFill>
                  <a:schemeClr val="bg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Abolition of serfdom precondition for reaching out to peasantry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en-GB" altLang="en-US" sz="2000">
                <a:solidFill>
                  <a:schemeClr val="bg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Reading clubs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en-GB" altLang="en-US" sz="2000">
                <a:solidFill>
                  <a:schemeClr val="bg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Co-operative movement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en-GB" altLang="en-US" sz="2000">
                <a:solidFill>
                  <a:schemeClr val="bg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Often important role of priests but movement let by secular nationalist intelligentsia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GB" altLang="en-US" sz="200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>
            <a:extLst>
              <a:ext uri="{FF2B5EF4-FFF2-40B4-BE49-F238E27FC236}">
                <a16:creationId xmlns:a16="http://schemas.microsoft.com/office/drawing/2014/main" id="{FDA026EC-0FC6-8238-0937-14098C4366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9925" y="1884363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endParaRPr lang="en-GB" altLang="en-US" sz="1800">
              <a:solidFill>
                <a:schemeClr val="tx1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3490" name="Text Box 2">
            <a:extLst>
              <a:ext uri="{FF2B5EF4-FFF2-40B4-BE49-F238E27FC236}">
                <a16:creationId xmlns:a16="http://schemas.microsoft.com/office/drawing/2014/main" id="{7040DB23-D6D2-C597-3D0E-7029738A5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GB" altLang="en-US" sz="4000">
                <a:solidFill>
                  <a:srgbClr val="CCFF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Ukrainians in the Russian Empire</a:t>
            </a:r>
          </a:p>
        </p:txBody>
      </p:sp>
      <p:sp>
        <p:nvSpPr>
          <p:cNvPr id="63491" name="Text Box 3">
            <a:extLst>
              <a:ext uri="{FF2B5EF4-FFF2-40B4-BE49-F238E27FC236}">
                <a16:creationId xmlns:a16="http://schemas.microsoft.com/office/drawing/2014/main" id="{44EE21FC-4A3C-0477-9A5D-A47B598DF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28775"/>
            <a:ext cx="4176712" cy="496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38138" indent="-33813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Assimilation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“Little Russians”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Valuev</a:t>
            </a:r>
            <a:r>
              <a:rPr lang="en-GB" altLang="en-US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 Decree and Ems </a:t>
            </a:r>
            <a:r>
              <a:rPr lang="en-GB" altLang="en-US" sz="2800" dirty="0" err="1">
                <a:latin typeface="Calibri" panose="020F0502020204030204" pitchFamily="34" charset="0"/>
                <a:ea typeface="ＭＳ Ｐゴシック" panose="020B0600070205080204" pitchFamily="34" charset="-128"/>
              </a:rPr>
              <a:t>Ukaz</a:t>
            </a:r>
            <a:endParaRPr lang="en-GB" altLang="en-US" sz="2800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Orthodox faith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Attraction of Russian culture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Upward mobility – chances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 dirty="0">
                <a:latin typeface="Calibri" panose="020F0502020204030204" pitchFamily="34" charset="0"/>
                <a:ea typeface="ＭＳ Ｐゴシック" panose="020B0600070205080204" pitchFamily="34" charset="-128"/>
              </a:rPr>
              <a:t>Delaying Ukrainian nation building</a:t>
            </a:r>
          </a:p>
        </p:txBody>
      </p:sp>
      <p:sp>
        <p:nvSpPr>
          <p:cNvPr id="63492" name="Text Box 4">
            <a:extLst>
              <a:ext uri="{FF2B5EF4-FFF2-40B4-BE49-F238E27FC236}">
                <a16:creationId xmlns:a16="http://schemas.microsoft.com/office/drawing/2014/main" id="{555E3380-B9E0-8294-BFF1-FA9039AA4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9788" y="1619250"/>
            <a:ext cx="38100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38138" indent="-338138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>
                <a:latin typeface="Calibri" panose="020F0502020204030204" pitchFamily="34" charset="0"/>
                <a:ea typeface="ＭＳ Ｐゴシック" panose="020B0600070205080204" pitchFamily="34" charset="-128"/>
              </a:rPr>
              <a:t>Ukrainian nationalism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>
                <a:latin typeface="Calibri" panose="020F0502020204030204" pitchFamily="34" charset="0"/>
                <a:ea typeface="ＭＳ Ｐゴシック" panose="020B0600070205080204" pitchFamily="34" charset="-128"/>
              </a:rPr>
              <a:t>Ethnicity and historical traditions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>
                <a:latin typeface="Calibri" panose="020F0502020204030204" pitchFamily="34" charset="0"/>
                <a:ea typeface="ＭＳ Ｐゴシック" panose="020B0600070205080204" pitchFamily="34" charset="-128"/>
              </a:rPr>
              <a:t>Small group of pro-Ukrainian noblemen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>
                <a:latin typeface="Calibri" panose="020F0502020204030204" pitchFamily="34" charset="0"/>
                <a:ea typeface="ＭＳ Ｐゴシック" panose="020B0600070205080204" pitchFamily="34" charset="-128"/>
              </a:rPr>
              <a:t>Ukrainian language and literature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rgbClr val="FFFFFF"/>
              </a:buClr>
              <a:buSzTx/>
              <a:buFont typeface="Arial" panose="020B0604020202020204" pitchFamily="34" charset="0"/>
              <a:buChar char="•"/>
            </a:pPr>
            <a:r>
              <a:rPr lang="en-GB" altLang="en-US" sz="2800">
                <a:latin typeface="Calibri" panose="020F0502020204030204" pitchFamily="34" charset="0"/>
                <a:ea typeface="ＭＳ Ｐゴシック" panose="020B0600070205080204" pitchFamily="34" charset="-128"/>
              </a:rPr>
              <a:t>Partial coincidence of social and ethnic boundaries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>
            <a:extLst>
              <a:ext uri="{FF2B5EF4-FFF2-40B4-BE49-F238E27FC236}">
                <a16:creationId xmlns:a16="http://schemas.microsoft.com/office/drawing/2014/main" id="{F20D665C-484D-BADB-8840-D6AAFCB51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1. What is a nation?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2. Russia, Poland, Ukraine in the 19th century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3. Culture and Nation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nationalisation of the masses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period of the two world wars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5. Relevance today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</p:txBody>
      </p:sp>
      <p:sp>
        <p:nvSpPr>
          <p:cNvPr id="65538" name="AutoShape 2">
            <a:extLst>
              <a:ext uri="{FF2B5EF4-FFF2-40B4-BE49-F238E27FC236}">
                <a16:creationId xmlns:a16="http://schemas.microsoft.com/office/drawing/2014/main" id="{A4BE4A61-850F-A17D-4769-8F4A516A5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350" y="3543300"/>
            <a:ext cx="433388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>
            <a:extLst>
              <a:ext uri="{FF2B5EF4-FFF2-40B4-BE49-F238E27FC236}">
                <a16:creationId xmlns:a16="http://schemas.microsoft.com/office/drawing/2014/main" id="{FC718520-98E3-F9F2-057E-8C144F6948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4000"/>
              <a:t>1914 - 1921</a:t>
            </a:r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18F8DF8B-7FC8-0865-769C-5C730BE87C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048000"/>
          </a:xfrm>
        </p:spPr>
        <p:txBody>
          <a:bodyPr lIns="90000" tIns="46800" rIns="90000" bIns="46800"/>
          <a:lstStyle/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First World War: precondition for state building in Eastern Europe after 1918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Collapse of Empires: were they reformable?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State building Wars 1918-1920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War and war remembrance: provides heroes and binds nation together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Failure of Ukrainian state building </a:t>
            </a:r>
            <a:r>
              <a:rPr lang="mr-IN" altLang="en-US"/>
              <a:t>–</a:t>
            </a:r>
            <a:r>
              <a:rPr lang="de-DE" altLang="en-US"/>
              <a:t> success of Polish state building: why did Poles succeed where Ukrainians failed?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de-DE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>
            <a:extLst>
              <a:ext uri="{FF2B5EF4-FFF2-40B4-BE49-F238E27FC236}">
                <a16:creationId xmlns:a16="http://schemas.microsoft.com/office/drawing/2014/main" id="{A770A5E8-00A7-565E-1F8C-4696B12E1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45000"/>
              <a:buFont typeface="Wingdings" charset="2"/>
              <a:buNone/>
              <a:defRPr/>
            </a:pPr>
            <a:r>
              <a:rPr lang="en-GB" altLang="x-none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Polish Nationality Policy</a:t>
            </a:r>
          </a:p>
        </p:txBody>
      </p:sp>
      <p:sp>
        <p:nvSpPr>
          <p:cNvPr id="16386" name="Text Box 2">
            <a:extLst>
              <a:ext uri="{FF2B5EF4-FFF2-40B4-BE49-F238E27FC236}">
                <a16:creationId xmlns:a16="http://schemas.microsoft.com/office/drawing/2014/main" id="{1FEF0B66-7DF3-0249-C858-02B32EE0E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bg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charset="2"/>
              <a:buChar char=""/>
              <a:defRPr/>
            </a:pP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Towards </a:t>
            </a:r>
            <a:r>
              <a:rPr lang="en-GB" altLang="x-non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Ruthenians</a:t>
            </a: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(Ukrainians): assimilation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charset="2"/>
              <a:buChar char=""/>
              <a:defRPr/>
            </a:pP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Towards Jews: </a:t>
            </a:r>
            <a:r>
              <a:rPr lang="en-GB" altLang="x-non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exclusion</a:t>
            </a: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(National Democrats) or assimilation (Pilsudski, Socialists)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charset="2"/>
              <a:buChar char=""/>
              <a:defRPr/>
            </a:pP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Strengthening of the Polish element in the </a:t>
            </a:r>
            <a:r>
              <a:rPr lang="en-GB" altLang="x-non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kresy</a:t>
            </a: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(Eastern borderlands) – Polish settlers 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charset="2"/>
              <a:buChar char=""/>
              <a:defRPr/>
            </a:pP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Preferential treatment of ethnic Poles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charset="2"/>
              <a:buChar char=""/>
              <a:defRPr/>
            </a:pP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Closing of Ukrainian schools or transformation into bilingual schools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charset="2"/>
              <a:buChar char=""/>
              <a:defRPr/>
            </a:pPr>
            <a:r>
              <a:rPr lang="en-GB" altLang="x-non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Polonisation</a:t>
            </a: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universities and public space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charset="2"/>
              <a:buChar char=""/>
              <a:defRPr/>
            </a:pP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 </a:t>
            </a:r>
            <a:r>
              <a:rPr lang="en-GB" altLang="x-none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Volhynia</a:t>
            </a: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more flexible than in East Galicia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charset="2"/>
              <a:buChar char=""/>
              <a:defRPr/>
            </a:pPr>
            <a:r>
              <a:rPr lang="en-GB" altLang="x-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Pacifications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FCC99"/>
              </a:buClr>
              <a:buSzPct val="45000"/>
              <a:buFont typeface="Wingdings" charset="2"/>
              <a:buNone/>
              <a:defRPr/>
            </a:pPr>
            <a:endParaRPr lang="en-GB" altLang="x-non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>
            <a:extLst>
              <a:ext uri="{FF2B5EF4-FFF2-40B4-BE49-F238E27FC236}">
                <a16:creationId xmlns:a16="http://schemas.microsoft.com/office/drawing/2014/main" id="{1732FA2A-6FBE-7C36-0A2C-BB3539D239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Soviet nationality policy</a:t>
            </a:r>
          </a:p>
        </p:txBody>
      </p:sp>
      <p:sp>
        <p:nvSpPr>
          <p:cNvPr id="71682" name="Content Placeholder 2">
            <a:extLst>
              <a:ext uri="{FF2B5EF4-FFF2-40B4-BE49-F238E27FC236}">
                <a16:creationId xmlns:a16="http://schemas.microsoft.com/office/drawing/2014/main" id="{7AE2B0A1-00CF-0B7E-C827-919E5F6DCD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1920s: different approach to Ukrainians: indigenization, 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Affirmative action: national in form, socialist in content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The Ukrainian famine: man-made famine, genocide, democide, crime against humanity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Changes in 1930s: Greatest Danger Principle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Changes in 1930s: Reduction of Complexity</a:t>
            </a:r>
          </a:p>
          <a:p>
            <a:pPr marL="431800" indent="-323850" eaLnBrk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National operations</a:t>
            </a:r>
          </a:p>
          <a:p>
            <a: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>
            <a:extLst>
              <a:ext uri="{FF2B5EF4-FFF2-40B4-BE49-F238E27FC236}">
                <a16:creationId xmlns:a16="http://schemas.microsoft.com/office/drawing/2014/main" id="{CDDE6C1D-4D30-1409-2B33-0A5ECF9AF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 dirty="0"/>
              <a:t>			            </a:t>
            </a:r>
            <a:r>
              <a:rPr lang="de-DE" altLang="en-US" sz="3600" b="1" dirty="0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 dirty="0"/>
              <a:t>1. Nation and </a:t>
            </a:r>
            <a:r>
              <a:rPr lang="de-DE" altLang="en-US" sz="2800" dirty="0" err="1"/>
              <a:t>nationalism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 dirty="0"/>
              <a:t>2. Russia, </a:t>
            </a:r>
            <a:r>
              <a:rPr lang="de-DE" altLang="en-US" sz="2800" dirty="0" err="1"/>
              <a:t>Poland</a:t>
            </a:r>
            <a:r>
              <a:rPr lang="de-DE" altLang="en-US" sz="2800" dirty="0"/>
              <a:t>, Ukraine in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19th </a:t>
            </a:r>
            <a:r>
              <a:rPr lang="de-DE" altLang="en-US" sz="2800" dirty="0" err="1"/>
              <a:t>century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 dirty="0"/>
              <a:t>3. Culture and Nation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 dirty="0"/>
              <a:t>4. The </a:t>
            </a:r>
            <a:r>
              <a:rPr lang="de-DE" altLang="en-US" sz="2800" dirty="0" err="1"/>
              <a:t>nationalisation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masses</a:t>
            </a: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 dirty="0"/>
              <a:t>4. The </a:t>
            </a:r>
            <a:r>
              <a:rPr lang="de-DE" altLang="en-US" sz="2800" dirty="0" err="1"/>
              <a:t>period</a:t>
            </a:r>
            <a:r>
              <a:rPr lang="de-DE" altLang="en-US" sz="2800" dirty="0"/>
              <a:t> </a:t>
            </a:r>
            <a:r>
              <a:rPr lang="de-DE" altLang="en-US" sz="2800" dirty="0" err="1"/>
              <a:t>of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two</a:t>
            </a:r>
            <a:r>
              <a:rPr lang="de-DE" altLang="en-US" sz="2800" dirty="0"/>
              <a:t> </a:t>
            </a:r>
            <a:r>
              <a:rPr lang="de-DE" altLang="en-US" sz="2800" dirty="0" err="1"/>
              <a:t>world</a:t>
            </a:r>
            <a:r>
              <a:rPr lang="de-DE" altLang="en-US" sz="2800" dirty="0"/>
              <a:t> wars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 dirty="0"/>
              <a:t>5. </a:t>
            </a:r>
            <a:r>
              <a:rPr lang="de-DE" altLang="en-US" sz="2800" dirty="0" err="1"/>
              <a:t>Relevance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today</a:t>
            </a:r>
            <a:r>
              <a:rPr lang="de-DE" altLang="en-US" sz="2800" dirty="0"/>
              <a:t>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 dirty="0"/>
          </a:p>
        </p:txBody>
      </p:sp>
      <p:sp>
        <p:nvSpPr>
          <p:cNvPr id="44034" name="AutoShape 2">
            <a:extLst>
              <a:ext uri="{FF2B5EF4-FFF2-40B4-BE49-F238E27FC236}">
                <a16:creationId xmlns:a16="http://schemas.microsoft.com/office/drawing/2014/main" id="{28411396-7B8F-A009-2A7C-06178694F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44675"/>
            <a:ext cx="433388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>
            <a:extLst>
              <a:ext uri="{FF2B5EF4-FFF2-40B4-BE49-F238E27FC236}">
                <a16:creationId xmlns:a16="http://schemas.microsoft.com/office/drawing/2014/main" id="{EBB20859-32D1-BEC8-F59E-921C7A9D18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The Second World War</a:t>
            </a:r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B1B3C426-D98F-5883-C003-BDBC8B0CCC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 lIns="90000" tIns="46800" rIns="90000" bIns="46800"/>
          <a:lstStyle/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altLang="en-US" sz="2400"/>
              <a:t>Poland: Suffering and heroic fight with tragic outcome, private memory vs. official memory in Communist Poland, Warsaw Uprising</a:t>
            </a:r>
          </a:p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altLang="en-US" sz="2400"/>
              <a:t>Russia: Suffering and heroic fight with triumphal victory, official memory and private memory coincide (for many), uses of the victory today</a:t>
            </a:r>
          </a:p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altLang="en-US" sz="2400"/>
              <a:t>Western Ukraine: Suffering and heroic fight with tragic outcome – Ukrainian nationalist fighters are heroes</a:t>
            </a:r>
          </a:p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altLang="en-US" sz="2400"/>
              <a:t>Eastern Ukraine: Suffering and heroic fight with ambivalent outcome – Ukrainian nationalist fighters are traitors</a:t>
            </a:r>
          </a:p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altLang="en-US" sz="2400"/>
              <a:t>Local antisemitism (historical roots) and the Holocaust – </a:t>
            </a:r>
          </a:p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altLang="en-US" sz="2400"/>
              <a:t>Impact of WWII on Polish-Russian, Russian-Ukrainian, and Polish-Ukrainian relations</a:t>
            </a:r>
          </a:p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altLang="en-US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>
            <a:extLst>
              <a:ext uri="{FF2B5EF4-FFF2-40B4-BE49-F238E27FC236}">
                <a16:creationId xmlns:a16="http://schemas.microsoft.com/office/drawing/2014/main" id="{52714FEB-18DD-5BCC-87F1-E6D5CAB1C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1. What is a nation?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2. Russia, Poland, Ukraine in the 19th century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3. Culture and Nation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nationalisation of the masses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period of the two world wars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5. Relevance today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</p:txBody>
      </p:sp>
      <p:sp>
        <p:nvSpPr>
          <p:cNvPr id="74754" name="AutoShape 2">
            <a:extLst>
              <a:ext uri="{FF2B5EF4-FFF2-40B4-BE49-F238E27FC236}">
                <a16:creationId xmlns:a16="http://schemas.microsoft.com/office/drawing/2014/main" id="{BBD2D2E5-81D7-8AAD-BFF7-6298D9391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8100" y="3890963"/>
            <a:ext cx="433388" cy="341312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>
            <a:extLst>
              <a:ext uri="{FF2B5EF4-FFF2-40B4-BE49-F238E27FC236}">
                <a16:creationId xmlns:a16="http://schemas.microsoft.com/office/drawing/2014/main" id="{B04F31F2-DB14-69D3-97E5-907239D63D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/>
              <a:t>Relevance</a:t>
            </a:r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091FA42C-EF14-988F-45B4-DCA1BA4D2E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 lIns="90000" tIns="46800" rIns="90000" bIns="46800"/>
          <a:lstStyle/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400" dirty="0"/>
              <a:t>Putin and </a:t>
            </a:r>
            <a:r>
              <a:rPr lang="de-DE" altLang="en-US" sz="2400" dirty="0" err="1"/>
              <a:t>historical</a:t>
            </a:r>
            <a:r>
              <a:rPr lang="de-DE" altLang="en-US" sz="2400" dirty="0"/>
              <a:t> </a:t>
            </a:r>
            <a:r>
              <a:rPr lang="de-DE" altLang="en-US" sz="2400" dirty="0" err="1"/>
              <a:t>justifications</a:t>
            </a:r>
            <a:r>
              <a:rPr lang="de-DE" altLang="en-US" sz="2400" dirty="0"/>
              <a:t> </a:t>
            </a:r>
            <a:r>
              <a:rPr lang="de-DE" altLang="en-US" sz="2400" dirty="0" err="1"/>
              <a:t>of</a:t>
            </a:r>
            <a:r>
              <a:rPr lang="de-DE" altLang="en-US" sz="2400" dirty="0"/>
              <a:t> </a:t>
            </a:r>
            <a:r>
              <a:rPr lang="de-DE" altLang="en-US" sz="2400" dirty="0" err="1"/>
              <a:t>his</a:t>
            </a:r>
            <a:r>
              <a:rPr lang="de-DE" altLang="en-US" sz="2400" dirty="0"/>
              <a:t> </a:t>
            </a:r>
            <a:r>
              <a:rPr lang="de-DE" altLang="en-US" sz="2400" dirty="0" err="1"/>
              <a:t>policy</a:t>
            </a:r>
            <a:r>
              <a:rPr lang="de-DE" altLang="en-US" sz="2400" dirty="0"/>
              <a:t> </a:t>
            </a:r>
            <a:r>
              <a:rPr lang="de-DE" altLang="en-US" sz="2400" dirty="0" err="1"/>
              <a:t>towards</a:t>
            </a:r>
            <a:r>
              <a:rPr lang="de-DE" altLang="en-US" sz="2400" dirty="0"/>
              <a:t> Ukraine </a:t>
            </a:r>
          </a:p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400" dirty="0" err="1"/>
              <a:t>Denial</a:t>
            </a:r>
            <a:r>
              <a:rPr lang="de-DE" altLang="en-US" sz="2400" dirty="0"/>
              <a:t> </a:t>
            </a:r>
            <a:r>
              <a:rPr lang="de-DE" altLang="en-US" sz="2400" dirty="0" err="1"/>
              <a:t>of</a:t>
            </a:r>
            <a:r>
              <a:rPr lang="de-DE" altLang="en-US" sz="2400" dirty="0"/>
              <a:t> </a:t>
            </a:r>
            <a:r>
              <a:rPr lang="de-DE" altLang="en-US" sz="2400" dirty="0" err="1"/>
              <a:t>existence</a:t>
            </a:r>
            <a:r>
              <a:rPr lang="de-DE" altLang="en-US" sz="2400" dirty="0"/>
              <a:t> </a:t>
            </a:r>
            <a:r>
              <a:rPr lang="de-DE" altLang="en-US" sz="2400" dirty="0" err="1"/>
              <a:t>of</a:t>
            </a:r>
            <a:r>
              <a:rPr lang="de-DE" altLang="en-US" sz="2400" dirty="0"/>
              <a:t> </a:t>
            </a:r>
            <a:r>
              <a:rPr lang="de-DE" altLang="en-US" sz="2400" dirty="0" err="1"/>
              <a:t>Ukrainian</a:t>
            </a:r>
            <a:r>
              <a:rPr lang="de-DE" altLang="en-US" sz="2400" dirty="0"/>
              <a:t> </a:t>
            </a:r>
            <a:r>
              <a:rPr lang="de-DE" altLang="en-US" sz="2400" dirty="0" err="1"/>
              <a:t>nation</a:t>
            </a:r>
            <a:endParaRPr lang="de-DE" altLang="en-US" sz="2400" dirty="0"/>
          </a:p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400" dirty="0"/>
              <a:t>Russia </a:t>
            </a:r>
            <a:r>
              <a:rPr lang="de-DE" altLang="en-US" sz="2400" dirty="0" err="1"/>
              <a:t>as</a:t>
            </a:r>
            <a:r>
              <a:rPr lang="de-DE" altLang="en-US" sz="2400" dirty="0"/>
              <a:t> </a:t>
            </a:r>
            <a:r>
              <a:rPr lang="de-DE" altLang="en-US" sz="2400" dirty="0" err="1"/>
              <a:t>hegemonic</a:t>
            </a:r>
            <a:r>
              <a:rPr lang="de-DE" altLang="en-US" sz="2400" dirty="0"/>
              <a:t> power</a:t>
            </a:r>
          </a:p>
          <a:p>
            <a:pPr marL="431800" indent="-323850"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rgbClr val="FFCC99"/>
              </a:buClr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de-DE" altLang="en-US" sz="2400" dirty="0" err="1"/>
              <a:t>Soviet</a:t>
            </a:r>
            <a:r>
              <a:rPr lang="de-DE" altLang="en-US" sz="2400" dirty="0"/>
              <a:t> Union </a:t>
            </a:r>
            <a:r>
              <a:rPr lang="de-DE" altLang="en-US" sz="2400" dirty="0" err="1"/>
              <a:t>as</a:t>
            </a:r>
            <a:r>
              <a:rPr lang="de-DE" altLang="en-US" sz="2400" dirty="0"/>
              <a:t> </a:t>
            </a:r>
            <a:r>
              <a:rPr lang="de-DE" altLang="en-US" sz="2400" dirty="0" err="1"/>
              <a:t>container</a:t>
            </a:r>
            <a:r>
              <a:rPr lang="de-DE" altLang="en-US" sz="2400" dirty="0"/>
              <a:t> </a:t>
            </a:r>
            <a:r>
              <a:rPr lang="de-DE" altLang="en-US" sz="2400" dirty="0" err="1"/>
              <a:t>of</a:t>
            </a:r>
            <a:r>
              <a:rPr lang="de-DE" altLang="en-US" sz="2400" dirty="0"/>
              <a:t> </a:t>
            </a:r>
            <a:r>
              <a:rPr lang="de-DE" altLang="en-US" sz="2400" dirty="0" err="1"/>
              <a:t>Russian</a:t>
            </a:r>
            <a:r>
              <a:rPr lang="de-DE" altLang="en-US" sz="2400" dirty="0"/>
              <a:t> power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>
            <a:extLst>
              <a:ext uri="{FF2B5EF4-FFF2-40B4-BE49-F238E27FC236}">
                <a16:creationId xmlns:a16="http://schemas.microsoft.com/office/drawing/2014/main" id="{175D02B8-C6A7-2970-7735-84D05F61B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620713"/>
            <a:ext cx="7704138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1350"/>
              </a:spcBef>
              <a:spcAft>
                <a:spcPct val="0"/>
              </a:spcAft>
              <a:buClrTx/>
              <a:buFontTx/>
              <a:buNone/>
            </a:pPr>
            <a:br>
              <a:rPr lang="en-GB" altLang="en-US" sz="3600" b="1" dirty="0">
                <a:solidFill>
                  <a:srgbClr val="E5E5FF"/>
                </a:solidFill>
              </a:rPr>
            </a:br>
            <a:r>
              <a:rPr lang="en-GB" altLang="en-US" sz="3600" b="1" dirty="0" err="1">
                <a:solidFill>
                  <a:srgbClr val="E5E5FF"/>
                </a:solidFill>
              </a:rPr>
              <a:t>Primordialist</a:t>
            </a:r>
            <a:r>
              <a:rPr lang="en-GB" altLang="en-US" sz="3600" b="1" dirty="0">
                <a:solidFill>
                  <a:srgbClr val="E5E5FF"/>
                </a:solidFill>
              </a:rPr>
              <a:t> view</a:t>
            </a:r>
          </a:p>
          <a:p>
            <a:pPr algn="ctr" eaLnBrk="1" hangingPunct="1">
              <a:lnSpc>
                <a:spcPct val="100000"/>
              </a:lnSpc>
              <a:spcBef>
                <a:spcPts val="13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 b="1" dirty="0">
                <a:solidFill>
                  <a:srgbClr val="E5E5FF"/>
                </a:solidFill>
              </a:rPr>
              <a:t>Nations are fixed, they are natural and they are ancient</a:t>
            </a:r>
            <a:br>
              <a:rPr lang="en-GB" altLang="en-US" sz="3600" b="1" dirty="0">
                <a:solidFill>
                  <a:srgbClr val="E5E5FF"/>
                </a:solidFill>
              </a:rPr>
            </a:br>
            <a:r>
              <a:rPr lang="en-GB" altLang="en-US" sz="3600" b="1" dirty="0">
                <a:solidFill>
                  <a:srgbClr val="E5E5FF"/>
                </a:solidFill>
              </a:rPr>
              <a:t>Modernist view</a:t>
            </a:r>
            <a:br>
              <a:rPr lang="en-GB" altLang="en-US" sz="3600" b="1" dirty="0">
                <a:solidFill>
                  <a:srgbClr val="E5E5FF"/>
                </a:solidFill>
              </a:rPr>
            </a:br>
            <a:r>
              <a:rPr lang="en-GB" altLang="en-US" sz="2000" b="1" dirty="0">
                <a:solidFill>
                  <a:srgbClr val="E5E5FF"/>
                </a:solidFill>
              </a:rPr>
              <a:t>Nations are a product of modernity, they are constructed by elites, nationalists created nations</a:t>
            </a:r>
            <a:br>
              <a:rPr lang="en-GB" altLang="en-US" sz="3600" b="1" dirty="0">
                <a:solidFill>
                  <a:srgbClr val="E5E5FF"/>
                </a:solidFill>
              </a:rPr>
            </a:br>
            <a:r>
              <a:rPr lang="en-GB" altLang="en-US" sz="3600" b="1" dirty="0">
                <a:solidFill>
                  <a:srgbClr val="E5E5FF"/>
                </a:solidFill>
              </a:rPr>
              <a:t>Intermediate view</a:t>
            </a:r>
          </a:p>
          <a:p>
            <a:pPr algn="ctr" eaLnBrk="1" hangingPunct="1">
              <a:lnSpc>
                <a:spcPct val="100000"/>
              </a:lnSpc>
              <a:spcBef>
                <a:spcPts val="1350"/>
              </a:spcBef>
              <a:spcAft>
                <a:spcPct val="0"/>
              </a:spcAft>
              <a:buClrTx/>
              <a:buFontTx/>
              <a:buNone/>
            </a:pPr>
            <a:r>
              <a:rPr lang="en-GB" altLang="en-US" sz="2000" b="1" dirty="0">
                <a:solidFill>
                  <a:srgbClr val="E5E5FF"/>
                </a:solidFill>
              </a:rPr>
              <a:t>Nations are modern but have roots in pre-modern eras and cultures.</a:t>
            </a:r>
            <a:br>
              <a:rPr lang="en-GB" altLang="en-US" sz="3600" b="1" dirty="0">
                <a:solidFill>
                  <a:srgbClr val="E5E5FF"/>
                </a:solidFill>
              </a:rPr>
            </a:br>
            <a:endParaRPr lang="en-GB" altLang="en-US" sz="3600" b="1" dirty="0">
              <a:solidFill>
                <a:srgbClr val="E5E5FF"/>
              </a:solidFill>
            </a:endParaRPr>
          </a:p>
          <a:p>
            <a:pPr algn="ctr" eaLnBrk="1" hangingPunct="1">
              <a:lnSpc>
                <a:spcPct val="100000"/>
              </a:lnSpc>
              <a:spcBef>
                <a:spcPts val="1350"/>
              </a:spcBef>
              <a:spcAft>
                <a:spcPct val="0"/>
              </a:spcAft>
              <a:buClrTx/>
              <a:buFontTx/>
              <a:buNone/>
            </a:pPr>
            <a:endParaRPr lang="en-GB" altLang="en-US" sz="3600" b="1" dirty="0">
              <a:solidFill>
                <a:srgbClr val="E5E5FF"/>
              </a:solidFill>
            </a:endParaRPr>
          </a:p>
          <a:p>
            <a:pPr algn="ctr" eaLnBrk="1" hangingPunct="1">
              <a:lnSpc>
                <a:spcPct val="100000"/>
              </a:lnSpc>
              <a:spcBef>
                <a:spcPts val="1350"/>
              </a:spcBef>
              <a:spcAft>
                <a:spcPct val="0"/>
              </a:spcAft>
              <a:buClrTx/>
              <a:buFontTx/>
              <a:buNone/>
            </a:pPr>
            <a:endParaRPr lang="en-GB" altLang="en-US" sz="3600" b="1" dirty="0">
              <a:solidFill>
                <a:srgbClr val="E5E5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7" name="Group 1">
            <a:extLst>
              <a:ext uri="{FF2B5EF4-FFF2-40B4-BE49-F238E27FC236}">
                <a16:creationId xmlns:a16="http://schemas.microsoft.com/office/drawing/2014/main" id="{C4F32FFF-B36E-221F-D589-24A87ECBCE4B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620713"/>
          <a:ext cx="8426450" cy="5657851"/>
        </p:xfrm>
        <a:graphic>
          <a:graphicData uri="http://schemas.openxmlformats.org/drawingml/2006/table">
            <a:tbl>
              <a:tblPr/>
              <a:tblGrid>
                <a:gridCol w="4214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1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Mass, civic and democratic political nationalism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sz="2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27864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Ethno-linguistic nationalism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de-DE" sz="2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278640" marB="46800" horzOverflow="overflow">
                    <a:lnL>
                      <a:noFill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After the French Revolution, esp. 1830- 1870</a:t>
                      </a:r>
                    </a:p>
                  </a:txBody>
                  <a:tcPr marL="90000" marR="90000" marT="27864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Dominant in Europe 1870-1914</a:t>
                      </a:r>
                    </a:p>
                  </a:txBody>
                  <a:tcPr marL="90000" marR="90000" marT="278640" marB="46800" horzOverflow="overflow">
                    <a:lnL>
                      <a:noFill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5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Nations claim self-determination as sovereign, independent states</a:t>
                      </a:r>
                    </a:p>
                  </a:txBody>
                  <a:tcPr marL="90000" marR="90000" marT="27864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Secessionist and state building</a:t>
                      </a:r>
                    </a:p>
                  </a:txBody>
                  <a:tcPr marL="90000" marR="90000" marT="278640" marB="46800" horzOverflow="overflow">
                    <a:lnL>
                      <a:noFill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Large in territory and population</a:t>
                      </a:r>
                    </a:p>
                  </a:txBody>
                  <a:tcPr marL="90000" marR="90000" marT="27864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Smaller groups</a:t>
                      </a:r>
                    </a:p>
                  </a:txBody>
                  <a:tcPr marL="90000" marR="90000" marT="278640" marB="46800" horzOverflow="overflow">
                    <a:lnL>
                      <a:noFill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8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Top-down and elite based</a:t>
                      </a:r>
                    </a:p>
                  </a:txBody>
                  <a:tcPr marL="90000" marR="90000" marT="27864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From below and community based</a:t>
                      </a:r>
                    </a:p>
                  </a:txBody>
                  <a:tcPr marL="90000" marR="90000" marT="278640" marB="46800" horzOverflow="overflow">
                    <a:lnL>
                      <a:noFill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88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Germany, Italy, Hungary modelled after France and Britain</a:t>
                      </a:r>
                    </a:p>
                  </a:txBody>
                  <a:tcPr marL="90000" marR="90000" marT="27864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de-DE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Ukrainians, Czechs, Estonians, Serbs</a:t>
                      </a:r>
                    </a:p>
                  </a:txBody>
                  <a:tcPr marL="90000" marR="90000" marT="278640" marB="46800" horzOverflow="overflow">
                    <a:lnL>
                      <a:noFill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5010" name="Text Box 30">
            <a:extLst>
              <a:ext uri="{FF2B5EF4-FFF2-40B4-BE49-F238E27FC236}">
                <a16:creationId xmlns:a16="http://schemas.microsoft.com/office/drawing/2014/main" id="{41C977B8-5011-E195-C936-CCA0F372E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563" y="0"/>
            <a:ext cx="61896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</a:pPr>
            <a:r>
              <a:rPr lang="en-GB" altLang="en-US" sz="2800">
                <a:solidFill>
                  <a:srgbClr val="FFFFFF"/>
                </a:solidFill>
              </a:rPr>
              <a:t>Two types of nationalism (Hobsbawm)</a:t>
            </a:r>
          </a:p>
        </p:txBody>
      </p:sp>
      <p:sp>
        <p:nvSpPr>
          <p:cNvPr id="85011" name="Text Box 31">
            <a:extLst>
              <a:ext uri="{FF2B5EF4-FFF2-40B4-BE49-F238E27FC236}">
                <a16:creationId xmlns:a16="http://schemas.microsoft.com/office/drawing/2014/main" id="{9A2E0BBC-A7F2-D1C8-E809-CA142CD92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6491288"/>
            <a:ext cx="5556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</a:pPr>
            <a:r>
              <a:rPr lang="en-GB" altLang="en-US">
                <a:solidFill>
                  <a:srgbClr val="FFFFFF"/>
                </a:solidFill>
              </a:rPr>
              <a:t>Eric Hobsbawm, Nations and Nationalism since 1780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>
            <a:extLst>
              <a:ext uri="{FF2B5EF4-FFF2-40B4-BE49-F238E27FC236}">
                <a16:creationId xmlns:a16="http://schemas.microsoft.com/office/drawing/2014/main" id="{BF5A2244-5A9E-1506-BC50-3CEF02FB3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549275"/>
            <a:ext cx="8280400" cy="637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2400" b="1" dirty="0">
                <a:solidFill>
                  <a:srgbClr val="FFFFFF"/>
                </a:solidFill>
              </a:rPr>
              <a:t>Nation building in non-dominant </a:t>
            </a:r>
            <a:r>
              <a:rPr lang="en-GB" altLang="en-US" sz="2400" b="1" dirty="0" err="1">
                <a:solidFill>
                  <a:srgbClr val="FFFFFF"/>
                </a:solidFill>
              </a:rPr>
              <a:t>ethnies</a:t>
            </a:r>
            <a:r>
              <a:rPr lang="en-GB" altLang="en-US" sz="2400" b="1" dirty="0">
                <a:solidFill>
                  <a:srgbClr val="FFFFFF"/>
                </a:solidFill>
              </a:rPr>
              <a:t>  and the role of intellectuals</a:t>
            </a:r>
          </a:p>
          <a:p>
            <a:pPr eaLnBrk="1" hangingPunct="1"/>
            <a:endParaRPr lang="en-GB" altLang="en-US" sz="2400" b="1" dirty="0">
              <a:solidFill>
                <a:srgbClr val="FFFFFF"/>
              </a:solidFill>
            </a:endParaRPr>
          </a:p>
          <a:p>
            <a:pPr eaLnBrk="1" hangingPunct="1">
              <a:spcBef>
                <a:spcPts val="750"/>
              </a:spcBef>
            </a:pPr>
            <a:r>
              <a:rPr lang="en-GB" altLang="en-US" sz="2000" b="1" dirty="0">
                <a:solidFill>
                  <a:srgbClr val="FF0000"/>
                </a:solidFill>
              </a:rPr>
              <a:t>(Phase A)</a:t>
            </a:r>
            <a:r>
              <a:rPr lang="en-GB" altLang="en-US" sz="2000" dirty="0">
                <a:solidFill>
                  <a:srgbClr val="FFFFFF"/>
                </a:solidFill>
              </a:rPr>
              <a:t> Groups in the ethnic community start to discuss their own ethnicity and conceive of it as a nation-to-be: scholarly enquiry into and dissemination of an awareness of the linguistic, cultural, social and historical attributes of the nation-to-be</a:t>
            </a:r>
          </a:p>
          <a:p>
            <a:pPr eaLnBrk="1" hangingPunct="1">
              <a:spcBef>
                <a:spcPts val="750"/>
              </a:spcBef>
            </a:pPr>
            <a:r>
              <a:rPr lang="en-GB" altLang="en-US" sz="2000" b="1" dirty="0">
                <a:solidFill>
                  <a:srgbClr val="FF0000"/>
                </a:solidFill>
              </a:rPr>
              <a:t>(Phase B)</a:t>
            </a:r>
            <a:r>
              <a:rPr lang="en-GB" altLang="en-US" sz="2000" dirty="0">
                <a:solidFill>
                  <a:srgbClr val="FFFFFF"/>
                </a:solidFill>
              </a:rPr>
              <a:t> A new range of activists try to </a:t>
            </a:r>
            <a:r>
              <a:rPr lang="ja-JP" altLang="en-GB" sz="2000">
                <a:solidFill>
                  <a:srgbClr val="FFFFFF"/>
                </a:solidFill>
              </a:rPr>
              <a:t>“</a:t>
            </a:r>
            <a:r>
              <a:rPr lang="en-GB" altLang="ja-JP" sz="2000" dirty="0">
                <a:solidFill>
                  <a:srgbClr val="FFFFFF"/>
                </a:solidFill>
              </a:rPr>
              <a:t>awaken</a:t>
            </a:r>
            <a:r>
              <a:rPr lang="ja-JP" altLang="en-GB" sz="2000">
                <a:solidFill>
                  <a:srgbClr val="FFFFFF"/>
                </a:solidFill>
              </a:rPr>
              <a:t>”</a:t>
            </a:r>
            <a:r>
              <a:rPr lang="en-GB" altLang="ja-JP" sz="2000" dirty="0">
                <a:solidFill>
                  <a:srgbClr val="FFFFFF"/>
                </a:solidFill>
              </a:rPr>
              <a:t> national consciousness and to persuade as many members as possible of the ethnic group – the potential compatriots –  that it is important to gain all the attributes of a fully-fledged nation: (1) development of a national culture based on the local language and its use in education, administration and economy, (2) civil rights and self-administration, (3) creation of a complete social structure – beginning of a national movement</a:t>
            </a:r>
          </a:p>
          <a:p>
            <a:pPr eaLnBrk="1" hangingPunct="1">
              <a:spcBef>
                <a:spcPts val="750"/>
              </a:spcBef>
            </a:pPr>
            <a:r>
              <a:rPr lang="en-GB" altLang="en-US" sz="2000" b="1" dirty="0">
                <a:solidFill>
                  <a:srgbClr val="FF0000"/>
                </a:solidFill>
              </a:rPr>
              <a:t>(Phase C)</a:t>
            </a:r>
            <a:r>
              <a:rPr lang="en-GB" altLang="en-US" sz="2000" dirty="0">
                <a:solidFill>
                  <a:srgbClr val="FFFFFF"/>
                </a:solidFill>
              </a:rPr>
              <a:t> A mass movement is formed which pursues these aims: a fully-fledged social structure of the would-be nation comes into being</a:t>
            </a:r>
          </a:p>
          <a:p>
            <a:pPr eaLnBrk="1" hangingPunct="1"/>
            <a:endParaRPr lang="en-GB" altLang="en-US" sz="2000" dirty="0">
              <a:solidFill>
                <a:srgbClr val="FFFFFF"/>
              </a:solidFill>
            </a:endParaRPr>
          </a:p>
          <a:p>
            <a:pPr eaLnBrk="1" hangingPunct="1"/>
            <a:r>
              <a:rPr lang="en-GB" altLang="en-US" sz="1600" dirty="0">
                <a:solidFill>
                  <a:srgbClr val="FFFFFF"/>
                </a:solidFill>
              </a:rPr>
              <a:t>Miroslav </a:t>
            </a:r>
            <a:r>
              <a:rPr lang="en-GB" altLang="en-US" sz="1600" dirty="0" err="1">
                <a:solidFill>
                  <a:srgbClr val="FFFFFF"/>
                </a:solidFill>
              </a:rPr>
              <a:t>Hroch</a:t>
            </a:r>
            <a:r>
              <a:rPr lang="en-GB" altLang="en-US" sz="1600" dirty="0">
                <a:solidFill>
                  <a:srgbClr val="FFFFFF"/>
                </a:solidFill>
              </a:rPr>
              <a:t>, From National Movement to the Fully-Fledged Nation, pp. 61-62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Box 1">
            <a:extLst>
              <a:ext uri="{FF2B5EF4-FFF2-40B4-BE49-F238E27FC236}">
                <a16:creationId xmlns:a16="http://schemas.microsoft.com/office/drawing/2014/main" id="{4E4CD2A7-980C-1E29-CC8E-A2CCAB01A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685800"/>
            <a:ext cx="72453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Who are we?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altLang="en-US" sz="24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What does it mean to be a Pole, a Russian, a Ukrainian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altLang="en-US" sz="24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Who can become a member of the nation?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altLang="en-US" sz="24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What is more important, objective criteria or subjective identification with the nation?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altLang="en-US" sz="24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How to win the peasants (which peasants) for the national project?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>
            <a:extLst>
              <a:ext uri="{FF2B5EF4-FFF2-40B4-BE49-F238E27FC236}">
                <a16:creationId xmlns:a16="http://schemas.microsoft.com/office/drawing/2014/main" id="{BE1EF176-3E76-C03D-205C-A21EFC0E6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765175"/>
            <a:ext cx="8280400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/>
              <a:t>			            </a:t>
            </a:r>
            <a:r>
              <a:rPr lang="de-DE" altLang="en-US" sz="3600" b="1"/>
              <a:t>Outline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1. What is a nation?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2. Russia, Poland, Ukraine in the 19th century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3. Culture and Nation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nationalisation of the masses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4. The period of the two world wars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800"/>
              <a:t>5. Relevance today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endParaRPr lang="de-DE" altLang="en-US" sz="2800"/>
          </a:p>
        </p:txBody>
      </p:sp>
      <p:sp>
        <p:nvSpPr>
          <p:cNvPr id="49154" name="AutoShape 2">
            <a:extLst>
              <a:ext uri="{FF2B5EF4-FFF2-40B4-BE49-F238E27FC236}">
                <a16:creationId xmlns:a16="http://schemas.microsoft.com/office/drawing/2014/main" id="{05DCF135-7CEE-68AE-9BA8-7C572EFF1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76475"/>
            <a:ext cx="433388" cy="341313"/>
          </a:xfrm>
          <a:prstGeom prst="rightArrow">
            <a:avLst>
              <a:gd name="adj1" fmla="val 50000"/>
              <a:gd name="adj2" fmla="val 31744"/>
            </a:avLst>
          </a:prstGeom>
          <a:solidFill>
            <a:srgbClr val="FF0000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endParaRPr lang="en-US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1">
            <a:extLst>
              <a:ext uri="{FF2B5EF4-FFF2-40B4-BE49-F238E27FC236}">
                <a16:creationId xmlns:a16="http://schemas.microsoft.com/office/drawing/2014/main" id="{1A7DADD0-C7ED-249D-5035-8F0954AF58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03388"/>
            <a:ext cx="807720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Latin (Roman-Catholic) traditions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Conflict with Teutonic Order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The ‘noble republic’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The partitions: reasons: punishment of god, evilness of partitioning powers, weakness of Polish constitution, geography, division of society and exploitation of peasants, egoism of nobility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Romantic nationalism, messianism and uprisings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Realists: organic work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Who is a Pole? Different concepts (inclusive, exclusive)</a:t>
            </a:r>
          </a:p>
        </p:txBody>
      </p:sp>
      <p:sp>
        <p:nvSpPr>
          <p:cNvPr id="51202" name="TextBox 3">
            <a:extLst>
              <a:ext uri="{FF2B5EF4-FFF2-40B4-BE49-F238E27FC236}">
                <a16:creationId xmlns:a16="http://schemas.microsoft.com/office/drawing/2014/main" id="{718A1BFF-A489-F5C2-499D-5E2CC39BFA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846138"/>
            <a:ext cx="5867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</a:pPr>
            <a:r>
              <a:rPr lang="en-GB" altLang="en-US" sz="2400">
                <a:solidFill>
                  <a:schemeClr val="bg1"/>
                </a:solidFill>
              </a:rPr>
              <a:t>Key questions - Poland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Box 1">
            <a:extLst>
              <a:ext uri="{FF2B5EF4-FFF2-40B4-BE49-F238E27FC236}">
                <a16:creationId xmlns:a16="http://schemas.microsoft.com/office/drawing/2014/main" id="{246ED0EB-C056-93FE-DA76-71BC0F13A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03388"/>
            <a:ext cx="807720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Kyivan Rus’- Orthodox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Kingdom of Halych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Uniate Church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Khmel’nits’kyj, the cossack state and the treaty or Pereyaslav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Little Russians, Ruthenians, Ukrainians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The Ukrainian ‘awakening’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Diverse historical experiences under Polish, Austrian and Russian rule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4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2226" name="TextBox 3">
            <a:extLst>
              <a:ext uri="{FF2B5EF4-FFF2-40B4-BE49-F238E27FC236}">
                <a16:creationId xmlns:a16="http://schemas.microsoft.com/office/drawing/2014/main" id="{52FF48F5-4AE8-72BC-5EF1-9B4C4D69B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846138"/>
            <a:ext cx="5867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9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37931725" indent="-37474525">
              <a:lnSpc>
                <a:spcPct val="93000"/>
              </a:lnSpc>
              <a:spcAft>
                <a:spcPts val="10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5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200"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lnSpc>
                <a:spcPct val="93000"/>
              </a:lnSpc>
              <a:spcAft>
                <a:spcPts val="5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FFFFFF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</a:pPr>
            <a:r>
              <a:rPr lang="en-GB" altLang="en-US" sz="2400">
                <a:solidFill>
                  <a:schemeClr val="bg1"/>
                </a:solidFill>
              </a:rPr>
              <a:t>Key questions - Ukraine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1368</Words>
  <Application>Microsoft Macintosh PowerPoint</Application>
  <PresentationFormat>Bildschirmpräsentation (4:3)</PresentationFormat>
  <Paragraphs>225</Paragraphs>
  <Slides>22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22</vt:i4>
      </vt:variant>
    </vt:vector>
  </HeadingPairs>
  <TitlesOfParts>
    <vt:vector size="32" baseType="lpstr">
      <vt:lpstr>Arial</vt:lpstr>
      <vt:lpstr>Arial Unicode MS</vt:lpstr>
      <vt:lpstr>Times New Roman</vt:lpstr>
      <vt:lpstr>ＭＳ Ｐゴシック</vt:lpstr>
      <vt:lpstr>Wingdings</vt:lpstr>
      <vt:lpstr>Calibri</vt:lpstr>
      <vt:lpstr>Office Theme</vt:lpstr>
      <vt:lpstr>1_Office Theme</vt:lpstr>
      <vt:lpstr>2_Office Theme</vt:lpstr>
      <vt:lpstr>3_Office Theme</vt:lpstr>
      <vt:lpstr>Nation and Memory in  Russia, Poland, and Ukraine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Culture and Nation</vt:lpstr>
      <vt:lpstr>PowerPoint-Präsentation</vt:lpstr>
      <vt:lpstr>PowerPoint-Präsentation</vt:lpstr>
      <vt:lpstr>PowerPoint-Präsentation</vt:lpstr>
      <vt:lpstr>PowerPoint-Präsentation</vt:lpstr>
      <vt:lpstr>1914 - 1921</vt:lpstr>
      <vt:lpstr>PowerPoint-Präsentation</vt:lpstr>
      <vt:lpstr>Soviet nationality policy</vt:lpstr>
      <vt:lpstr>The Second World War</vt:lpstr>
      <vt:lpstr>PowerPoint-Präsentation</vt:lpstr>
      <vt:lpstr>Relevance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 Mick</dc:creator>
  <cp:lastModifiedBy>Mick, Christoph</cp:lastModifiedBy>
  <cp:revision>75</cp:revision>
  <cp:lastPrinted>2016-05-09T15:46:01Z</cp:lastPrinted>
  <dcterms:created xsi:type="dcterms:W3CDTF">2016-05-09T12:43:26Z</dcterms:created>
  <dcterms:modified xsi:type="dcterms:W3CDTF">2022-05-18T19:00:15Z</dcterms:modified>
</cp:coreProperties>
</file>