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31"/>
  </p:notesMasterIdLst>
  <p:sldIdLst>
    <p:sldId id="303" r:id="rId2"/>
    <p:sldId id="559" r:id="rId3"/>
    <p:sldId id="560" r:id="rId4"/>
    <p:sldId id="551" r:id="rId5"/>
    <p:sldId id="552" r:id="rId6"/>
    <p:sldId id="561" r:id="rId7"/>
    <p:sldId id="316" r:id="rId8"/>
    <p:sldId id="304" r:id="rId9"/>
    <p:sldId id="567" r:id="rId10"/>
    <p:sldId id="320" r:id="rId11"/>
    <p:sldId id="317" r:id="rId12"/>
    <p:sldId id="318" r:id="rId13"/>
    <p:sldId id="284" r:id="rId14"/>
    <p:sldId id="324" r:id="rId15"/>
    <p:sldId id="323" r:id="rId16"/>
    <p:sldId id="292" r:id="rId17"/>
    <p:sldId id="550" r:id="rId18"/>
    <p:sldId id="549" r:id="rId19"/>
    <p:sldId id="562" r:id="rId20"/>
    <p:sldId id="566" r:id="rId21"/>
    <p:sldId id="319" r:id="rId22"/>
    <p:sldId id="558" r:id="rId23"/>
    <p:sldId id="306" r:id="rId24"/>
    <p:sldId id="556" r:id="rId25"/>
    <p:sldId id="563" r:id="rId26"/>
    <p:sldId id="565" r:id="rId27"/>
    <p:sldId id="564" r:id="rId28"/>
    <p:sldId id="557" r:id="rId29"/>
    <p:sldId id="54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86437"/>
  </p:normalViewPr>
  <p:slideViewPr>
    <p:cSldViewPr snapToGrid="0" snapToObjects="1">
      <p:cViewPr varScale="1">
        <p:scale>
          <a:sx n="49" d="100"/>
          <a:sy n="49" d="100"/>
        </p:scale>
        <p:origin x="192" y="25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7B54B2-CE1A-FA4A-8F68-19D850F6A433}" type="datetimeFigureOut">
              <a:rPr lang="en-US" smtClean="0"/>
              <a:pPr/>
              <a:t>3/9/24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4F187D-2A51-CC4F-A12B-0389C030281D}" type="slidenum">
              <a:rPr lang="en-US" smtClean="0"/>
              <a:pPr/>
              <a:t>‹Nr.›</a:t>
            </a:fld>
            <a:endParaRPr lang="en-US"/>
          </a:p>
        </p:txBody>
      </p:sp>
    </p:spTree>
    <p:extLst>
      <p:ext uri="{BB962C8B-B14F-4D97-AF65-F5344CB8AC3E}">
        <p14:creationId xmlns:p14="http://schemas.microsoft.com/office/powerpoint/2010/main" val="29074404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GB"/>
          </a:p>
        </p:txBody>
      </p:sp>
      <p:sp>
        <p:nvSpPr>
          <p:cNvPr id="4" name="Foliennummernplatzhalter 3"/>
          <p:cNvSpPr>
            <a:spLocks noGrp="1"/>
          </p:cNvSpPr>
          <p:nvPr>
            <p:ph type="sldNum" sz="quarter" idx="5"/>
          </p:nvPr>
        </p:nvSpPr>
        <p:spPr/>
        <p:txBody>
          <a:bodyPr/>
          <a:lstStyle/>
          <a:p>
            <a:fld id="{D54F187D-2A51-CC4F-A12B-0389C030281D}" type="slidenum">
              <a:rPr lang="en-US" smtClean="0"/>
              <a:pPr/>
              <a:t>1</a:t>
            </a:fld>
            <a:endParaRPr lang="en-US"/>
          </a:p>
        </p:txBody>
      </p:sp>
    </p:spTree>
    <p:extLst>
      <p:ext uri="{BB962C8B-B14F-4D97-AF65-F5344CB8AC3E}">
        <p14:creationId xmlns:p14="http://schemas.microsoft.com/office/powerpoint/2010/main" val="583779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6F15E081-4A5F-FA43-A88B-4FCA9D7A08B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F5E0B3A6-2524-D94B-AC1A-0024D0C37777}" type="slidenum">
              <a:rPr lang="en-GB" altLang="de-GB" smtClean="0">
                <a:solidFill>
                  <a:srgbClr val="000000"/>
                </a:solidFill>
                <a:ea typeface="Arial Unicode MS" panose="020B0604020202020204" pitchFamily="34" charset="-128"/>
                <a:cs typeface="Arial Unicode MS" panose="020B0604020202020204" pitchFamily="34" charset="-128"/>
              </a:rPr>
              <a:pPr/>
              <a:t>7</a:t>
            </a:fld>
            <a:endParaRPr lang="en-GB" altLang="de-GB">
              <a:solidFill>
                <a:srgbClr val="000000"/>
              </a:solidFill>
              <a:ea typeface="Arial Unicode MS" panose="020B0604020202020204" pitchFamily="34" charset="-128"/>
              <a:cs typeface="Arial Unicode MS" panose="020B0604020202020204" pitchFamily="34" charset="-128"/>
            </a:endParaRPr>
          </a:p>
        </p:txBody>
      </p:sp>
      <p:sp>
        <p:nvSpPr>
          <p:cNvPr id="35843" name="Text Box 1">
            <a:extLst>
              <a:ext uri="{FF2B5EF4-FFF2-40B4-BE49-F238E27FC236}">
                <a16:creationId xmlns:a16="http://schemas.microsoft.com/office/drawing/2014/main" id="{A7D655FB-2F96-374B-8B8D-D9EEAABF433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5844" name="Text Box 2">
            <a:extLst>
              <a:ext uri="{FF2B5EF4-FFF2-40B4-BE49-F238E27FC236}">
                <a16:creationId xmlns:a16="http://schemas.microsoft.com/office/drawing/2014/main" id="{27CFF988-59B8-CB44-80B3-1819B4DCCEA0}"/>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1"/>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eaLnBrk="1" hangingPunct="1"/>
            <a:fld id="{C9F04001-6CEC-824E-8970-62E4044122D4}" type="slidenum">
              <a:rPr lang="en-GB" sz="1200">
                <a:solidFill>
                  <a:srgbClr val="000000"/>
                </a:solidFill>
              </a:rPr>
              <a:pPr eaLnBrk="1" hangingPunct="1"/>
              <a:t>11</a:t>
            </a:fld>
            <a:endParaRPr lang="en-GB" sz="1200">
              <a:solidFill>
                <a:srgbClr val="000000"/>
              </a:solidFill>
            </a:endParaRPr>
          </a:p>
        </p:txBody>
      </p:sp>
      <p:sp>
        <p:nvSpPr>
          <p:cNvPr id="66563" name="Text Box 1"/>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algn="r" eaLnBrk="1" hangingPunct="1">
              <a:buClrTx/>
              <a:buFontTx/>
              <a:buNone/>
            </a:pPr>
            <a:fld id="{D21AE6AA-EB5F-2C49-9FF9-6CEA70D618F0}" type="slidenum">
              <a:rPr lang="en-GB" sz="1200">
                <a:solidFill>
                  <a:srgbClr val="000000"/>
                </a:solidFill>
              </a:rPr>
              <a:pPr algn="r" eaLnBrk="1" hangingPunct="1">
                <a:buClrTx/>
                <a:buFontTx/>
                <a:buNone/>
              </a:pPr>
              <a:t>11</a:t>
            </a:fld>
            <a:endParaRPr lang="en-GB" sz="1200">
              <a:solidFill>
                <a:srgbClr val="000000"/>
              </a:solidFill>
            </a:endParaRPr>
          </a:p>
        </p:txBody>
      </p:sp>
      <p:sp>
        <p:nvSpPr>
          <p:cNvPr id="66564" name="Text Box 2"/>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algn="r" eaLnBrk="1" hangingPunct="1">
              <a:buClrTx/>
              <a:buFontTx/>
              <a:buNone/>
            </a:pPr>
            <a:fld id="{8AC0D8B1-AD09-EE4B-B3D3-7A070F59DAA2}" type="slidenum">
              <a:rPr lang="en-GB" sz="1200">
                <a:solidFill>
                  <a:srgbClr val="000000"/>
                </a:solidFill>
              </a:rPr>
              <a:pPr algn="r" eaLnBrk="1" hangingPunct="1">
                <a:buClrTx/>
                <a:buFontTx/>
                <a:buNone/>
              </a:pPr>
              <a:t>11</a:t>
            </a:fld>
            <a:endParaRPr lang="en-GB" sz="1200">
              <a:solidFill>
                <a:srgbClr val="000000"/>
              </a:solidFill>
            </a:endParaRPr>
          </a:p>
        </p:txBody>
      </p:sp>
      <p:sp>
        <p:nvSpPr>
          <p:cNvPr id="66565" name="Text Box 3"/>
          <p:cNvSpPr>
            <a:spLocks noGrp="1" noRot="1" noChangeAspect="1" noChangeArrowheads="1"/>
          </p:cNvSpPr>
          <p:nvPr>
            <p:ph type="sldImg"/>
          </p:nvPr>
        </p:nvSpPr>
        <p:spPr>
          <a:xfrm>
            <a:off x="1143000" y="685800"/>
            <a:ext cx="4572000" cy="3429000"/>
          </a:xfrm>
          <a:ln/>
        </p:spPr>
      </p:sp>
      <p:sp>
        <p:nvSpPr>
          <p:cNvPr id="66566" name="Text Box 4"/>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wrap="none" anchor="ct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43496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p:spPr>
        <p:txBody>
          <a:bodyPr/>
          <a:lstStyle/>
          <a:p>
            <a:fld id="{6A0DBC41-DA67-CF40-BB49-99B188F75B32}" type="slidenum">
              <a:rPr lang="en-GB">
                <a:latin typeface="Arial" charset="0"/>
                <a:ea typeface="Arial Unicode MS" charset="0"/>
                <a:cs typeface="Arial Unicode MS" charset="0"/>
              </a:rPr>
              <a:pPr/>
              <a:t>12</a:t>
            </a:fld>
            <a:endParaRPr lang="en-GB">
              <a:latin typeface="Arial" charset="0"/>
              <a:ea typeface="Arial Unicode MS" charset="0"/>
              <a:cs typeface="Arial Unicode MS" charset="0"/>
            </a:endParaRPr>
          </a:p>
        </p:txBody>
      </p:sp>
      <p:sp>
        <p:nvSpPr>
          <p:cNvPr id="55299"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prstTxWarp prst="textNoShape">
              <a:avLst/>
            </a:prstTxWarp>
          </a:bodyPr>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2F6B3D3-091C-0F40-88FE-680860A51FD5}" type="slidenum">
              <a:rPr lang="en-GB" sz="1200">
                <a:solidFill>
                  <a:srgbClr val="FFFFFF"/>
                </a:solidFill>
                <a:ea typeface="Arial Unicode MS" charset="0"/>
                <a:cs typeface="Arial Unicode MS"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GB" sz="1200">
              <a:solidFill>
                <a:srgbClr val="FFFFFF"/>
              </a:solidFill>
              <a:ea typeface="Arial Unicode MS" charset="0"/>
              <a:cs typeface="Arial Unicode MS" charset="0"/>
            </a:endParaRPr>
          </a:p>
        </p:txBody>
      </p:sp>
      <p:sp>
        <p:nvSpPr>
          <p:cNvPr id="55300" name="Text Box 2"/>
          <p:cNvSpPr>
            <a:spLocks noGrp="1" noRot="1" noChangeAspect="1" noChangeArrowheads="1"/>
          </p:cNvSpPr>
          <p:nvPr>
            <p:ph type="sldImg"/>
          </p:nvPr>
        </p:nvSpPr>
        <p:spPr>
          <a:xfrm>
            <a:off x="1143000" y="685800"/>
            <a:ext cx="4572000" cy="3429000"/>
          </a:xfrm>
          <a:solidFill>
            <a:srgbClr val="FFFFFF"/>
          </a:solidFill>
          <a:ln/>
        </p:spPr>
      </p:sp>
      <p:sp>
        <p:nvSpPr>
          <p:cNvPr id="55301" name="Text Box 3"/>
          <p:cNvSpPr>
            <a:spLocks noGrp="1" noChangeArrowheads="1"/>
          </p:cNvSpPr>
          <p:nvPr>
            <p:ph type="body" idx="1"/>
          </p:nvPr>
        </p:nvSpPr>
        <p:spPr>
          <a:xfrm>
            <a:off x="685800" y="4343400"/>
            <a:ext cx="5486400" cy="4114800"/>
          </a:xfrm>
          <a:noFill/>
          <a:ln/>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atin typeface="Arial" charset="0"/>
              <a:ea typeface="Arial Unicode MS" charset="0"/>
              <a:cs typeface="Arial Unicode MS" charset="0"/>
            </a:endParaRPr>
          </a:p>
        </p:txBody>
      </p:sp>
    </p:spTree>
    <p:extLst>
      <p:ext uri="{BB962C8B-B14F-4D97-AF65-F5344CB8AC3E}">
        <p14:creationId xmlns:p14="http://schemas.microsoft.com/office/powerpoint/2010/main" val="3519164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9"/>
          <p:cNvSpPr>
            <a:spLocks noGrp="1" noChangeArrowheads="1"/>
          </p:cNvSpPr>
          <p:nvPr>
            <p:ph type="sldNum" sz="quarter"/>
          </p:nvPr>
        </p:nvSpPr>
        <p:spPr>
          <a:noFill/>
          <a:ln/>
        </p:spPr>
        <p:txBody>
          <a:bodyPr/>
          <a:lstStyle/>
          <a:p>
            <a:fld id="{1AED5C8D-DEB2-B545-989F-039CDAB6513B}" type="slidenum">
              <a:rPr lang="de-DE">
                <a:latin typeface="Arial" charset="0"/>
                <a:ea typeface="ＭＳ Ｐゴシック" charset="-128"/>
                <a:cs typeface="ＭＳ Ｐゴシック" charset="-128"/>
              </a:rPr>
              <a:pPr/>
              <a:t>13</a:t>
            </a:fld>
            <a:endParaRPr lang="de-DE">
              <a:latin typeface="Arial" charset="0"/>
              <a:ea typeface="ＭＳ Ｐゴシック" charset="-128"/>
              <a:cs typeface="ＭＳ Ｐゴシック" charset="-128"/>
            </a:endParaRPr>
          </a:p>
        </p:txBody>
      </p:sp>
      <p:sp>
        <p:nvSpPr>
          <p:cNvPr id="76803"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prstTxWarp prst="textNoShape">
              <a:avLst/>
            </a:prstTxWarp>
          </a:bodyPr>
          <a:lstStyle/>
          <a:p>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3CB74B1C-79F2-6348-8654-20963D92F5C1}" type="slidenum">
              <a:rPr lang="de-DE" sz="1200">
                <a:solidFill>
                  <a:srgbClr val="FFFFFF"/>
                </a:solidFill>
                <a:ea typeface="ＭＳ Ｐゴシック" charset="-128"/>
                <a:cs typeface="ＭＳ Ｐゴシック" charset="-128"/>
              </a:rPr>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13</a:t>
            </a:fld>
            <a:endParaRPr lang="de-DE" sz="1200">
              <a:solidFill>
                <a:srgbClr val="FFFFFF"/>
              </a:solidFill>
              <a:ea typeface="ＭＳ Ｐゴシック" charset="-128"/>
              <a:cs typeface="ＭＳ Ｐゴシック" charset="-128"/>
            </a:endParaRPr>
          </a:p>
        </p:txBody>
      </p:sp>
      <p:sp>
        <p:nvSpPr>
          <p:cNvPr id="76804" name="Text Box 2"/>
          <p:cNvSpPr>
            <a:spLocks noGrp="1" noRot="1" noChangeAspect="1" noChangeArrowheads="1"/>
          </p:cNvSpPr>
          <p:nvPr>
            <p:ph type="sldImg"/>
          </p:nvPr>
        </p:nvSpPr>
        <p:spPr>
          <a:xfrm>
            <a:off x="1143000" y="685800"/>
            <a:ext cx="4572000" cy="3429000"/>
          </a:xfrm>
          <a:solidFill>
            <a:srgbClr val="FFFFFF"/>
          </a:solidFill>
          <a:ln/>
        </p:spPr>
      </p:sp>
      <p:sp>
        <p:nvSpPr>
          <p:cNvPr id="76805" name="Text Box 3"/>
          <p:cNvSpPr>
            <a:spLocks noGrp="1" noChangeArrowheads="1"/>
          </p:cNvSpPr>
          <p:nvPr>
            <p:ph type="body" idx="1"/>
          </p:nvPr>
        </p:nvSpPr>
        <p:spPr>
          <a:xfrm>
            <a:off x="685800" y="4343400"/>
            <a:ext cx="5486400" cy="4114800"/>
          </a:xfrm>
          <a:solidFill>
            <a:srgbClr val="FFFFFF"/>
          </a:solidFill>
          <a:ln w="9360" cap="sq">
            <a:solidFill>
              <a:srgbClr val="000000"/>
            </a:solidFill>
            <a:miter lim="800000"/>
          </a:ln>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223842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p:cNvSpPr>
            <a:spLocks noGrp="1" noChangeArrowheads="1"/>
          </p:cNvSpPr>
          <p:nvPr>
            <p:ph type="sldNum" sz="quarter"/>
          </p:nvPr>
        </p:nvSpPr>
        <p:spPr>
          <a:noFill/>
        </p:spPr>
        <p:txBody>
          <a:bodyPr/>
          <a:lstStyle/>
          <a:p>
            <a:fld id="{DD5D0557-EE15-4A40-973F-3EB9792C62C3}" type="slidenum">
              <a:rPr lang="de-DE"/>
              <a:pPr/>
              <a:t>16</a:t>
            </a:fld>
            <a:endParaRPr lang="de-DE"/>
          </a:p>
        </p:txBody>
      </p:sp>
      <p:sp>
        <p:nvSpPr>
          <p:cNvPr id="59395"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prstTxWarp prst="textNoShape">
              <a:avLst/>
            </a:prstTxWarp>
          </a:bodyPr>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22C7113-E06F-CF40-9AE9-60DDC8326EAD}" type="slidenum">
              <a:rPr lang="en-GB"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GB" sz="1200">
              <a:solidFill>
                <a:srgbClr val="FFFFFF"/>
              </a:solidFill>
            </a:endParaRPr>
          </a:p>
        </p:txBody>
      </p:sp>
      <p:sp>
        <p:nvSpPr>
          <p:cNvPr id="59396" name="Text Box 2"/>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ln>
        </p:spPr>
      </p:sp>
      <p:sp>
        <p:nvSpPr>
          <p:cNvPr id="59397" name="Text Box 3"/>
          <p:cNvSpPr>
            <a:spLocks noGrp="1" noChangeArrowheads="1"/>
          </p:cNvSpPr>
          <p:nvPr>
            <p:ph type="body" idx="1"/>
          </p:nvPr>
        </p:nvSpPr>
        <p:spPr>
          <a:xfrm>
            <a:off x="685800" y="4343400"/>
            <a:ext cx="5486400" cy="4114800"/>
          </a:xfrm>
          <a:noFill/>
          <a:ln/>
        </p:spPr>
        <p:txBody>
          <a:bodyPr wrap="none" anchor="ctr"/>
          <a:lstStyle/>
          <a:p>
            <a:pPr marL="215900" indent="-215900" eaLnBrk="1" hangingPunct="1">
              <a:spcBef>
                <a:spcPts val="450"/>
              </a:spcBef>
              <a:buSzPct val="45000"/>
              <a:buFont typeface="Wingdings" charset="2"/>
              <a:buNone/>
              <a:tabLst>
                <a:tab pos="723900" algn="l"/>
                <a:tab pos="1447800" algn="l"/>
                <a:tab pos="2171700" algn="l"/>
                <a:tab pos="2895600" algn="l"/>
                <a:tab pos="3619500" algn="l"/>
                <a:tab pos="4343400" algn="l"/>
                <a:tab pos="5067300" algn="l"/>
              </a:tabLst>
            </a:pPr>
            <a:endParaRPr lang="de-DE" sz="2400">
              <a:latin typeface="Arial" charset="0"/>
              <a:ea typeface="Arial Unicode MS" charset="0"/>
              <a:cs typeface="Arial Unicode MS"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506" name="Rectangle 6"/>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charset="0"/>
                <a:ea typeface="ＭＳ Ｐゴシック" charset="0"/>
                <a:cs typeface="ＭＳ Ｐゴシック" charset="0"/>
              </a:defRPr>
            </a:lvl1pPr>
            <a:lvl2pPr eaLnBrk="0" hangingPunct="0">
              <a:tabLst>
                <a:tab pos="723900" algn="l"/>
                <a:tab pos="1447800" algn="l"/>
                <a:tab pos="2171700" algn="l"/>
                <a:tab pos="2895600" algn="l"/>
              </a:tabLst>
              <a:defRPr sz="2400">
                <a:solidFill>
                  <a:schemeClr val="bg1"/>
                </a:solidFill>
                <a:latin typeface="Arial" charset="0"/>
                <a:ea typeface="ＭＳ Ｐゴシック" charset="0"/>
              </a:defRPr>
            </a:lvl2pPr>
            <a:lvl3pPr eaLnBrk="0" hangingPunct="0">
              <a:tabLst>
                <a:tab pos="723900" algn="l"/>
                <a:tab pos="1447800" algn="l"/>
                <a:tab pos="2171700" algn="l"/>
                <a:tab pos="2895600" algn="l"/>
              </a:tabLst>
              <a:defRPr sz="2400">
                <a:solidFill>
                  <a:schemeClr val="bg1"/>
                </a:solidFill>
                <a:latin typeface="Arial" charset="0"/>
                <a:ea typeface="ＭＳ Ｐゴシック" charset="0"/>
              </a:defRPr>
            </a:lvl3pPr>
            <a:lvl4pPr eaLnBrk="0" hangingPunct="0">
              <a:tabLst>
                <a:tab pos="723900" algn="l"/>
                <a:tab pos="1447800" algn="l"/>
                <a:tab pos="2171700" algn="l"/>
                <a:tab pos="2895600" algn="l"/>
              </a:tabLst>
              <a:defRPr sz="2400">
                <a:solidFill>
                  <a:schemeClr val="bg1"/>
                </a:solidFill>
                <a:latin typeface="Arial" charset="0"/>
                <a:ea typeface="ＭＳ Ｐゴシック" charset="0"/>
              </a:defRPr>
            </a:lvl4pPr>
            <a:lvl5pPr eaLnBrk="0" hangingPunct="0">
              <a:tabLst>
                <a:tab pos="723900" algn="l"/>
                <a:tab pos="1447800" algn="l"/>
                <a:tab pos="2171700" algn="l"/>
                <a:tab pos="2895600" algn="l"/>
              </a:tabLst>
              <a:defRPr sz="2400">
                <a:solidFill>
                  <a:schemeClr val="bg1"/>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9pPr>
          </a:lstStyle>
          <a:p>
            <a:pPr eaLnBrk="1" hangingPunct="1"/>
            <a:fld id="{B2BF0E8D-13F9-4948-A925-FAB4FC574650}" type="slidenum">
              <a:rPr lang="de-DE" sz="1400">
                <a:solidFill>
                  <a:srgbClr val="FFFFFF"/>
                </a:solidFill>
                <a:latin typeface="Times New Roman" charset="0"/>
              </a:rPr>
              <a:pPr eaLnBrk="1" hangingPunct="1"/>
              <a:t>17</a:t>
            </a:fld>
            <a:endParaRPr lang="de-DE" sz="1400">
              <a:solidFill>
                <a:srgbClr val="FFFFFF"/>
              </a:solidFill>
              <a:latin typeface="Times New Roman" charset="0"/>
            </a:endParaRPr>
          </a:p>
        </p:txBody>
      </p:sp>
      <p:sp>
        <p:nvSpPr>
          <p:cNvPr id="149507" name="Text Box 1"/>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49508" name="Text Box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wrap="none" anchor="ctr"/>
          <a:lstStyle/>
          <a:p>
            <a:endParaRPr lang="en-US">
              <a:latin typeface="Times New Roman" charset="0"/>
            </a:endParaRPr>
          </a:p>
        </p:txBody>
      </p:sp>
    </p:spTree>
    <p:extLst>
      <p:ext uri="{BB962C8B-B14F-4D97-AF65-F5344CB8AC3E}">
        <p14:creationId xmlns:p14="http://schemas.microsoft.com/office/powerpoint/2010/main" val="1132484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Click to edit Master subtitle style</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1BB724D2-0733-7C4E-847E-8CFCFABCF87C}" type="slidenum">
              <a:rPr lang="de-DE"/>
              <a:pPr>
                <a:defRPr/>
              </a:pPr>
              <a:t>‹Nr.›</a:t>
            </a:fld>
            <a:endParaRPr lang="de-DE"/>
          </a:p>
        </p:txBody>
      </p:sp>
    </p:spTree>
    <p:extLst>
      <p:ext uri="{BB962C8B-B14F-4D97-AF65-F5344CB8AC3E}">
        <p14:creationId xmlns:p14="http://schemas.microsoft.com/office/powerpoint/2010/main" val="2235301263"/>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8013" cy="1143000"/>
          </a:xfrm>
        </p:spPr>
        <p:txBody>
          <a:bodyPr/>
          <a:lstStyle/>
          <a:p>
            <a:r>
              <a:rPr lang="de-DE"/>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endParaRPr lang="de-DE"/>
          </a:p>
        </p:txBody>
      </p:sp>
      <p:sp>
        <p:nvSpPr>
          <p:cNvPr id="4" name="Rectangle 4"/>
          <p:cNvSpPr>
            <a:spLocks noGrp="1" noChangeArrowheads="1"/>
          </p:cNvSpPr>
          <p:nvPr>
            <p:ph type="ftr" idx="11"/>
          </p:nvPr>
        </p:nvSpPr>
        <p:spPr>
          <a:ln/>
        </p:spPr>
        <p:txBody>
          <a:bodyPr/>
          <a:lstStyle>
            <a:lvl1pPr>
              <a:defRPr/>
            </a:lvl1pPr>
          </a:lstStyle>
          <a:p>
            <a:pPr>
              <a:defRPr/>
            </a:pPr>
            <a:endParaRPr lang="de-DE"/>
          </a:p>
        </p:txBody>
      </p:sp>
      <p:sp>
        <p:nvSpPr>
          <p:cNvPr id="5" name="Rectangle 5"/>
          <p:cNvSpPr>
            <a:spLocks noGrp="1" noChangeArrowheads="1"/>
          </p:cNvSpPr>
          <p:nvPr>
            <p:ph type="sldNum" idx="12"/>
          </p:nvPr>
        </p:nvSpPr>
        <p:spPr>
          <a:ln/>
        </p:spPr>
        <p:txBody>
          <a:bodyPr/>
          <a:lstStyle>
            <a:lvl1pPr>
              <a:defRPr/>
            </a:lvl1pPr>
          </a:lstStyle>
          <a:p>
            <a:pPr>
              <a:defRPr/>
            </a:pPr>
            <a:fld id="{E2268A42-0247-8C4F-97F0-C947E4BA3DCD}" type="slidenum">
              <a:rPr lang="de-DE"/>
              <a:pPr>
                <a:defRPr/>
              </a:pPr>
              <a:t>‹Nr.›</a:t>
            </a:fld>
            <a:endParaRPr lang="de-DE"/>
          </a:p>
        </p:txBody>
      </p:sp>
    </p:spTree>
    <p:extLst>
      <p:ext uri="{BB962C8B-B14F-4D97-AF65-F5344CB8AC3E}">
        <p14:creationId xmlns:p14="http://schemas.microsoft.com/office/powerpoint/2010/main" val="3080941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Click to edit Master text styles</a:t>
            </a:r>
          </a:p>
        </p:txBody>
      </p:sp>
      <p:sp>
        <p:nvSpPr>
          <p:cNvPr id="4" name="Date Placeholder 3"/>
          <p:cNvSpPr>
            <a:spLocks noGrp="1"/>
          </p:cNvSpPr>
          <p:nvPr>
            <p:ph type="dt" sz="half" idx="10"/>
          </p:nvPr>
        </p:nvSpPr>
        <p:spPr/>
        <p:txBody>
          <a:bodyPr/>
          <a:lstStyle/>
          <a:p>
            <a:fld id="{A6D6A311-50F9-2046-8977-293F5ECFB057}" type="datetimeFigureOut">
              <a:rPr lang="en-US" smtClean="0"/>
              <a:pPr/>
              <a:t>3/9/24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Date Placeholder 4"/>
          <p:cNvSpPr>
            <a:spLocks noGrp="1"/>
          </p:cNvSpPr>
          <p:nvPr>
            <p:ph type="dt" sz="half" idx="10"/>
          </p:nvPr>
        </p:nvSpPr>
        <p:spPr/>
        <p:txBody>
          <a:bodyPr/>
          <a:lstStyle/>
          <a:p>
            <a:fld id="{A6D6A311-50F9-2046-8977-293F5ECFB057}" type="datetimeFigureOut">
              <a:rPr lang="en-US" smtClean="0"/>
              <a:pPr/>
              <a:t>3/9/24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Date Placeholder 6"/>
          <p:cNvSpPr>
            <a:spLocks noGrp="1"/>
          </p:cNvSpPr>
          <p:nvPr>
            <p:ph type="dt" sz="half" idx="10"/>
          </p:nvPr>
        </p:nvSpPr>
        <p:spPr/>
        <p:txBody>
          <a:bodyPr/>
          <a:lstStyle/>
          <a:p>
            <a:fld id="{A6D6A311-50F9-2046-8977-293F5ECFB057}" type="datetimeFigureOut">
              <a:rPr lang="en-US" smtClean="0"/>
              <a:pPr/>
              <a:t>3/9/24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Date Placeholder 2"/>
          <p:cNvSpPr>
            <a:spLocks noGrp="1"/>
          </p:cNvSpPr>
          <p:nvPr>
            <p:ph type="dt" sz="half" idx="10"/>
          </p:nvPr>
        </p:nvSpPr>
        <p:spPr/>
        <p:txBody>
          <a:bodyPr/>
          <a:lstStyle/>
          <a:p>
            <a:fld id="{A6D6A311-50F9-2046-8977-293F5ECFB057}" type="datetimeFigureOut">
              <a:rPr lang="en-US" smtClean="0"/>
              <a:pPr/>
              <a:t>3/9/24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6A311-50F9-2046-8977-293F5ECFB057}" type="datetimeFigureOut">
              <a:rPr lang="en-US" smtClean="0"/>
              <a:pPr/>
              <a:t>3/9/24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A6D6A311-50F9-2046-8977-293F5ECFB057}" type="datetimeFigureOut">
              <a:rPr lang="en-US" smtClean="0"/>
              <a:pPr/>
              <a:t>3/9/24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A6D6A311-50F9-2046-8977-293F5ECFB057}" type="datetimeFigureOut">
              <a:rPr lang="en-US" smtClean="0"/>
              <a:pPr/>
              <a:t>3/9/24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6A311-50F9-2046-8977-293F5ECFB057}" type="datetimeFigureOut">
              <a:rPr lang="en-US" smtClean="0"/>
              <a:pPr/>
              <a:t>3/9/24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4EE04-1137-3343-ADB5-5F8FF3A08FA5}"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6" r:id="rId12"/>
    <p:sldLayoutId id="2147483687"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eg"/><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hyperlink" Target="https://en.wikipedia.org/wiki/United_Nations_Statistics_Divisi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EuroVoc" TargetMode="External"/><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en.wikipedia.org/wiki/Central_and_Eastern_Europ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312E3-5279-C96F-394B-77F3F737EA46}"/>
              </a:ext>
            </a:extLst>
          </p:cNvPr>
          <p:cNvSpPr>
            <a:spLocks noGrp="1"/>
          </p:cNvSpPr>
          <p:nvPr>
            <p:ph type="ctrTitle"/>
          </p:nvPr>
        </p:nvSpPr>
        <p:spPr>
          <a:xfrm>
            <a:off x="685800" y="1555393"/>
            <a:ext cx="7772400" cy="3738283"/>
          </a:xfrm>
        </p:spPr>
        <p:txBody>
          <a:bodyPr>
            <a:normAutofit fontScale="90000"/>
          </a:bodyPr>
          <a:lstStyle/>
          <a:p>
            <a:r>
              <a:rPr lang="en-GB" sz="4400" dirty="0">
                <a:effectLst/>
                <a:latin typeface="Calibri" panose="020F0502020204030204" pitchFamily="34" charset="0"/>
                <a:ea typeface="Calibri" panose="020F0502020204030204" pitchFamily="34" charset="0"/>
                <a:cs typeface="Myanmar Text" panose="020B0502040204020203" pitchFamily="34" charset="0"/>
              </a:rPr>
              <a:t>The Making of Eastern Europe and the Russian attack on Ukraine</a:t>
            </a:r>
            <a:br>
              <a:rPr lang="en-GB" sz="4400" dirty="0">
                <a:effectLst/>
                <a:latin typeface="Calibri" panose="020F0502020204030204" pitchFamily="34" charset="0"/>
                <a:ea typeface="Calibri" panose="020F0502020204030204" pitchFamily="34" charset="0"/>
                <a:cs typeface="Myanmar Text" panose="020B0502040204020203" pitchFamily="34" charset="0"/>
              </a:rPr>
            </a:br>
            <a:br>
              <a:rPr lang="en-GB" sz="4400" dirty="0">
                <a:effectLst/>
                <a:latin typeface="Calibri" panose="020F0502020204030204" pitchFamily="34" charset="0"/>
                <a:ea typeface="Calibri" panose="020F0502020204030204" pitchFamily="34" charset="0"/>
                <a:cs typeface="Myanmar Text" panose="020B0502040204020203" pitchFamily="34" charset="0"/>
              </a:rPr>
            </a:br>
            <a:r>
              <a:rPr lang="en-GB" sz="2700" dirty="0">
                <a:effectLst/>
                <a:latin typeface="Calibri" panose="020F0502020204030204" pitchFamily="34" charset="0"/>
                <a:ea typeface="Calibri" panose="020F0502020204030204" pitchFamily="34" charset="0"/>
                <a:cs typeface="Myanmar Text" panose="020B0502040204020203" pitchFamily="34" charset="0"/>
              </a:rPr>
              <a:t>Making of the Modern World, Spring Term, Week 10</a:t>
            </a:r>
            <a:br>
              <a:rPr lang="en-GB" sz="4400" dirty="0">
                <a:effectLst/>
                <a:latin typeface="Calibri" panose="020F0502020204030204" pitchFamily="34" charset="0"/>
                <a:ea typeface="Calibri" panose="020F0502020204030204" pitchFamily="34" charset="0"/>
                <a:cs typeface="Myanmar Text" panose="020B0502040204020203" pitchFamily="34" charset="0"/>
              </a:rPr>
            </a:br>
            <a:endParaRPr lang="en-US" dirty="0"/>
          </a:p>
        </p:txBody>
      </p:sp>
      <p:sp>
        <p:nvSpPr>
          <p:cNvPr id="6" name="TextBox 5"/>
          <p:cNvSpPr txBox="1"/>
          <p:nvPr/>
        </p:nvSpPr>
        <p:spPr>
          <a:xfrm>
            <a:off x="3249818" y="5302607"/>
            <a:ext cx="2061718" cy="461665"/>
          </a:xfrm>
          <a:prstGeom prst="rect">
            <a:avLst/>
          </a:prstGeom>
          <a:noFill/>
        </p:spPr>
        <p:txBody>
          <a:bodyPr wrap="none" rtlCol="0">
            <a:spAutoFit/>
          </a:bodyPr>
          <a:lstStyle/>
          <a:p>
            <a:r>
              <a:rPr lang="en-GB" sz="2400" dirty="0"/>
              <a:t>Christoph Mick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30593" y="-54537"/>
            <a:ext cx="5613408" cy="6967424"/>
          </a:xfrm>
          <a:prstGeom prst="rect">
            <a:avLst/>
          </a:prstGeom>
        </p:spPr>
      </p:pic>
      <p:sp>
        <p:nvSpPr>
          <p:cNvPr id="6" name="TextBox 5"/>
          <p:cNvSpPr txBox="1"/>
          <p:nvPr/>
        </p:nvSpPr>
        <p:spPr>
          <a:xfrm>
            <a:off x="477272" y="1423778"/>
            <a:ext cx="2540000" cy="923330"/>
          </a:xfrm>
          <a:prstGeom prst="rect">
            <a:avLst/>
          </a:prstGeom>
          <a:noFill/>
        </p:spPr>
        <p:txBody>
          <a:bodyPr wrap="square" rtlCol="0">
            <a:spAutoFit/>
          </a:bodyPr>
          <a:lstStyle/>
          <a:p>
            <a:r>
              <a:rPr lang="en-GB" dirty="0"/>
              <a:t>Map of </a:t>
            </a:r>
            <a:r>
              <a:rPr lang="en-GB" dirty="0" err="1"/>
              <a:t>Kievan</a:t>
            </a:r>
            <a:r>
              <a:rPr lang="en-GB" dirty="0"/>
              <a:t> or </a:t>
            </a:r>
            <a:r>
              <a:rPr lang="en-GB" dirty="0" err="1"/>
              <a:t>Kyjivan</a:t>
            </a:r>
            <a:r>
              <a:rPr lang="en-GB" dirty="0"/>
              <a:t> </a:t>
            </a:r>
            <a:r>
              <a:rPr lang="en-GB" dirty="0" err="1"/>
              <a:t>Rus</a:t>
            </a:r>
            <a:r>
              <a:rPr lang="en-GB" dirty="0"/>
              <a:t> (Principality of Kiev </a:t>
            </a:r>
            <a:r>
              <a:rPr lang="en-GB" dirty="0" err="1"/>
              <a:t>Kyjiv</a:t>
            </a:r>
            <a:r>
              <a:rPr lang="en-GB" dirty="0"/>
              <a:t>), 1245-1349</a:t>
            </a:r>
          </a:p>
        </p:txBody>
      </p:sp>
      <p:sp>
        <p:nvSpPr>
          <p:cNvPr id="2" name="TextBox 1"/>
          <p:cNvSpPr txBox="1"/>
          <p:nvPr/>
        </p:nvSpPr>
        <p:spPr>
          <a:xfrm>
            <a:off x="1156777" y="404482"/>
            <a:ext cx="1869923" cy="369332"/>
          </a:xfrm>
          <a:prstGeom prst="rect">
            <a:avLst/>
          </a:prstGeom>
          <a:noFill/>
        </p:spPr>
        <p:txBody>
          <a:bodyPr wrap="none" rtlCol="0">
            <a:spAutoFit/>
          </a:bodyPr>
          <a:lstStyle/>
          <a:p>
            <a:r>
              <a:rPr lang="en-US" dirty="0"/>
              <a:t>Contested History</a:t>
            </a:r>
          </a:p>
        </p:txBody>
      </p:sp>
    </p:spTree>
    <p:extLst>
      <p:ext uri="{BB962C8B-B14F-4D97-AF65-F5344CB8AC3E}">
        <p14:creationId xmlns:p14="http://schemas.microsoft.com/office/powerpoint/2010/main" val="2623126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0"/>
            <a:ext cx="8604250" cy="678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65539" name="Text Box 2"/>
          <p:cNvSpPr txBox="1">
            <a:spLocks noChangeArrowheads="1"/>
          </p:cNvSpPr>
          <p:nvPr/>
        </p:nvSpPr>
        <p:spPr bwMode="auto">
          <a:xfrm>
            <a:off x="1547813" y="6308725"/>
            <a:ext cx="1871662"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eaLnBrk="1" hangingPunct="1">
              <a:spcBef>
                <a:spcPts val="1500"/>
              </a:spcBef>
              <a:buClrTx/>
              <a:buFontTx/>
              <a:buNone/>
            </a:pPr>
            <a:r>
              <a:rPr lang="de-DE">
                <a:solidFill>
                  <a:srgbClr val="000514"/>
                </a:solidFill>
              </a:rPr>
              <a:t>1500</a:t>
            </a:r>
          </a:p>
        </p:txBody>
      </p:sp>
    </p:spTree>
    <p:extLst>
      <p:ext uri="{BB962C8B-B14F-4D97-AF65-F5344CB8AC3E}">
        <p14:creationId xmlns:p14="http://schemas.microsoft.com/office/powerpoint/2010/main" val="405259008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
          <p:cNvPicPr>
            <a:picLocks noChangeAspect="1" noChangeArrowheads="1"/>
          </p:cNvPicPr>
          <p:nvPr/>
        </p:nvPicPr>
        <p:blipFill>
          <a:blip r:embed="rId3"/>
          <a:srcRect/>
          <a:stretch>
            <a:fillRect/>
          </a:stretch>
        </p:blipFill>
        <p:spPr bwMode="auto">
          <a:xfrm>
            <a:off x="-1" y="0"/>
            <a:ext cx="4595799" cy="3209879"/>
          </a:xfrm>
          <a:prstGeom prst="rect">
            <a:avLst/>
          </a:prstGeom>
          <a:noFill/>
          <a:ln w="9525">
            <a:noFill/>
            <a:round/>
            <a:headEnd/>
            <a:tailEnd/>
          </a:ln>
        </p:spPr>
      </p:pic>
      <p:pic>
        <p:nvPicPr>
          <p:cNvPr id="3" name="Picture 1"/>
          <p:cNvPicPr>
            <a:picLocks noChangeAspect="1" noChangeArrowheads="1"/>
          </p:cNvPicPr>
          <p:nvPr/>
        </p:nvPicPr>
        <p:blipFill>
          <a:blip r:embed="rId4"/>
          <a:srcRect/>
          <a:stretch>
            <a:fillRect/>
          </a:stretch>
        </p:blipFill>
        <p:spPr bwMode="auto">
          <a:xfrm>
            <a:off x="4583344" y="0"/>
            <a:ext cx="4560655" cy="3209879"/>
          </a:xfrm>
          <a:prstGeom prst="rect">
            <a:avLst/>
          </a:prstGeom>
          <a:noFill/>
          <a:ln w="9525">
            <a:noFill/>
            <a:round/>
            <a:headEnd/>
            <a:tailEnd/>
          </a:ln>
        </p:spPr>
      </p:pic>
      <p:pic>
        <p:nvPicPr>
          <p:cNvPr id="4" name="Picture 1"/>
          <p:cNvPicPr>
            <a:picLocks noChangeAspect="1" noChangeArrowheads="1"/>
          </p:cNvPicPr>
          <p:nvPr/>
        </p:nvPicPr>
        <p:blipFill>
          <a:blip r:embed="rId5"/>
          <a:srcRect/>
          <a:stretch>
            <a:fillRect/>
          </a:stretch>
        </p:blipFill>
        <p:spPr bwMode="auto">
          <a:xfrm>
            <a:off x="-6871" y="3616957"/>
            <a:ext cx="4590215" cy="3241043"/>
          </a:xfrm>
          <a:prstGeom prst="rect">
            <a:avLst/>
          </a:prstGeom>
          <a:noFill/>
          <a:ln w="9525">
            <a:noFill/>
            <a:round/>
            <a:headEnd/>
            <a:tailEnd/>
          </a:ln>
        </p:spPr>
      </p:pic>
      <p:pic>
        <p:nvPicPr>
          <p:cNvPr id="5" name="Picture 1"/>
          <p:cNvPicPr>
            <a:picLocks noChangeAspect="1" noChangeArrowheads="1"/>
          </p:cNvPicPr>
          <p:nvPr/>
        </p:nvPicPr>
        <p:blipFill>
          <a:blip r:embed="rId6"/>
          <a:srcRect/>
          <a:stretch>
            <a:fillRect/>
          </a:stretch>
        </p:blipFill>
        <p:spPr bwMode="auto">
          <a:xfrm>
            <a:off x="4562797" y="3616957"/>
            <a:ext cx="4581204" cy="3241043"/>
          </a:xfrm>
          <a:prstGeom prst="rect">
            <a:avLst/>
          </a:prstGeom>
          <a:noFill/>
          <a:ln w="9525">
            <a:noFill/>
            <a:round/>
            <a:headEnd/>
            <a:tailEnd/>
          </a:ln>
        </p:spPr>
      </p:pic>
    </p:spTree>
    <p:extLst>
      <p:ext uri="{BB962C8B-B14F-4D97-AF65-F5344CB8AC3E}">
        <p14:creationId xmlns:p14="http://schemas.microsoft.com/office/powerpoint/2010/main" val="2108525859"/>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485571" y="135755"/>
            <a:ext cx="3041836" cy="371513"/>
          </a:xfrm>
          <a:prstGeom prst="rect">
            <a:avLst/>
          </a:prstGeom>
          <a:noFill/>
          <a:ln w="9525">
            <a:noFill/>
            <a:round/>
            <a:headEnd/>
            <a:tailEnd/>
          </a:ln>
        </p:spPr>
        <p:txBody>
          <a:bodyPr wrap="none" lIns="90000" tIns="46800" rIns="90000" bIns="46800">
            <a:prstTxWarp prst="textNoShape">
              <a:avLst/>
            </a:prstTxWarp>
            <a:spAutoFit/>
          </a:bodyPr>
          <a:lstStyle/>
          <a:p>
            <a:pPr eaLnBrk="1" hangingPunct="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FFFFFF"/>
                </a:solidFill>
              </a:rPr>
              <a:t>The Russian narrative in 1914 </a:t>
            </a:r>
          </a:p>
        </p:txBody>
      </p:sp>
      <p:sp>
        <p:nvSpPr>
          <p:cNvPr id="29698" name="Text Box 2"/>
          <p:cNvSpPr txBox="1">
            <a:spLocks noChangeArrowheads="1"/>
          </p:cNvSpPr>
          <p:nvPr/>
        </p:nvSpPr>
        <p:spPr bwMode="auto">
          <a:xfrm>
            <a:off x="200507" y="836613"/>
            <a:ext cx="4476894" cy="6003826"/>
          </a:xfrm>
          <a:prstGeom prst="rect">
            <a:avLst/>
          </a:prstGeom>
          <a:noFill/>
          <a:ln w="9525">
            <a:noFill/>
            <a:round/>
            <a:headEnd/>
            <a:tailEnd/>
          </a:ln>
        </p:spPr>
        <p:txBody>
          <a:bodyPr wrap="square" lIns="90000" tIns="46800" rIns="90000" bIns="46800">
            <a:prstTxWarp prst="textNoShape">
              <a:avLst/>
            </a:prstTxWarp>
            <a:spAutoFit/>
          </a:bodyPr>
          <a:lstStyle/>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a:t>
            </a:r>
            <a:r>
              <a:rPr lang="en-GB" sz="1600" dirty="0" err="1">
                <a:solidFill>
                  <a:srgbClr val="FFFFFF"/>
                </a:solidFill>
              </a:rPr>
              <a:t>Tsardom</a:t>
            </a:r>
            <a:r>
              <a:rPr lang="en-GB" sz="1600" dirty="0">
                <a:solidFill>
                  <a:srgbClr val="FFFFFF"/>
                </a:solidFill>
              </a:rPr>
              <a:t> of Muscovy and the Russian Empire are the legitimate (and only) successors to the </a:t>
            </a:r>
            <a:r>
              <a:rPr lang="en-GB" sz="1600" dirty="0" err="1">
                <a:solidFill>
                  <a:srgbClr val="FFFFFF"/>
                </a:solidFill>
              </a:rPr>
              <a:t>Kievan</a:t>
            </a:r>
            <a:r>
              <a:rPr lang="en-GB" sz="1600" dirty="0">
                <a:solidFill>
                  <a:srgbClr val="FFFFFF"/>
                </a:solidFill>
              </a:rPr>
              <a:t> </a:t>
            </a:r>
            <a:r>
              <a:rPr lang="en-GB" sz="1600" dirty="0" err="1">
                <a:solidFill>
                  <a:srgbClr val="FFFFFF"/>
                </a:solidFill>
              </a:rPr>
              <a:t>Rus</a:t>
            </a:r>
            <a:r>
              <a:rPr lang="en-GB" sz="1600" dirty="0">
                <a:solidFill>
                  <a:srgbClr val="FFFFFF"/>
                </a:solidFill>
              </a:rPr>
              <a:t> </a:t>
            </a:r>
          </a:p>
          <a:p>
            <a:pPr algn="just" eaLnBrk="1" hangingPunct="1">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population of the territory of the </a:t>
            </a:r>
            <a:r>
              <a:rPr lang="en-GB" sz="1600" dirty="0" err="1">
                <a:solidFill>
                  <a:srgbClr val="FFFFFF"/>
                </a:solidFill>
              </a:rPr>
              <a:t>Rus</a:t>
            </a:r>
            <a:r>
              <a:rPr lang="en-GB" sz="1600" dirty="0">
                <a:solidFill>
                  <a:srgbClr val="FFFFFF"/>
                </a:solidFill>
              </a:rPr>
              <a:t> came under foreign rule, as a result Belarusians and Little Russians (Ukrainians) were alienated from the Great Russians</a:t>
            </a:r>
          </a:p>
          <a:p>
            <a:pPr algn="just" eaLnBrk="1" hangingPunct="1">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Ukrainians and Belarusians are not separate nations, they are branches of the Russian nation</a:t>
            </a:r>
          </a:p>
          <a:p>
            <a:pPr marL="285750" indent="-285750" algn="just" eaLnBrk="1" hangingPunct="1">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Russian Empire collected the land of the </a:t>
            </a:r>
            <a:r>
              <a:rPr lang="en-GB" sz="1600" dirty="0" err="1">
                <a:solidFill>
                  <a:srgbClr val="FFFFFF"/>
                </a:solidFill>
              </a:rPr>
              <a:t>Kievan</a:t>
            </a:r>
            <a:r>
              <a:rPr lang="en-GB" sz="1600" dirty="0">
                <a:solidFill>
                  <a:srgbClr val="FFFFFF"/>
                </a:solidFill>
              </a:rPr>
              <a:t> </a:t>
            </a:r>
            <a:r>
              <a:rPr lang="en-GB" sz="1600" dirty="0" err="1">
                <a:solidFill>
                  <a:srgbClr val="FFFFFF"/>
                </a:solidFill>
              </a:rPr>
              <a:t>Rus</a:t>
            </a:r>
            <a:r>
              <a:rPr lang="en-GB" sz="1600" dirty="0">
                <a:solidFill>
                  <a:srgbClr val="FFFFFF"/>
                </a:solidFill>
              </a:rPr>
              <a:t> and liberated Belarusians and Ukrainians from foreign oppression</a:t>
            </a:r>
          </a:p>
          <a:p>
            <a:pPr algn="just" eaLnBrk="1" hangingPunct="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Tx/>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integration of Ukraine and Belarus into the Russian Empire was historically necessary, legitimate and united Ukrainians and Belarusians after several hundred years of enforced separation with their Russian brothers and sisters.</a:t>
            </a:r>
          </a:p>
        </p:txBody>
      </p:sp>
      <p:sp>
        <p:nvSpPr>
          <p:cNvPr id="29699" name="AutoShape 3"/>
          <p:cNvSpPr>
            <a:spLocks noChangeArrowheads="1"/>
          </p:cNvSpPr>
          <p:nvPr/>
        </p:nvSpPr>
        <p:spPr bwMode="auto">
          <a:xfrm>
            <a:off x="101840" y="5260962"/>
            <a:ext cx="335024" cy="335685"/>
          </a:xfrm>
          <a:prstGeom prst="rightArrow">
            <a:avLst>
              <a:gd name="adj1" fmla="val 50000"/>
              <a:gd name="adj2" fmla="val 50245"/>
            </a:avLst>
          </a:prstGeom>
          <a:solidFill>
            <a:srgbClr val="FF0000"/>
          </a:solidFill>
          <a:ln w="9360" cap="sq">
            <a:solidFill>
              <a:srgbClr val="FFFFFF"/>
            </a:solidFill>
            <a:miter lim="800000"/>
            <a:headEnd/>
            <a:tailEnd/>
          </a:ln>
        </p:spPr>
        <p:txBody>
          <a:bodyPr wrap="none" anchor="ctr">
            <a:prstTxWarp prst="textNoShape">
              <a:avLst/>
            </a:prstTxWarp>
          </a:bodyPr>
          <a:lstStyle/>
          <a:p>
            <a:endParaRPr lang="en-GB"/>
          </a:p>
        </p:txBody>
      </p:sp>
      <p:sp>
        <p:nvSpPr>
          <p:cNvPr id="5" name="Text Box 1"/>
          <p:cNvSpPr txBox="1">
            <a:spLocks noChangeArrowheads="1"/>
          </p:cNvSpPr>
          <p:nvPr/>
        </p:nvSpPr>
        <p:spPr bwMode="auto">
          <a:xfrm>
            <a:off x="5646882" y="135755"/>
            <a:ext cx="3184246" cy="371513"/>
          </a:xfrm>
          <a:prstGeom prst="rect">
            <a:avLst/>
          </a:prstGeom>
          <a:noFill/>
          <a:ln w="9525">
            <a:noFill/>
            <a:round/>
            <a:headEnd/>
            <a:tailEnd/>
          </a:ln>
        </p:spPr>
        <p:txBody>
          <a:bodyPr wrap="none" lIns="90000" tIns="46800" rIns="90000" bIns="46800">
            <a:prstTxWarp prst="textNoShape">
              <a:avLst/>
            </a:prstTxWarp>
            <a:spAutoFit/>
          </a:bodyPr>
          <a:lstStyle/>
          <a:p>
            <a:pPr eaLnBrk="1" hangingPunct="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FFFFFF"/>
                </a:solidFill>
              </a:rPr>
              <a:t>The Ukrainian narrative in 1914</a:t>
            </a:r>
          </a:p>
        </p:txBody>
      </p:sp>
      <p:sp>
        <p:nvSpPr>
          <p:cNvPr id="2" name="Rectangle 1"/>
          <p:cNvSpPr/>
          <p:nvPr/>
        </p:nvSpPr>
        <p:spPr>
          <a:xfrm>
            <a:off x="4935023" y="808184"/>
            <a:ext cx="3901990" cy="6001643"/>
          </a:xfrm>
          <a:prstGeom prst="rect">
            <a:avLst/>
          </a:prstGeom>
        </p:spPr>
        <p:txBody>
          <a:bodyPr wrap="square">
            <a:spAutoFit/>
          </a:bodyPr>
          <a:lstStyle/>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Ukrainian nation is the legitimate heir of the </a:t>
            </a:r>
            <a:r>
              <a:rPr lang="en-GB" sz="1600" dirty="0" err="1">
                <a:solidFill>
                  <a:srgbClr val="FFFFFF"/>
                </a:solidFill>
              </a:rPr>
              <a:t>Kyjivan</a:t>
            </a:r>
            <a:r>
              <a:rPr lang="en-GB" sz="1600" dirty="0">
                <a:solidFill>
                  <a:srgbClr val="FFFFFF"/>
                </a:solidFill>
              </a:rPr>
              <a:t> </a:t>
            </a:r>
            <a:r>
              <a:rPr lang="en-GB" sz="1600" dirty="0" err="1">
                <a:solidFill>
                  <a:srgbClr val="FFFFFF"/>
                </a:solidFill>
              </a:rPr>
              <a:t>Rus</a:t>
            </a:r>
            <a:r>
              <a:rPr lang="en-GB" sz="1600" dirty="0">
                <a:solidFill>
                  <a:srgbClr val="FFFFFF"/>
                </a:solidFill>
              </a:rPr>
              <a:t>, the Principality of </a:t>
            </a:r>
            <a:r>
              <a:rPr lang="en-GB" sz="1600" dirty="0" err="1">
                <a:solidFill>
                  <a:srgbClr val="FFFFFF"/>
                </a:solidFill>
              </a:rPr>
              <a:t>Halychina</a:t>
            </a:r>
            <a:r>
              <a:rPr lang="en-GB" sz="1600" dirty="0">
                <a:solidFill>
                  <a:srgbClr val="FFFFFF"/>
                </a:solidFill>
              </a:rPr>
              <a:t> is the true successor of </a:t>
            </a:r>
            <a:r>
              <a:rPr lang="en-GB" sz="1600" dirty="0" err="1">
                <a:solidFill>
                  <a:srgbClr val="FFFFFF"/>
                </a:solidFill>
              </a:rPr>
              <a:t>Kyjiv</a:t>
            </a:r>
            <a:endParaRPr lang="en-GB" sz="1600" dirty="0">
              <a:solidFill>
                <a:srgbClr val="FFFFFF"/>
              </a:solidFill>
            </a:endParaRP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Ukraine was partitioned and occupied by Moscow, Poland and others but there were always Ukrainians who wanted to build an independent state </a:t>
            </a: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Ukrainians are a separate nation and purely East Slavic (with a bit of </a:t>
            </a:r>
            <a:r>
              <a:rPr lang="en-GB" sz="1600" dirty="0" err="1">
                <a:solidFill>
                  <a:srgbClr val="FFFFFF"/>
                </a:solidFill>
              </a:rPr>
              <a:t>Varangian</a:t>
            </a:r>
            <a:r>
              <a:rPr lang="en-GB" sz="1600" dirty="0">
                <a:solidFill>
                  <a:srgbClr val="FFFFFF"/>
                </a:solidFill>
              </a:rPr>
              <a:t> – Viking – ‘blood’). Great Russians are a mixture of Finns, Tatars and East-Slavic tribes</a:t>
            </a: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Russian imperial rule </a:t>
            </a:r>
            <a:r>
              <a:rPr lang="en-GB" sz="1600" i="1" dirty="0">
                <a:solidFill>
                  <a:srgbClr val="FFFFFF"/>
                </a:solidFill>
              </a:rPr>
              <a:t>is</a:t>
            </a:r>
            <a:r>
              <a:rPr lang="en-GB" sz="1600" dirty="0">
                <a:solidFill>
                  <a:srgbClr val="FFFFFF"/>
                </a:solidFill>
              </a:rPr>
              <a:t> foreign oppression</a:t>
            </a: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Ukrainians need to be recognized as a separate nation, they need cultural and political autonomy within the Austrian and Russian Empire, in the longer perspective  there should be an Ukrainian nation state</a:t>
            </a:r>
          </a:p>
        </p:txBody>
      </p:sp>
      <p:sp>
        <p:nvSpPr>
          <p:cNvPr id="7" name="AutoShape 3"/>
          <p:cNvSpPr>
            <a:spLocks noChangeArrowheads="1"/>
          </p:cNvSpPr>
          <p:nvPr/>
        </p:nvSpPr>
        <p:spPr bwMode="auto">
          <a:xfrm>
            <a:off x="4677401" y="5260961"/>
            <a:ext cx="335024" cy="335685"/>
          </a:xfrm>
          <a:prstGeom prst="rightArrow">
            <a:avLst>
              <a:gd name="adj1" fmla="val 50000"/>
              <a:gd name="adj2" fmla="val 50245"/>
            </a:avLst>
          </a:prstGeom>
          <a:solidFill>
            <a:srgbClr val="FF0000"/>
          </a:solidFill>
          <a:ln w="9360" cap="sq">
            <a:solidFill>
              <a:srgbClr val="FFFFFF"/>
            </a:solidFill>
            <a:miter lim="800000"/>
            <a:headEnd/>
            <a:tailEnd/>
          </a:ln>
        </p:spPr>
        <p:txBody>
          <a:bodyPr wrap="none" anchor="ctr">
            <a:prstTxWarp prst="textNoShape">
              <a:avLst/>
            </a:prstTxWarp>
          </a:bodyPr>
          <a:lstStyle/>
          <a:p>
            <a:endParaRPr lang="en-GB"/>
          </a:p>
        </p:txBody>
      </p:sp>
    </p:spTree>
    <p:extLst>
      <p:ext uri="{BB962C8B-B14F-4D97-AF65-F5344CB8AC3E}">
        <p14:creationId xmlns:p14="http://schemas.microsoft.com/office/powerpoint/2010/main" val="27640806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fill="hold" nodeType="afterEffect">
                                  <p:stCondLst>
                                    <p:cond delay="0"/>
                                  </p:stCondLst>
                                  <p:childTnLst>
                                    <p:set>
                                      <p:cBhvr additive="repl">
                                        <p:cTn id="6" dur="1" fill="hold">
                                          <p:stCondLst>
                                            <p:cond delay="0"/>
                                          </p:stCondLst>
                                        </p:cTn>
                                        <p:tgtEl>
                                          <p:spTgt spid="2969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F683944B-9319-F042-B39B-E5DED6CA1D39}"/>
              </a:ext>
            </a:extLst>
          </p:cNvPr>
          <p:cNvPicPr>
            <a:picLocks noChangeAspect="1"/>
          </p:cNvPicPr>
          <p:nvPr/>
        </p:nvPicPr>
        <p:blipFill>
          <a:blip r:embed="rId2"/>
          <a:stretch>
            <a:fillRect/>
          </a:stretch>
        </p:blipFill>
        <p:spPr>
          <a:xfrm>
            <a:off x="1105080" y="0"/>
            <a:ext cx="6933839" cy="6858000"/>
          </a:xfrm>
          <a:prstGeom prst="rect">
            <a:avLst/>
          </a:prstGeom>
        </p:spPr>
      </p:pic>
    </p:spTree>
    <p:extLst>
      <p:ext uri="{BB962C8B-B14F-4D97-AF65-F5344CB8AC3E}">
        <p14:creationId xmlns:p14="http://schemas.microsoft.com/office/powerpoint/2010/main" val="3248808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page1image1467144688">
            <a:extLst>
              <a:ext uri="{FF2B5EF4-FFF2-40B4-BE49-F238E27FC236}">
                <a16:creationId xmlns:a16="http://schemas.microsoft.com/office/drawing/2014/main" id="{EC97F268-9E41-BE4A-B23F-0AADE1ED57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58400" cy="690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238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3"/>
          <a:srcRect/>
          <a:stretch>
            <a:fillRect/>
          </a:stretch>
        </p:blipFill>
        <p:spPr bwMode="auto">
          <a:xfrm>
            <a:off x="0" y="0"/>
            <a:ext cx="4551363" cy="5949950"/>
          </a:xfrm>
          <a:prstGeom prst="rect">
            <a:avLst/>
          </a:prstGeom>
          <a:noFill/>
          <a:ln w="9525">
            <a:noFill/>
            <a:round/>
            <a:headEnd/>
            <a:tailEnd/>
          </a:ln>
        </p:spPr>
      </p:pic>
      <p:pic>
        <p:nvPicPr>
          <p:cNvPr id="58370" name="Picture 2"/>
          <p:cNvPicPr>
            <a:picLocks noChangeAspect="1" noChangeArrowheads="1"/>
          </p:cNvPicPr>
          <p:nvPr/>
        </p:nvPicPr>
        <p:blipFill>
          <a:blip r:embed="rId4"/>
          <a:srcRect/>
          <a:stretch>
            <a:fillRect/>
          </a:stretch>
        </p:blipFill>
        <p:spPr bwMode="auto">
          <a:xfrm>
            <a:off x="4433888" y="0"/>
            <a:ext cx="4710112" cy="5949950"/>
          </a:xfrm>
          <a:prstGeom prst="rect">
            <a:avLst/>
          </a:prstGeom>
          <a:noFill/>
          <a:ln w="9525">
            <a:noFill/>
            <a:round/>
            <a:headEnd/>
            <a:tailEnd/>
          </a:ln>
        </p:spPr>
      </p:pic>
      <p:sp>
        <p:nvSpPr>
          <p:cNvPr id="58371" name="Rectangle 3"/>
          <p:cNvSpPr>
            <a:spLocks noChangeArrowheads="1"/>
          </p:cNvSpPr>
          <p:nvPr/>
        </p:nvSpPr>
        <p:spPr bwMode="auto">
          <a:xfrm>
            <a:off x="1222375" y="5805488"/>
            <a:ext cx="7227888" cy="825500"/>
          </a:xfrm>
          <a:prstGeom prst="rect">
            <a:avLst/>
          </a:prstGeom>
          <a:noFill/>
          <a:ln w="9525">
            <a:noFill/>
            <a:round/>
            <a:headEnd/>
            <a:tailEnd/>
          </a:ln>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800">
                <a:solidFill>
                  <a:srgbClr val="FFFFFF"/>
                </a:solidFill>
              </a:rPr>
              <a:t>http://www.holodomor.org/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4196949" cy="6361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325" y="0"/>
            <a:ext cx="4511675" cy="6361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2" name="Textfeld 1">
            <a:extLst>
              <a:ext uri="{FF2B5EF4-FFF2-40B4-BE49-F238E27FC236}">
                <a16:creationId xmlns:a16="http://schemas.microsoft.com/office/drawing/2014/main" id="{1D51B8B9-7018-5538-E269-A36792794E43}"/>
              </a:ext>
            </a:extLst>
          </p:cNvPr>
          <p:cNvSpPr txBox="1"/>
          <p:nvPr/>
        </p:nvSpPr>
        <p:spPr>
          <a:xfrm>
            <a:off x="4572000" y="6280035"/>
            <a:ext cx="4464050" cy="646331"/>
          </a:xfrm>
          <a:prstGeom prst="rect">
            <a:avLst/>
          </a:prstGeom>
          <a:noFill/>
        </p:spPr>
        <p:txBody>
          <a:bodyPr wrap="square" rtlCol="0">
            <a:spAutoFit/>
          </a:bodyPr>
          <a:lstStyle/>
          <a:p>
            <a:r>
              <a:rPr lang="de-GB" dirty="0"/>
              <a:t>WWII Propaganda poster of the Organisation of Ukrainian Nationalists (OUN)</a:t>
            </a:r>
          </a:p>
        </p:txBody>
      </p:sp>
      <p:sp>
        <p:nvSpPr>
          <p:cNvPr id="4" name="Textfeld 3">
            <a:extLst>
              <a:ext uri="{FF2B5EF4-FFF2-40B4-BE49-F238E27FC236}">
                <a16:creationId xmlns:a16="http://schemas.microsoft.com/office/drawing/2014/main" id="{46F6425E-C724-F28C-3C4F-8AD5570D9DA0}"/>
              </a:ext>
            </a:extLst>
          </p:cNvPr>
          <p:cNvSpPr txBox="1"/>
          <p:nvPr/>
        </p:nvSpPr>
        <p:spPr>
          <a:xfrm>
            <a:off x="515257" y="6509657"/>
            <a:ext cx="3109249" cy="369332"/>
          </a:xfrm>
          <a:prstGeom prst="rect">
            <a:avLst/>
          </a:prstGeom>
          <a:noFill/>
        </p:spPr>
        <p:txBody>
          <a:bodyPr wrap="none" rtlCol="0">
            <a:spAutoFit/>
          </a:bodyPr>
          <a:lstStyle/>
          <a:p>
            <a:r>
              <a:rPr lang="de-GB" dirty="0"/>
              <a:t>Soviet propaganda poster 1945</a:t>
            </a:r>
          </a:p>
        </p:txBody>
      </p:sp>
    </p:spTree>
    <p:extLst>
      <p:ext uri="{BB962C8B-B14F-4D97-AF65-F5344CB8AC3E}">
        <p14:creationId xmlns:p14="http://schemas.microsoft.com/office/powerpoint/2010/main" val="201226748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1" descr="Ukr_Referendum_1991.png">
            <a:extLst>
              <a:ext uri="{FF2B5EF4-FFF2-40B4-BE49-F238E27FC236}">
                <a16:creationId xmlns:a16="http://schemas.microsoft.com/office/drawing/2014/main" id="{06E68802-59F4-4127-7A17-A1C09269A6E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7388" y="0"/>
            <a:ext cx="7335837" cy="564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4" name="TextBox 2">
            <a:extLst>
              <a:ext uri="{FF2B5EF4-FFF2-40B4-BE49-F238E27FC236}">
                <a16:creationId xmlns:a16="http://schemas.microsoft.com/office/drawing/2014/main" id="{1917620A-3B0D-B745-A672-A98150305137}"/>
              </a:ext>
            </a:extLst>
          </p:cNvPr>
          <p:cNvSpPr txBox="1">
            <a:spLocks noChangeArrowheads="1"/>
          </p:cNvSpPr>
          <p:nvPr/>
        </p:nvSpPr>
        <p:spPr bwMode="auto">
          <a:xfrm>
            <a:off x="687388" y="5946775"/>
            <a:ext cx="7532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dirty="0"/>
              <a:t>Referendum, 1 December 1991: </a:t>
            </a:r>
            <a:r>
              <a:rPr lang="en-US" altLang="en-US" dirty="0"/>
              <a:t>”Do you support the declaration of independence of Ukraine?”</a:t>
            </a:r>
            <a:endParaRPr lang="en-GB"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solidFill>
                  <a:schemeClr val="bg1"/>
                </a:solidFill>
              </a:rPr>
              <a:t>Imperialism and belated </a:t>
            </a:r>
            <a:r>
              <a:rPr lang="en-US" dirty="0" err="1">
                <a:solidFill>
                  <a:schemeClr val="bg1"/>
                </a:solidFill>
              </a:rPr>
              <a:t>Decolonisation</a:t>
            </a:r>
            <a:endParaRPr lang="en-US" dirty="0">
              <a:solidFill>
                <a:schemeClr val="bg1"/>
              </a:solidFill>
            </a:endParaRPr>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1054161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solidFill>
                  <a:schemeClr val="bg1"/>
                </a:solidFill>
              </a:rPr>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1329795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7A62BF4-C00C-A91B-9168-3A4E090A4C41}"/>
              </a:ext>
            </a:extLst>
          </p:cNvPr>
          <p:cNvPicPr>
            <a:picLocks noGrp="1" noChangeAspect="1"/>
          </p:cNvPicPr>
          <p:nvPr>
            <p:ph idx="1"/>
          </p:nvPr>
        </p:nvPicPr>
        <p:blipFill>
          <a:blip r:embed="rId2"/>
          <a:stretch>
            <a:fillRect/>
          </a:stretch>
        </p:blipFill>
        <p:spPr>
          <a:xfrm>
            <a:off x="166540" y="268940"/>
            <a:ext cx="8810919" cy="5243571"/>
          </a:xfrm>
        </p:spPr>
      </p:pic>
      <p:sp>
        <p:nvSpPr>
          <p:cNvPr id="5" name="TextBox 4">
            <a:extLst>
              <a:ext uri="{FF2B5EF4-FFF2-40B4-BE49-F238E27FC236}">
                <a16:creationId xmlns:a16="http://schemas.microsoft.com/office/drawing/2014/main" id="{BC0FF27D-F9EC-2815-B847-6571A6884681}"/>
              </a:ext>
            </a:extLst>
          </p:cNvPr>
          <p:cNvSpPr txBox="1"/>
          <p:nvPr/>
        </p:nvSpPr>
        <p:spPr>
          <a:xfrm>
            <a:off x="3039035" y="6064624"/>
            <a:ext cx="1324080" cy="369332"/>
          </a:xfrm>
          <a:prstGeom prst="rect">
            <a:avLst/>
          </a:prstGeom>
          <a:noFill/>
        </p:spPr>
        <p:txBody>
          <a:bodyPr wrap="none" rtlCol="0">
            <a:spAutoFit/>
          </a:bodyPr>
          <a:lstStyle/>
          <a:p>
            <a:r>
              <a:rPr lang="en-US" dirty="0"/>
              <a:t>Before 1939</a:t>
            </a:r>
          </a:p>
        </p:txBody>
      </p:sp>
    </p:spTree>
    <p:extLst>
      <p:ext uri="{BB962C8B-B14F-4D97-AF65-F5344CB8AC3E}">
        <p14:creationId xmlns:p14="http://schemas.microsoft.com/office/powerpoint/2010/main" val="3293560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itting at a desk&#10;&#10;Description automatically generated with low confidence">
            <a:extLst>
              <a:ext uri="{FF2B5EF4-FFF2-40B4-BE49-F238E27FC236}">
                <a16:creationId xmlns:a16="http://schemas.microsoft.com/office/drawing/2014/main" id="{F4B72143-EE8F-ED43-8B60-A1B4E8B632F9}"/>
              </a:ext>
            </a:extLst>
          </p:cNvPr>
          <p:cNvPicPr>
            <a:picLocks noChangeAspect="1"/>
          </p:cNvPicPr>
          <p:nvPr/>
        </p:nvPicPr>
        <p:blipFill>
          <a:blip r:embed="rId2"/>
          <a:stretch>
            <a:fillRect/>
          </a:stretch>
        </p:blipFill>
        <p:spPr>
          <a:xfrm>
            <a:off x="-948" y="387457"/>
            <a:ext cx="9110944" cy="6059837"/>
          </a:xfrm>
          <a:prstGeom prst="rect">
            <a:avLst/>
          </a:prstGeom>
        </p:spPr>
      </p:pic>
    </p:spTree>
    <p:extLst>
      <p:ext uri="{BB962C8B-B14F-4D97-AF65-F5344CB8AC3E}">
        <p14:creationId xmlns:p14="http://schemas.microsoft.com/office/powerpoint/2010/main" val="7352572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solidFill>
                  <a:schemeClr val="bg1"/>
                </a:solidFill>
              </a:rPr>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547869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621px-Ukraine_census_2001_Russian.svg.png">
            <a:extLst>
              <a:ext uri="{FF2B5EF4-FFF2-40B4-BE49-F238E27FC236}">
                <a16:creationId xmlns:a16="http://schemas.microsoft.com/office/drawing/2014/main" id="{C04D5AB2-731E-5238-A9AF-12C9C6BD72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8330" y="3487876"/>
            <a:ext cx="4184074" cy="321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4" descr="Russians_Ukraine_2001.png">
            <a:extLst>
              <a:ext uri="{FF2B5EF4-FFF2-40B4-BE49-F238E27FC236}">
                <a16:creationId xmlns:a16="http://schemas.microsoft.com/office/drawing/2014/main" id="{6B73E43A-EAB9-B0C9-A66C-5184CAB322E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34039" y="0"/>
            <a:ext cx="5109961"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Box 5">
            <a:extLst>
              <a:ext uri="{FF2B5EF4-FFF2-40B4-BE49-F238E27FC236}">
                <a16:creationId xmlns:a16="http://schemas.microsoft.com/office/drawing/2014/main" id="{F3CBE85E-87AC-EB40-3F08-000177809926}"/>
              </a:ext>
            </a:extLst>
          </p:cNvPr>
          <p:cNvSpPr txBox="1">
            <a:spLocks noChangeArrowheads="1"/>
          </p:cNvSpPr>
          <p:nvPr/>
        </p:nvSpPr>
        <p:spPr bwMode="auto">
          <a:xfrm>
            <a:off x="439057" y="1733550"/>
            <a:ext cx="273081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dirty="0"/>
              <a:t>Share of people with Russian as first language  in % (Census 2001)</a:t>
            </a:r>
          </a:p>
        </p:txBody>
      </p:sp>
    </p:spTree>
    <p:extLst>
      <p:ext uri="{BB962C8B-B14F-4D97-AF65-F5344CB8AC3E}">
        <p14:creationId xmlns:p14="http://schemas.microsoft.com/office/powerpoint/2010/main" val="1287557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754224A-8297-AE7A-250F-54C18E2C26FD}"/>
              </a:ext>
            </a:extLst>
          </p:cNvPr>
          <p:cNvPicPr>
            <a:picLocks noChangeAspect="1"/>
          </p:cNvPicPr>
          <p:nvPr/>
        </p:nvPicPr>
        <p:blipFill>
          <a:blip r:embed="rId2"/>
          <a:stretch>
            <a:fillRect/>
          </a:stretch>
        </p:blipFill>
        <p:spPr>
          <a:xfrm>
            <a:off x="2138082" y="50270"/>
            <a:ext cx="3938868" cy="5467880"/>
          </a:xfrm>
          <a:prstGeom prst="rect">
            <a:avLst/>
          </a:prstGeom>
        </p:spPr>
      </p:pic>
    </p:spTree>
    <p:extLst>
      <p:ext uri="{BB962C8B-B14F-4D97-AF65-F5344CB8AC3E}">
        <p14:creationId xmlns:p14="http://schemas.microsoft.com/office/powerpoint/2010/main" val="2270414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solidFill>
                  <a:schemeClr val="bg1"/>
                </a:solidFill>
              </a:rPr>
              <a:t>NATO</a:t>
            </a:r>
          </a:p>
          <a:p>
            <a:pPr marL="514350" indent="-514350">
              <a:buAutoNum type="arabicPeriod"/>
            </a:pPr>
            <a:r>
              <a:rPr lang="en-US" dirty="0"/>
              <a:t>Conclusion</a:t>
            </a:r>
          </a:p>
        </p:txBody>
      </p:sp>
    </p:spTree>
    <p:extLst>
      <p:ext uri="{BB962C8B-B14F-4D97-AF65-F5344CB8AC3E}">
        <p14:creationId xmlns:p14="http://schemas.microsoft.com/office/powerpoint/2010/main" val="8516009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0EE4BF-9A45-2A77-ABF8-FB78D91DD004}"/>
              </a:ext>
            </a:extLst>
          </p:cNvPr>
          <p:cNvPicPr>
            <a:picLocks noChangeAspect="1"/>
          </p:cNvPicPr>
          <p:nvPr/>
        </p:nvPicPr>
        <p:blipFill>
          <a:blip r:embed="rId2"/>
          <a:stretch>
            <a:fillRect/>
          </a:stretch>
        </p:blipFill>
        <p:spPr>
          <a:xfrm>
            <a:off x="1922929" y="908848"/>
            <a:ext cx="6253482" cy="5949152"/>
          </a:xfrm>
          <a:prstGeom prst="rect">
            <a:avLst/>
          </a:prstGeom>
        </p:spPr>
      </p:pic>
      <p:sp>
        <p:nvSpPr>
          <p:cNvPr id="5" name="TextBox 4">
            <a:extLst>
              <a:ext uri="{FF2B5EF4-FFF2-40B4-BE49-F238E27FC236}">
                <a16:creationId xmlns:a16="http://schemas.microsoft.com/office/drawing/2014/main" id="{661290D8-044E-3916-D871-870ABF60B4AF}"/>
              </a:ext>
            </a:extLst>
          </p:cNvPr>
          <p:cNvSpPr txBox="1"/>
          <p:nvPr/>
        </p:nvSpPr>
        <p:spPr>
          <a:xfrm>
            <a:off x="3143371" y="147917"/>
            <a:ext cx="2857257" cy="369332"/>
          </a:xfrm>
          <a:prstGeom prst="rect">
            <a:avLst/>
          </a:prstGeom>
          <a:noFill/>
        </p:spPr>
        <p:txBody>
          <a:bodyPr wrap="none" rtlCol="0">
            <a:spAutoFit/>
          </a:bodyPr>
          <a:lstStyle/>
          <a:p>
            <a:r>
              <a:rPr lang="en-US" dirty="0"/>
              <a:t>Stages of NATO enlargement</a:t>
            </a:r>
          </a:p>
        </p:txBody>
      </p:sp>
      <p:pic>
        <p:nvPicPr>
          <p:cNvPr id="2" name="Picture 2">
            <a:extLst>
              <a:ext uri="{FF2B5EF4-FFF2-40B4-BE49-F238E27FC236}">
                <a16:creationId xmlns:a16="http://schemas.microsoft.com/office/drawing/2014/main" id="{B2305442-747D-6E4F-DA29-7B5B0C19A4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754" y="0"/>
            <a:ext cx="89154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3104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solidFill>
                  <a:schemeClr val="bg1"/>
                </a:solidFill>
              </a:rPr>
              <a:t>Conclusion</a:t>
            </a:r>
          </a:p>
        </p:txBody>
      </p:sp>
    </p:spTree>
    <p:extLst>
      <p:ext uri="{BB962C8B-B14F-4D97-AF65-F5344CB8AC3E}">
        <p14:creationId xmlns:p14="http://schemas.microsoft.com/office/powerpoint/2010/main" val="27933019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222A1-AB6F-2837-794C-4CC6D4F224BA}"/>
              </a:ext>
            </a:extLst>
          </p:cNvPr>
          <p:cNvPicPr>
            <a:picLocks noChangeAspect="1"/>
          </p:cNvPicPr>
          <p:nvPr/>
        </p:nvPicPr>
        <p:blipFill>
          <a:blip r:embed="rId2"/>
          <a:stretch>
            <a:fillRect/>
          </a:stretch>
        </p:blipFill>
        <p:spPr>
          <a:xfrm>
            <a:off x="3996765" y="0"/>
            <a:ext cx="5147235" cy="3699575"/>
          </a:xfrm>
          <a:prstGeom prst="rect">
            <a:avLst/>
          </a:prstGeom>
        </p:spPr>
      </p:pic>
      <p:pic>
        <p:nvPicPr>
          <p:cNvPr id="3" name="Picture 2">
            <a:extLst>
              <a:ext uri="{FF2B5EF4-FFF2-40B4-BE49-F238E27FC236}">
                <a16:creationId xmlns:a16="http://schemas.microsoft.com/office/drawing/2014/main" id="{9ACB3998-8D80-3CCA-8D19-9F6EEDFF34F7}"/>
              </a:ext>
            </a:extLst>
          </p:cNvPr>
          <p:cNvPicPr>
            <a:picLocks noChangeAspect="1"/>
          </p:cNvPicPr>
          <p:nvPr/>
        </p:nvPicPr>
        <p:blipFill>
          <a:blip r:embed="rId3"/>
          <a:stretch>
            <a:fillRect/>
          </a:stretch>
        </p:blipFill>
        <p:spPr>
          <a:xfrm>
            <a:off x="0" y="3530600"/>
            <a:ext cx="7620000" cy="3327400"/>
          </a:xfrm>
          <a:prstGeom prst="rect">
            <a:avLst/>
          </a:prstGeom>
        </p:spPr>
      </p:pic>
    </p:spTree>
    <p:extLst>
      <p:ext uri="{BB962C8B-B14F-4D97-AF65-F5344CB8AC3E}">
        <p14:creationId xmlns:p14="http://schemas.microsoft.com/office/powerpoint/2010/main" val="1611075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nhaltsplatzhalter 2">
            <a:extLst>
              <a:ext uri="{FF2B5EF4-FFF2-40B4-BE49-F238E27FC236}">
                <a16:creationId xmlns:a16="http://schemas.microsoft.com/office/drawing/2014/main" id="{A5096CC4-3055-8439-2FD7-7848E916C69B}"/>
              </a:ext>
            </a:extLst>
          </p:cNvPr>
          <p:cNvPicPr>
            <a:picLocks noGrp="1" noChangeAspect="1"/>
          </p:cNvPicPr>
          <p:nvPr>
            <p:ph/>
          </p:nvPr>
        </p:nvPicPr>
        <p:blipFill>
          <a:blip r:embed="rId2"/>
          <a:stretch>
            <a:fillRect/>
          </a:stretch>
        </p:blipFill>
        <p:spPr>
          <a:xfrm>
            <a:off x="0" y="0"/>
            <a:ext cx="6172200" cy="4114800"/>
          </a:xfrm>
          <a:prstGeom prst="rect">
            <a:avLst/>
          </a:prstGeom>
        </p:spPr>
      </p:pic>
      <p:pic>
        <p:nvPicPr>
          <p:cNvPr id="4" name="Grafik 17" descr="Ein Bild, das Himmel, draußen, Bogen, Tag enthält.&#10;&#10;Automatisch generierte Beschreibung">
            <a:extLst>
              <a:ext uri="{FF2B5EF4-FFF2-40B4-BE49-F238E27FC236}">
                <a16:creationId xmlns:a16="http://schemas.microsoft.com/office/drawing/2014/main" id="{C2D44C29-85AD-1C95-5617-1FBF78E6452A}"/>
              </a:ext>
            </a:extLst>
          </p:cNvPr>
          <p:cNvPicPr>
            <a:picLocks noChangeAspect="1"/>
          </p:cNvPicPr>
          <p:nvPr/>
        </p:nvPicPr>
        <p:blipFill>
          <a:blip r:embed="rId3"/>
          <a:stretch>
            <a:fillRect/>
          </a:stretch>
        </p:blipFill>
        <p:spPr>
          <a:xfrm>
            <a:off x="5628290" y="-1"/>
            <a:ext cx="3266838" cy="2450129"/>
          </a:xfrm>
          <a:prstGeom prst="rect">
            <a:avLst/>
          </a:prstGeom>
        </p:spPr>
      </p:pic>
      <p:pic>
        <p:nvPicPr>
          <p:cNvPr id="2" name="Picture 1">
            <a:extLst>
              <a:ext uri="{FF2B5EF4-FFF2-40B4-BE49-F238E27FC236}">
                <a16:creationId xmlns:a16="http://schemas.microsoft.com/office/drawing/2014/main" id="{984ADC27-A054-6C60-C477-8B2EEA3B9342}"/>
              </a:ext>
            </a:extLst>
          </p:cNvPr>
          <p:cNvPicPr>
            <a:picLocks noChangeAspect="1"/>
          </p:cNvPicPr>
          <p:nvPr/>
        </p:nvPicPr>
        <p:blipFill>
          <a:blip r:embed="rId4"/>
          <a:stretch>
            <a:fillRect/>
          </a:stretch>
        </p:blipFill>
        <p:spPr>
          <a:xfrm>
            <a:off x="4937983" y="3988315"/>
            <a:ext cx="3957145" cy="2869685"/>
          </a:xfrm>
          <a:prstGeom prst="rect">
            <a:avLst/>
          </a:prstGeom>
        </p:spPr>
      </p:pic>
    </p:spTree>
    <p:extLst>
      <p:ext uri="{BB962C8B-B14F-4D97-AF65-F5344CB8AC3E}">
        <p14:creationId xmlns:p14="http://schemas.microsoft.com/office/powerpoint/2010/main" val="1024573306"/>
      </p:ext>
    </p:extLst>
  </p:cSld>
  <p:clrMapOvr>
    <a:masterClrMapping/>
  </p:clrMapOvr>
  <p:transition>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solidFill>
                  <a:schemeClr val="bg1"/>
                </a:solidFill>
              </a:rPr>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3961653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FEEEC35D-A42F-DE8E-D9A2-1D7E14D578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118865"/>
            <a:ext cx="4773706" cy="3650480"/>
          </a:xfrm>
          <a:prstGeom prst="rect">
            <a:avLst/>
          </a:prstGeom>
        </p:spPr>
      </p:pic>
      <p:sp>
        <p:nvSpPr>
          <p:cNvPr id="5" name="TextBox 4">
            <a:extLst>
              <a:ext uri="{FF2B5EF4-FFF2-40B4-BE49-F238E27FC236}">
                <a16:creationId xmlns:a16="http://schemas.microsoft.com/office/drawing/2014/main" id="{3D0D74E6-AE53-2F55-186E-B9FAEBE79B4B}"/>
              </a:ext>
            </a:extLst>
          </p:cNvPr>
          <p:cNvSpPr txBox="1"/>
          <p:nvPr/>
        </p:nvSpPr>
        <p:spPr>
          <a:xfrm>
            <a:off x="1224366" y="6369803"/>
            <a:ext cx="184731" cy="369332"/>
          </a:xfrm>
          <a:prstGeom prst="rect">
            <a:avLst/>
          </a:prstGeom>
          <a:noFill/>
        </p:spPr>
        <p:txBody>
          <a:bodyPr wrap="none" rtlCol="0">
            <a:spAutoFit/>
          </a:bodyPr>
          <a:lstStyle/>
          <a:p>
            <a:endParaRPr lang="en-US" dirty="0"/>
          </a:p>
        </p:txBody>
      </p:sp>
      <p:sp>
        <p:nvSpPr>
          <p:cNvPr id="2" name="TextBox 1">
            <a:extLst>
              <a:ext uri="{FF2B5EF4-FFF2-40B4-BE49-F238E27FC236}">
                <a16:creationId xmlns:a16="http://schemas.microsoft.com/office/drawing/2014/main" id="{26949A54-F055-E691-02F8-D5FADCBA997D}"/>
              </a:ext>
            </a:extLst>
          </p:cNvPr>
          <p:cNvSpPr txBox="1"/>
          <p:nvPr/>
        </p:nvSpPr>
        <p:spPr>
          <a:xfrm>
            <a:off x="418161" y="4524822"/>
            <a:ext cx="3749744" cy="923330"/>
          </a:xfrm>
          <a:prstGeom prst="rect">
            <a:avLst/>
          </a:prstGeom>
          <a:noFill/>
        </p:spPr>
        <p:txBody>
          <a:bodyPr wrap="none" rtlCol="0">
            <a:spAutoFit/>
          </a:bodyPr>
          <a:lstStyle/>
          <a:p>
            <a:r>
              <a:rPr lang="en-GB" b="0" i="0" u="none" strike="noStrike" dirty="0">
                <a:solidFill>
                  <a:srgbClr val="795CB2"/>
                </a:solidFill>
                <a:effectLst/>
                <a:latin typeface="Arial" panose="020B0604020202020204" pitchFamily="34" charset="0"/>
                <a:hlinkClick r:id="rId4" tooltip="United Nations Statistics Division"/>
              </a:rPr>
              <a:t>United Nations Statistics Division</a:t>
            </a:r>
            <a:endParaRPr lang="en-GB" b="0" i="0" u="none" strike="noStrike" dirty="0">
              <a:solidFill>
                <a:srgbClr val="795CB2"/>
              </a:solidFill>
              <a:effectLst/>
              <a:latin typeface="Arial" panose="020B0604020202020204" pitchFamily="34" charset="0"/>
            </a:endParaRPr>
          </a:p>
          <a:p>
            <a:r>
              <a:rPr lang="en-GB" dirty="0">
                <a:solidFill>
                  <a:srgbClr val="FFC000"/>
                </a:solidFill>
                <a:latin typeface="Arial" panose="020B0604020202020204" pitchFamily="34" charset="0"/>
              </a:rPr>
              <a:t>Eastern Europe</a:t>
            </a:r>
            <a:r>
              <a:rPr lang="en-GB" dirty="0">
                <a:solidFill>
                  <a:schemeClr val="bg1"/>
                </a:solidFill>
                <a:latin typeface="Arial" panose="020B0604020202020204" pitchFamily="34" charset="0"/>
              </a:rPr>
              <a:t>, Northern Europe, </a:t>
            </a:r>
          </a:p>
          <a:p>
            <a:r>
              <a:rPr lang="en-GB" dirty="0">
                <a:solidFill>
                  <a:schemeClr val="bg1"/>
                </a:solidFill>
                <a:latin typeface="Arial" panose="020B0604020202020204" pitchFamily="34" charset="0"/>
              </a:rPr>
              <a:t>Southern Europe, Western Europe</a:t>
            </a:r>
            <a:endParaRPr lang="en-US" dirty="0">
              <a:solidFill>
                <a:schemeClr val="bg1"/>
              </a:solidFill>
            </a:endParaRPr>
          </a:p>
        </p:txBody>
      </p:sp>
      <p:sp>
        <p:nvSpPr>
          <p:cNvPr id="10" name="TextBox 9">
            <a:extLst>
              <a:ext uri="{FF2B5EF4-FFF2-40B4-BE49-F238E27FC236}">
                <a16:creationId xmlns:a16="http://schemas.microsoft.com/office/drawing/2014/main" id="{D438D2F9-DD8B-BF26-EFCA-16C5FFF920A5}"/>
              </a:ext>
            </a:extLst>
          </p:cNvPr>
          <p:cNvSpPr txBox="1"/>
          <p:nvPr/>
        </p:nvSpPr>
        <p:spPr>
          <a:xfrm>
            <a:off x="4976096" y="4524822"/>
            <a:ext cx="4141694" cy="1200329"/>
          </a:xfrm>
          <a:prstGeom prst="rect">
            <a:avLst/>
          </a:prstGeom>
          <a:noFill/>
        </p:spPr>
        <p:txBody>
          <a:bodyPr wrap="square" rtlCol="0">
            <a:spAutoFit/>
          </a:bodyPr>
          <a:lstStyle/>
          <a:p>
            <a:r>
              <a:rPr lang="en-GB" b="0" i="0" u="none" strike="noStrike" dirty="0">
                <a:solidFill>
                  <a:schemeClr val="bg1"/>
                </a:solidFill>
                <a:effectLst/>
                <a:latin typeface="Arial" panose="020B0604020202020204" pitchFamily="34" charset="0"/>
              </a:rPr>
              <a:t>Traditional cultural borders of Europe: usage recommendation by the Standing Committee on Geographical Names, Germany.</a:t>
            </a:r>
            <a:endParaRPr lang="en-US" dirty="0">
              <a:solidFill>
                <a:schemeClr val="bg1"/>
              </a:solidFill>
            </a:endParaRPr>
          </a:p>
        </p:txBody>
      </p:sp>
      <p:pic>
        <p:nvPicPr>
          <p:cNvPr id="11" name="Graphic 10">
            <a:extLst>
              <a:ext uri="{FF2B5EF4-FFF2-40B4-BE49-F238E27FC236}">
                <a16:creationId xmlns:a16="http://schemas.microsoft.com/office/drawing/2014/main" id="{EFAA242B-BC14-8934-01A8-E6600AF8CF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76094" y="0"/>
            <a:ext cx="4141694" cy="4295389"/>
          </a:xfrm>
          <a:prstGeom prst="rect">
            <a:avLst/>
          </a:prstGeom>
        </p:spPr>
      </p:pic>
    </p:spTree>
    <p:extLst>
      <p:ext uri="{BB962C8B-B14F-4D97-AF65-F5344CB8AC3E}">
        <p14:creationId xmlns:p14="http://schemas.microsoft.com/office/powerpoint/2010/main" val="502888738"/>
      </p:ext>
    </p:extLst>
  </p:cSld>
  <p:clrMapOvr>
    <a:masterClrMapping/>
  </p:clrMapOvr>
  <p:transition>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34414136-0EFA-BCB6-8831-CD55E737FF7D}"/>
              </a:ext>
            </a:extLst>
          </p:cNvPr>
          <p:cNvPicPr>
            <a:picLocks noChangeAspect="1"/>
          </p:cNvPicPr>
          <p:nvPr/>
        </p:nvPicPr>
        <p:blipFill>
          <a:blip r:embed="rId2"/>
          <a:stretch>
            <a:fillRect/>
          </a:stretch>
        </p:blipFill>
        <p:spPr>
          <a:xfrm>
            <a:off x="4141693" y="0"/>
            <a:ext cx="5008883" cy="4034118"/>
          </a:xfrm>
          <a:prstGeom prst="rect">
            <a:avLst/>
          </a:prstGeom>
        </p:spPr>
      </p:pic>
      <p:sp>
        <p:nvSpPr>
          <p:cNvPr id="7" name="TextBox 6">
            <a:extLst>
              <a:ext uri="{FF2B5EF4-FFF2-40B4-BE49-F238E27FC236}">
                <a16:creationId xmlns:a16="http://schemas.microsoft.com/office/drawing/2014/main" id="{92D6B820-0C0B-DE81-FCCF-CA07C315818E}"/>
              </a:ext>
            </a:extLst>
          </p:cNvPr>
          <p:cNvSpPr txBox="1"/>
          <p:nvPr/>
        </p:nvSpPr>
        <p:spPr>
          <a:xfrm>
            <a:off x="4573562" y="4130968"/>
            <a:ext cx="4496332" cy="1200329"/>
          </a:xfrm>
          <a:prstGeom prst="rect">
            <a:avLst/>
          </a:prstGeom>
          <a:noFill/>
        </p:spPr>
        <p:txBody>
          <a:bodyPr wrap="square" rtlCol="0">
            <a:spAutoFit/>
          </a:bodyPr>
          <a:lstStyle/>
          <a:p>
            <a:r>
              <a:rPr lang="en-GB" b="0" i="0" u="none" strike="noStrike" dirty="0">
                <a:solidFill>
                  <a:schemeClr val="bg1"/>
                </a:solidFill>
                <a:effectLst/>
                <a:latin typeface="Arial" panose="020B0604020202020204" pitchFamily="34" charset="0"/>
              </a:rPr>
              <a:t>European sub-regions according to </a:t>
            </a:r>
            <a:r>
              <a:rPr lang="en-GB" b="0" i="0" u="none" strike="noStrike" dirty="0">
                <a:solidFill>
                  <a:schemeClr val="bg1"/>
                </a:solidFill>
                <a:effectLst/>
                <a:latin typeface="Arial" panose="020B0604020202020204" pitchFamily="34" charset="0"/>
                <a:hlinkClick r:id="rId3" tooltip="EuroVoc">
                  <a:extLst>
                    <a:ext uri="{A12FA001-AC4F-418D-AE19-62706E023703}">
                      <ahyp:hlinkClr xmlns:ahyp="http://schemas.microsoft.com/office/drawing/2018/hyperlinkcolor" val="tx"/>
                    </a:ext>
                  </a:extLst>
                </a:hlinkClick>
              </a:rPr>
              <a:t>EuroVoc</a:t>
            </a:r>
            <a:r>
              <a:rPr lang="en-GB" b="0" i="0" u="none" strike="noStrike" dirty="0">
                <a:solidFill>
                  <a:schemeClr val="bg1"/>
                </a:solidFill>
                <a:effectLst/>
                <a:latin typeface="Arial" panose="020B0604020202020204" pitchFamily="34" charset="0"/>
              </a:rPr>
              <a:t>   </a:t>
            </a:r>
            <a:r>
              <a:rPr lang="en-GB" b="0" i="0" u="none" strike="noStrike" dirty="0">
                <a:solidFill>
                  <a:schemeClr val="bg1"/>
                </a:solidFill>
                <a:effectLst/>
                <a:latin typeface="Arial" panose="020B0604020202020204" pitchFamily="34" charset="0"/>
                <a:hlinkClick r:id="rId4" tooltip="Central and Eastern Europe">
                  <a:extLst>
                    <a:ext uri="{A12FA001-AC4F-418D-AE19-62706E023703}">
                      <ahyp:hlinkClr xmlns:ahyp="http://schemas.microsoft.com/office/drawing/2018/hyperlinkcolor" val="tx"/>
                    </a:ext>
                  </a:extLst>
                </a:hlinkClick>
              </a:rPr>
              <a:t>Central and Eastern Europe</a:t>
            </a:r>
            <a:r>
              <a:rPr lang="en-GB" b="0" i="0" u="none" strike="noStrike" dirty="0">
                <a:solidFill>
                  <a:schemeClr val="bg1"/>
                </a:solidFill>
                <a:effectLst/>
                <a:latin typeface="Arial" panose="020B0604020202020204" pitchFamily="34" charset="0"/>
              </a:rPr>
              <a:t>  Western Europe   Southern Europe   Northern Europe</a:t>
            </a:r>
            <a:endParaRPr lang="en-US" dirty="0">
              <a:solidFill>
                <a:schemeClr val="bg1"/>
              </a:solidFill>
            </a:endParaRPr>
          </a:p>
        </p:txBody>
      </p:sp>
      <p:pic>
        <p:nvPicPr>
          <p:cNvPr id="8" name="Graphic 7">
            <a:extLst>
              <a:ext uri="{FF2B5EF4-FFF2-40B4-BE49-F238E27FC236}">
                <a16:creationId xmlns:a16="http://schemas.microsoft.com/office/drawing/2014/main" id="{686350CB-B6DB-3EB1-632D-3991089030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96850"/>
            <a:ext cx="4948518" cy="3015503"/>
          </a:xfrm>
          <a:prstGeom prst="rect">
            <a:avLst/>
          </a:prstGeom>
        </p:spPr>
      </p:pic>
      <p:sp>
        <p:nvSpPr>
          <p:cNvPr id="9" name="TextBox 8">
            <a:extLst>
              <a:ext uri="{FF2B5EF4-FFF2-40B4-BE49-F238E27FC236}">
                <a16:creationId xmlns:a16="http://schemas.microsoft.com/office/drawing/2014/main" id="{D7ED3A98-AC78-639C-CAEE-268FA4D7075E}"/>
              </a:ext>
            </a:extLst>
          </p:cNvPr>
          <p:cNvSpPr txBox="1"/>
          <p:nvPr/>
        </p:nvSpPr>
        <p:spPr>
          <a:xfrm>
            <a:off x="605118" y="3029576"/>
            <a:ext cx="4047565" cy="646331"/>
          </a:xfrm>
          <a:prstGeom prst="rect">
            <a:avLst/>
          </a:prstGeom>
          <a:noFill/>
        </p:spPr>
        <p:txBody>
          <a:bodyPr wrap="square" rtlCol="0">
            <a:spAutoFit/>
          </a:bodyPr>
          <a:lstStyle/>
          <a:p>
            <a:r>
              <a:rPr lang="en-US" dirty="0">
                <a:solidFill>
                  <a:schemeClr val="bg1"/>
                </a:solidFill>
              </a:rPr>
              <a:t>Eastern Europe during the Cold War</a:t>
            </a:r>
          </a:p>
          <a:p>
            <a:r>
              <a:rPr lang="en-US" dirty="0">
                <a:solidFill>
                  <a:schemeClr val="bg1"/>
                </a:solidFill>
              </a:rPr>
              <a:t> (Iron Curtain)</a:t>
            </a:r>
          </a:p>
        </p:txBody>
      </p:sp>
    </p:spTree>
    <p:extLst>
      <p:ext uri="{BB962C8B-B14F-4D97-AF65-F5344CB8AC3E}">
        <p14:creationId xmlns:p14="http://schemas.microsoft.com/office/powerpoint/2010/main" val="1795434864"/>
      </p:ext>
    </p:extLst>
  </p:cSld>
  <p:clrMapOvr>
    <a:masterClrMapping/>
  </p:clrMapOvr>
  <p:transition>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solidFill>
                  <a:schemeClr val="bg1"/>
                </a:solidFill>
              </a:rPr>
              <a:t>History Matters</a:t>
            </a:r>
          </a:p>
          <a:p>
            <a:pPr marL="514350" indent="-514350">
              <a:buAutoNum type="arabicPeriod"/>
            </a:pPr>
            <a:r>
              <a:rPr lang="en-US" dirty="0"/>
              <a:t>Imperialism and belated de-</a:t>
            </a:r>
            <a:r>
              <a:rPr lang="en-US" dirty="0" err="1"/>
              <a:t>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768390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a:extLst>
              <a:ext uri="{FF2B5EF4-FFF2-40B4-BE49-F238E27FC236}">
                <a16:creationId xmlns:a16="http://schemas.microsoft.com/office/drawing/2014/main" id="{8603BD2B-3B76-6540-B7FB-3F062F2B0AC0}"/>
              </a:ext>
            </a:extLst>
          </p:cNvPr>
          <p:cNvGrpSpPr>
            <a:grpSpLocks/>
          </p:cNvGrpSpPr>
          <p:nvPr/>
        </p:nvGrpSpPr>
        <p:grpSpPr bwMode="auto">
          <a:xfrm>
            <a:off x="250825" y="115888"/>
            <a:ext cx="8674100" cy="6835775"/>
            <a:chOff x="158" y="0"/>
            <a:chExt cx="5464" cy="4306"/>
          </a:xfrm>
        </p:grpSpPr>
        <p:pic>
          <p:nvPicPr>
            <p:cNvPr id="34819" name="Picture 2">
              <a:extLst>
                <a:ext uri="{FF2B5EF4-FFF2-40B4-BE49-F238E27FC236}">
                  <a16:creationId xmlns:a16="http://schemas.microsoft.com/office/drawing/2014/main" id="{6FE04EBF-796F-0646-B0A4-74741F1A7F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0"/>
              <a:ext cx="5464" cy="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4820" name="Text Box 3">
              <a:extLst>
                <a:ext uri="{FF2B5EF4-FFF2-40B4-BE49-F238E27FC236}">
                  <a16:creationId xmlns:a16="http://schemas.microsoft.com/office/drawing/2014/main" id="{23F4A8C1-5600-574F-A42B-71103E51751E}"/>
                </a:ext>
              </a:extLst>
            </p:cNvPr>
            <p:cNvSpPr txBox="1">
              <a:spLocks noChangeArrowheads="1"/>
            </p:cNvSpPr>
            <p:nvPr/>
          </p:nvSpPr>
          <p:spPr bwMode="auto">
            <a:xfrm>
              <a:off x="158" y="0"/>
              <a:ext cx="5464" cy="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de-GB">
                <a:ea typeface="Arial Unicode MS" panose="020B0604020202020204" pitchFamily="34" charset="-128"/>
              </a:endParaRPr>
            </a:p>
          </p:txBody>
        </p:sp>
      </p:grpSp>
      <p:sp>
        <p:nvSpPr>
          <p:cNvPr id="34818" name="Text Box 4">
            <a:extLst>
              <a:ext uri="{FF2B5EF4-FFF2-40B4-BE49-F238E27FC236}">
                <a16:creationId xmlns:a16="http://schemas.microsoft.com/office/drawing/2014/main" id="{F2C6D440-FF7F-D74C-AF8D-2162D3CD085F}"/>
              </a:ext>
            </a:extLst>
          </p:cNvPr>
          <p:cNvSpPr txBox="1">
            <a:spLocks noChangeArrowheads="1"/>
          </p:cNvSpPr>
          <p:nvPr/>
        </p:nvSpPr>
        <p:spPr bwMode="auto">
          <a:xfrm>
            <a:off x="900113" y="6165850"/>
            <a:ext cx="25558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spcBef>
                <a:spcPts val="1500"/>
              </a:spcBef>
              <a:buSzPct val="100000"/>
            </a:pPr>
            <a:r>
              <a:rPr lang="en-GB" altLang="de-GB" sz="2400">
                <a:solidFill>
                  <a:srgbClr val="000514"/>
                </a:solidFill>
                <a:ea typeface="Arial Unicode MS" panose="020B0604020202020204" pitchFamily="34" charset="-128"/>
              </a:rPr>
              <a:t>1000</a:t>
            </a: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Kijów_-_Sobór_Mądrości_Bożej_02.jpg"/>
          <p:cNvPicPr>
            <a:picLocks noGrp="1" noChangeAspect="1"/>
          </p:cNvPicPr>
          <p:nvPr>
            <p:ph sz="half" idx="1"/>
          </p:nvPr>
        </p:nvPicPr>
        <p:blipFill>
          <a:blip r:embed="rId2">
            <a:extLst>
              <a:ext uri="{28A0092B-C50C-407E-A947-70E740481C1C}">
                <a14:useLocalDpi xmlns:a14="http://schemas.microsoft.com/office/drawing/2010/main" val="0"/>
              </a:ext>
            </a:extLst>
          </a:blip>
          <a:srcRect l="27134" r="27134"/>
          <a:stretch>
            <a:fillRect/>
          </a:stretch>
        </p:blipFill>
        <p:spPr>
          <a:xfrm>
            <a:off x="0" y="0"/>
            <a:ext cx="4495800" cy="5038336"/>
          </a:xfrm>
        </p:spPr>
      </p:pic>
      <p:pic>
        <p:nvPicPr>
          <p:cNvPr id="8" name="Content Placeholder 7" descr="Kievan-rus-1015-1113-(en).png"/>
          <p:cNvPicPr>
            <a:picLocks noGrp="1" noChangeAspect="1"/>
          </p:cNvPicPr>
          <p:nvPr>
            <p:ph sz="half" idx="2"/>
          </p:nvPr>
        </p:nvPicPr>
        <p:blipFill>
          <a:blip r:embed="rId3">
            <a:extLst>
              <a:ext uri="{28A0092B-C50C-407E-A947-70E740481C1C}">
                <a14:useLocalDpi xmlns:a14="http://schemas.microsoft.com/office/drawing/2010/main" val="0"/>
              </a:ext>
            </a:extLst>
          </a:blip>
          <a:srcRect l="-4646" r="-4646"/>
          <a:stretch>
            <a:fillRect/>
          </a:stretch>
        </p:blipFill>
        <p:spPr>
          <a:xfrm>
            <a:off x="4567306" y="1600200"/>
            <a:ext cx="4495800" cy="5038336"/>
          </a:xfrm>
        </p:spPr>
      </p:pic>
      <p:sp>
        <p:nvSpPr>
          <p:cNvPr id="2" name="Textfeld 1">
            <a:extLst>
              <a:ext uri="{FF2B5EF4-FFF2-40B4-BE49-F238E27FC236}">
                <a16:creationId xmlns:a16="http://schemas.microsoft.com/office/drawing/2014/main" id="{959C3C22-A72D-AE47-BEED-E687157EAD07}"/>
              </a:ext>
            </a:extLst>
          </p:cNvPr>
          <p:cNvSpPr txBox="1"/>
          <p:nvPr/>
        </p:nvSpPr>
        <p:spPr>
          <a:xfrm>
            <a:off x="508000" y="5303520"/>
            <a:ext cx="2733040" cy="923330"/>
          </a:xfrm>
          <a:prstGeom prst="rect">
            <a:avLst/>
          </a:prstGeom>
          <a:noFill/>
        </p:spPr>
        <p:txBody>
          <a:bodyPr wrap="square" rtlCol="0">
            <a:spAutoFit/>
          </a:bodyPr>
          <a:lstStyle/>
          <a:p>
            <a:r>
              <a:rPr lang="de-GB" dirty="0"/>
              <a:t>Saint Sophia Cathedral, Kyiv, </a:t>
            </a:r>
            <a:r>
              <a:rPr lang="de-GB"/>
              <a:t>11th century</a:t>
            </a:r>
            <a:r>
              <a:rPr lang="de-DE" dirty="0"/>
              <a:t>, </a:t>
            </a:r>
            <a:r>
              <a:rPr lang="de-DE" dirty="0" err="1"/>
              <a:t>rebuilt</a:t>
            </a:r>
            <a:r>
              <a:rPr lang="de-DE" dirty="0"/>
              <a:t> in 16th </a:t>
            </a:r>
            <a:r>
              <a:rPr lang="de-DE" dirty="0" err="1"/>
              <a:t>cenutry</a:t>
            </a:r>
            <a:endParaRPr lang="de-GB" dirty="0"/>
          </a:p>
        </p:txBody>
      </p:sp>
    </p:spTree>
    <p:extLst>
      <p:ext uri="{BB962C8B-B14F-4D97-AF65-F5344CB8AC3E}">
        <p14:creationId xmlns:p14="http://schemas.microsoft.com/office/powerpoint/2010/main" val="603908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D1031C-8679-EFB1-0F2D-43485B162F64}"/>
              </a:ext>
            </a:extLst>
          </p:cNvPr>
          <p:cNvSpPr txBox="1"/>
          <p:nvPr/>
        </p:nvSpPr>
        <p:spPr>
          <a:xfrm>
            <a:off x="1680882" y="1183341"/>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C82F8C7D-3CCB-EE3D-2C1C-8F28A9FA512D}"/>
              </a:ext>
            </a:extLst>
          </p:cNvPr>
          <p:cNvSpPr txBox="1"/>
          <p:nvPr/>
        </p:nvSpPr>
        <p:spPr>
          <a:xfrm>
            <a:off x="578224" y="946135"/>
            <a:ext cx="7799294" cy="4096634"/>
          </a:xfrm>
          <a:prstGeom prst="rect">
            <a:avLst/>
          </a:prstGeom>
          <a:noFill/>
        </p:spPr>
        <p:txBody>
          <a:bodyPr wrap="square">
            <a:spAutoFit/>
          </a:bodyPr>
          <a:lstStyle/>
          <a:p>
            <a:pPr marL="457200" algn="just">
              <a:lnSpc>
                <a:spcPts val="1800"/>
              </a:lnSpc>
              <a:spcBef>
                <a:spcPts val="600"/>
              </a:spcBef>
              <a:spcAft>
                <a:spcPts val="6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‘This is not just Ukraine’s civilizational choice. Here at this site, at the baptismal site on the Dnieper River, a choice was made for the whole of Holy Rus, for all of us… When I say “for our entire people”, we know today’s reality of course, know that there are the Ukrainian people and the Belarusian people, and other peoples too, and we respect all the parts of this heritage, but at the same time, at the foundations of this heritage are the common spiritual values that make us a single people (…)</a:t>
            </a:r>
          </a:p>
          <a:p>
            <a:pPr marL="457200" algn="just">
              <a:lnSpc>
                <a:spcPts val="1800"/>
              </a:lnSpc>
              <a:spcBef>
                <a:spcPts val="600"/>
              </a:spcBef>
              <a:spcAft>
                <a:spcPts val="6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 mediaeval times, Ukraine was part of first one and then another European power centre, came under the rule of one country, then another. But the vision of uniting both the western and eastern parts of Rus, the state that had its beginnings here in Kiev (…) always lived on in the east and in the west, wherever our people lived. (…)</a:t>
            </a:r>
          </a:p>
          <a:p>
            <a:pPr marL="457200" algn="just">
              <a:lnSpc>
                <a:spcPts val="1800"/>
              </a:lnSpc>
              <a:spcBef>
                <a:spcPts val="600"/>
              </a:spcBef>
              <a:spcAft>
                <a:spcPts val="6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Let me say again that we will respect whatever choice our Ukrainian partners, friends and brothers make. The question is only one of how we go about agreeing on working together under absolutely equal, transparent and clear conditions.’</a:t>
            </a:r>
            <a:r>
              <a:rPr lang="en-GB" dirty="0">
                <a:solidFill>
                  <a:schemeClr val="bg1"/>
                </a:solidFill>
                <a:effectLst/>
              </a:rPr>
              <a:t> </a:t>
            </a:r>
            <a:endParaRPr lang="en-US" dirty="0">
              <a:solidFill>
                <a:schemeClr val="bg1"/>
              </a:solidFill>
            </a:endParaRPr>
          </a:p>
        </p:txBody>
      </p:sp>
      <p:sp>
        <p:nvSpPr>
          <p:cNvPr id="6" name="TextBox 5">
            <a:extLst>
              <a:ext uri="{FF2B5EF4-FFF2-40B4-BE49-F238E27FC236}">
                <a16:creationId xmlns:a16="http://schemas.microsoft.com/office/drawing/2014/main" id="{C7D967D3-04E4-58BB-C77C-85B451AF1343}"/>
              </a:ext>
            </a:extLst>
          </p:cNvPr>
          <p:cNvSpPr txBox="1"/>
          <p:nvPr/>
        </p:nvSpPr>
        <p:spPr>
          <a:xfrm>
            <a:off x="1438835" y="5402822"/>
            <a:ext cx="4572000" cy="923330"/>
          </a:xfrm>
          <a:prstGeom prst="rect">
            <a:avLst/>
          </a:prstGeom>
          <a:noFill/>
        </p:spPr>
        <p:txBody>
          <a:bodyPr wrap="square">
            <a:spAutoFit/>
          </a:bodyPr>
          <a:lstStyle/>
          <a:p>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2013 Putin addressed a conference in Kyiv celebrating the 1025</a:t>
            </a:r>
            <a:r>
              <a:rPr lang="en-GB" sz="1800" baseline="30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anniversary of the baptism of the ‘Rus’</a:t>
            </a:r>
            <a:r>
              <a:rPr lang="en-GB" dirty="0">
                <a:solidFill>
                  <a:schemeClr val="bg1"/>
                </a:solidFill>
                <a:effectLst/>
              </a:rPr>
              <a:t> </a:t>
            </a:r>
            <a:endParaRPr lang="en-US" dirty="0">
              <a:solidFill>
                <a:schemeClr val="bg1"/>
              </a:solidFill>
            </a:endParaRPr>
          </a:p>
        </p:txBody>
      </p:sp>
    </p:spTree>
    <p:extLst>
      <p:ext uri="{BB962C8B-B14F-4D97-AF65-F5344CB8AC3E}">
        <p14:creationId xmlns:p14="http://schemas.microsoft.com/office/powerpoint/2010/main" val="218614101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768</Words>
  <Application>Microsoft Macintosh PowerPoint</Application>
  <PresentationFormat>Bildschirmpräsentation (4:3)</PresentationFormat>
  <Paragraphs>108</Paragraphs>
  <Slides>29</Slides>
  <Notes>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29</vt:i4>
      </vt:variant>
    </vt:vector>
  </HeadingPairs>
  <TitlesOfParts>
    <vt:vector size="34" baseType="lpstr">
      <vt:lpstr>Arial</vt:lpstr>
      <vt:lpstr>Calibri</vt:lpstr>
      <vt:lpstr>Times New Roman</vt:lpstr>
      <vt:lpstr>Wingdings</vt:lpstr>
      <vt:lpstr>1_Office Theme</vt:lpstr>
      <vt:lpstr>The Making of Eastern Europe and the Russian attack on Ukraine  Making of the Modern World, Spring Term, Week 10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Mick</dc:creator>
  <cp:lastModifiedBy>Mick, Christoph</cp:lastModifiedBy>
  <cp:revision>39</cp:revision>
  <dcterms:created xsi:type="dcterms:W3CDTF">2015-10-19T15:52:17Z</dcterms:created>
  <dcterms:modified xsi:type="dcterms:W3CDTF">2024-03-09T16:13:42Z</dcterms:modified>
</cp:coreProperties>
</file>