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8"/>
    <p:restoredTop sz="94673"/>
  </p:normalViewPr>
  <p:slideViewPr>
    <p:cSldViewPr snapToGrid="0" snapToObjects="1">
      <p:cViewPr>
        <p:scale>
          <a:sx n="108" d="100"/>
          <a:sy n="108" d="100"/>
        </p:scale>
        <p:origin x="1296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78757-9733-8443-BEBC-8B245401A187}" type="datetimeFigureOut">
              <a:rPr lang="en-US" smtClean="0"/>
              <a:t>11/16/19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252B-71C1-994C-A476-7C11BAAC2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56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78757-9733-8443-BEBC-8B245401A187}" type="datetimeFigureOut">
              <a:rPr lang="en-US" smtClean="0"/>
              <a:t>11/16/19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252B-71C1-994C-A476-7C11BAAC2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612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78757-9733-8443-BEBC-8B245401A187}" type="datetimeFigureOut">
              <a:rPr lang="en-US" smtClean="0"/>
              <a:t>11/16/19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252B-71C1-994C-A476-7C11BAAC2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84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78757-9733-8443-BEBC-8B245401A187}" type="datetimeFigureOut">
              <a:rPr lang="en-US" smtClean="0"/>
              <a:t>11/16/19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252B-71C1-994C-A476-7C11BAAC2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602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78757-9733-8443-BEBC-8B245401A187}" type="datetimeFigureOut">
              <a:rPr lang="en-US" smtClean="0"/>
              <a:t>11/16/19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252B-71C1-994C-A476-7C11BAAC2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4549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78757-9733-8443-BEBC-8B245401A187}" type="datetimeFigureOut">
              <a:rPr lang="en-US" smtClean="0"/>
              <a:t>11/16/19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252B-71C1-994C-A476-7C11BAAC2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346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78757-9733-8443-BEBC-8B245401A187}" type="datetimeFigureOut">
              <a:rPr lang="en-US" smtClean="0"/>
              <a:t>11/16/19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252B-71C1-994C-A476-7C11BAAC210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997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78757-9733-8443-BEBC-8B245401A187}" type="datetimeFigureOut">
              <a:rPr lang="en-US" smtClean="0"/>
              <a:t>11/16/19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252B-71C1-994C-A476-7C11BAAC2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736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78757-9733-8443-BEBC-8B245401A187}" type="datetimeFigureOut">
              <a:rPr lang="en-US" smtClean="0"/>
              <a:t>11/16/19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252B-71C1-994C-A476-7C11BAAC2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60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78757-9733-8443-BEBC-8B245401A187}" type="datetimeFigureOut">
              <a:rPr lang="en-US" smtClean="0"/>
              <a:t>11/16/19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252B-71C1-994C-A476-7C11BAAC2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652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A3878757-9733-8443-BEBC-8B245401A187}" type="datetimeFigureOut">
              <a:rPr lang="en-US" smtClean="0"/>
              <a:t>11/16/19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252B-71C1-994C-A476-7C11BAAC2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691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A3878757-9733-8443-BEBC-8B245401A187}" type="datetimeFigureOut">
              <a:rPr lang="en-US" smtClean="0"/>
              <a:t>11/16/19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A42252B-71C1-994C-A476-7C11BAAC2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462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CDD3E-326F-1749-80BB-234992531F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3292" y="978903"/>
            <a:ext cx="9528717" cy="2589488"/>
          </a:xfrm>
        </p:spPr>
        <p:txBody>
          <a:bodyPr>
            <a:normAutofit fontScale="90000"/>
          </a:bodyPr>
          <a:lstStyle/>
          <a:p>
            <a:r>
              <a:rPr lang="en-US" i="1" dirty="0"/>
              <a:t>“A TRUE AND CREDIBLE RELATION OF THE BAROUROUS CURLETIE AND BLOUDY MASSACRES OF THE ENGLISH PROTESTANTS THAT LIVED IN THE KINGDOME OF IRELAND”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CFA2A9-D877-FA4E-A2F2-A539576AD3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2119" y="5219443"/>
            <a:ext cx="6801612" cy="123989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</a:t>
            </a:r>
            <a:r>
              <a:rPr lang="en-US" dirty="0">
                <a:solidFill>
                  <a:srgbClr val="C00000"/>
                </a:solidFill>
              </a:rPr>
              <a:t>EEK 8: CHARLES I AND THE ROAD TO CIVIL WAR</a:t>
            </a:r>
          </a:p>
          <a:p>
            <a:r>
              <a:rPr lang="en-US" dirty="0">
                <a:solidFill>
                  <a:srgbClr val="C00000"/>
                </a:solidFill>
              </a:rPr>
              <a:t>KAAN DAL</a:t>
            </a:r>
          </a:p>
        </p:txBody>
      </p:sp>
    </p:spTree>
    <p:extLst>
      <p:ext uri="{BB962C8B-B14F-4D97-AF65-F5344CB8AC3E}">
        <p14:creationId xmlns:p14="http://schemas.microsoft.com/office/powerpoint/2010/main" val="47986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1F9D6-BBE8-D543-91B5-E81115C10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5094" y="352539"/>
            <a:ext cx="7729728" cy="1188720"/>
          </a:xfrm>
        </p:spPr>
        <p:txBody>
          <a:bodyPr/>
          <a:lstStyle/>
          <a:p>
            <a:r>
              <a:rPr lang="en-US" dirty="0"/>
              <a:t>CONTEXT TO THIS SOURCE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13CAF-4099-9E41-9686-CBA9990C10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063" y="1963882"/>
            <a:ext cx="10370127" cy="4104409"/>
          </a:xfrm>
        </p:spPr>
        <p:txBody>
          <a:bodyPr>
            <a:normAutofit fontScale="77500" lnSpcReduction="20000"/>
          </a:bodyPr>
          <a:lstStyle/>
          <a:p>
            <a:r>
              <a:rPr lang="en-US" sz="3200" b="1" dirty="0"/>
              <a:t>Plantation culture </a:t>
            </a:r>
            <a:r>
              <a:rPr lang="en-US" sz="3200" dirty="0"/>
              <a:t>in Ireland to </a:t>
            </a:r>
            <a:r>
              <a:rPr lang="en-US" sz="3200" b="1" dirty="0"/>
              <a:t>consolidate the Reformation</a:t>
            </a:r>
            <a:r>
              <a:rPr lang="en-US" sz="3200" dirty="0"/>
              <a:t> in Elizabethan times</a:t>
            </a:r>
          </a:p>
          <a:p>
            <a:r>
              <a:rPr lang="en-US" sz="3200" b="1" dirty="0"/>
              <a:t>Earl of Strafford and Earl of Antrim </a:t>
            </a:r>
            <a:r>
              <a:rPr lang="en-US" sz="3200" dirty="0"/>
              <a:t>were in discussions with the King to </a:t>
            </a:r>
            <a:r>
              <a:rPr lang="en-US" sz="3200" b="1" dirty="0"/>
              <a:t>raise troops for a potential war, 1638-1640</a:t>
            </a:r>
          </a:p>
          <a:p>
            <a:r>
              <a:rPr lang="en-US" sz="3200" b="1" dirty="0"/>
              <a:t>The Irish Rebellion of 1641 </a:t>
            </a:r>
            <a:r>
              <a:rPr lang="en-US" sz="3200" dirty="0"/>
              <a:t>– fearful of the </a:t>
            </a:r>
            <a:r>
              <a:rPr lang="en-US" sz="3200" b="1" dirty="0"/>
              <a:t>Long Parliament </a:t>
            </a:r>
            <a:r>
              <a:rPr lang="en-US" sz="3200" dirty="0"/>
              <a:t>and </a:t>
            </a:r>
            <a:r>
              <a:rPr lang="en-US" sz="3200" b="1" dirty="0"/>
              <a:t>Scottish Covenanter movement</a:t>
            </a:r>
            <a:r>
              <a:rPr lang="en-US" sz="3200" dirty="0"/>
              <a:t>, the </a:t>
            </a:r>
            <a:r>
              <a:rPr lang="en-US" sz="3200" b="1" dirty="0"/>
              <a:t>Catholic gentry </a:t>
            </a:r>
            <a:r>
              <a:rPr lang="en-US" sz="3200" dirty="0"/>
              <a:t>wanted to guarantee Catholic rights, so launched a coup of sorts</a:t>
            </a:r>
          </a:p>
          <a:p>
            <a:pPr marL="0" indent="0">
              <a:buNone/>
            </a:pPr>
            <a:r>
              <a:rPr lang="en-US" sz="3200" dirty="0"/>
              <a:t>	</a:t>
            </a:r>
            <a:r>
              <a:rPr lang="en-US" sz="3200" b="1" dirty="0"/>
              <a:t>A distinctly ’British problem’ </a:t>
            </a:r>
            <a:r>
              <a:rPr lang="en-US" sz="3200" dirty="0"/>
              <a:t>– Conrad Russell and revisionists</a:t>
            </a:r>
          </a:p>
          <a:p>
            <a:pPr marL="0" indent="0">
              <a:buNone/>
            </a:pPr>
            <a:r>
              <a:rPr lang="en-US" sz="3200" dirty="0"/>
              <a:t>Involved </a:t>
            </a:r>
            <a:r>
              <a:rPr lang="en-US" sz="3200" b="1" dirty="0"/>
              <a:t>massacres of Protestants </a:t>
            </a:r>
            <a:r>
              <a:rPr lang="en-US" sz="3200" dirty="0"/>
              <a:t>as a feature of the Rebellion – what this source is about</a:t>
            </a:r>
          </a:p>
        </p:txBody>
      </p:sp>
    </p:spTree>
    <p:extLst>
      <p:ext uri="{BB962C8B-B14F-4D97-AF65-F5344CB8AC3E}">
        <p14:creationId xmlns:p14="http://schemas.microsoft.com/office/powerpoint/2010/main" val="2207718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B2FFC-8A90-9F44-A903-8E540AA3C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71134"/>
            <a:ext cx="7729728" cy="1188720"/>
          </a:xfrm>
        </p:spPr>
        <p:txBody>
          <a:bodyPr/>
          <a:lstStyle/>
          <a:p>
            <a:r>
              <a:rPr lang="en-US" dirty="0"/>
              <a:t>OVERVIEW OF THE SOURCE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09C571-8273-514F-8742-DD245D2496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147" y="1892968"/>
            <a:ext cx="10282990" cy="412282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One argument running throughout – the Irish were a barbaric people that should not be trusted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	</a:t>
            </a:r>
            <a:r>
              <a:rPr lang="en-US" sz="2800" b="1" dirty="0">
                <a:solidFill>
                  <a:schemeClr val="tx1"/>
                </a:solidFill>
              </a:rPr>
              <a:t>“cowardly and treacherously, without respect of 	persons, to rob them of all they have”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Use of </a:t>
            </a:r>
            <a:r>
              <a:rPr lang="en-US" sz="2800" b="1" dirty="0">
                <a:solidFill>
                  <a:schemeClr val="tx1"/>
                </a:solidFill>
              </a:rPr>
              <a:t>women and children </a:t>
            </a:r>
            <a:r>
              <a:rPr lang="en-US" sz="2800" dirty="0">
                <a:solidFill>
                  <a:schemeClr val="tx1"/>
                </a:solidFill>
              </a:rPr>
              <a:t>in this as a way of </a:t>
            </a:r>
            <a:r>
              <a:rPr lang="en-US" sz="2800" b="1" dirty="0">
                <a:solidFill>
                  <a:schemeClr val="tx1"/>
                </a:solidFill>
              </a:rPr>
              <a:t>portraying the Irish as particularly barbaric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Link between </a:t>
            </a:r>
            <a:r>
              <a:rPr lang="en-US" sz="2800" b="1" dirty="0">
                <a:solidFill>
                  <a:schemeClr val="tx1"/>
                </a:solidFill>
              </a:rPr>
              <a:t>barbarism </a:t>
            </a:r>
            <a:r>
              <a:rPr lang="en-US" sz="2800" dirty="0">
                <a:solidFill>
                  <a:schemeClr val="tx1"/>
                </a:solidFill>
              </a:rPr>
              <a:t>and the </a:t>
            </a:r>
            <a:r>
              <a:rPr lang="en-US" sz="2800" b="1" dirty="0">
                <a:solidFill>
                  <a:schemeClr val="tx1"/>
                </a:solidFill>
              </a:rPr>
              <a:t>Catholic faith </a:t>
            </a:r>
            <a:r>
              <a:rPr lang="en-US" sz="2800" dirty="0">
                <a:solidFill>
                  <a:schemeClr val="tx1"/>
                </a:solidFill>
              </a:rPr>
              <a:t>of the murderers - various anecdotes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	</a:t>
            </a:r>
            <a:r>
              <a:rPr lang="en-US" sz="2800" b="1" dirty="0">
                <a:solidFill>
                  <a:schemeClr val="tx1"/>
                </a:solidFill>
              </a:rPr>
              <a:t>“the Jesuits, those firebrands of hell… plotters of this and other treasons”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462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8FB53-E559-1E42-94A1-71B2B2AB3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55092"/>
            <a:ext cx="7729728" cy="1188720"/>
          </a:xfrm>
        </p:spPr>
        <p:txBody>
          <a:bodyPr/>
          <a:lstStyle/>
          <a:p>
            <a:r>
              <a:rPr lang="en-US" dirty="0"/>
              <a:t>WHY WOULD THIS SOURCE BE WRITTEN?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D61F25-40E8-C040-ABAC-C322FA9D8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094" y="1980319"/>
            <a:ext cx="10281706" cy="4163808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An author that was forced to </a:t>
            </a:r>
            <a:r>
              <a:rPr lang="en-US" sz="2800" b="1" dirty="0">
                <a:solidFill>
                  <a:schemeClr val="tx1"/>
                </a:solidFill>
              </a:rPr>
              <a:t>flee Ireland with his family to London </a:t>
            </a:r>
            <a:r>
              <a:rPr lang="en-US" sz="2800" dirty="0">
                <a:solidFill>
                  <a:schemeClr val="tx1"/>
                </a:solidFill>
              </a:rPr>
              <a:t>due to fear of the rebels</a:t>
            </a:r>
            <a:r>
              <a:rPr lang="en-US" sz="2600" dirty="0">
                <a:solidFill>
                  <a:schemeClr val="tx1"/>
                </a:solidFill>
              </a:rPr>
              <a:t>							</a:t>
            </a:r>
            <a:r>
              <a:rPr lang="en-US" sz="2400" dirty="0">
                <a:solidFill>
                  <a:schemeClr val="tx1"/>
                </a:solidFill>
              </a:rPr>
              <a:t>A </a:t>
            </a:r>
            <a:r>
              <a:rPr lang="en-US" sz="2400" b="1" dirty="0">
                <a:solidFill>
                  <a:schemeClr val="tx1"/>
                </a:solidFill>
              </a:rPr>
              <a:t>personal link </a:t>
            </a:r>
            <a:r>
              <a:rPr lang="en-US" sz="2400" dirty="0">
                <a:solidFill>
                  <a:schemeClr val="tx1"/>
                </a:solidFill>
              </a:rPr>
              <a:t>to the </a:t>
            </a:r>
            <a:r>
              <a:rPr lang="en-US" sz="2400" b="1" dirty="0">
                <a:solidFill>
                  <a:schemeClr val="tx1"/>
                </a:solidFill>
              </a:rPr>
              <a:t>massacres</a:t>
            </a:r>
            <a:r>
              <a:rPr lang="en-US" sz="2400" dirty="0">
                <a:solidFill>
                  <a:schemeClr val="tx1"/>
                </a:solidFill>
              </a:rPr>
              <a:t>; increases the </a:t>
            </a:r>
            <a:r>
              <a:rPr lang="en-US" sz="2400" b="1" dirty="0">
                <a:solidFill>
                  <a:schemeClr val="tx1"/>
                </a:solidFill>
              </a:rPr>
              <a:t>height of emotion</a:t>
            </a:r>
            <a:r>
              <a:rPr lang="en-US" sz="2400" dirty="0">
                <a:solidFill>
                  <a:schemeClr val="tx1"/>
                </a:solidFill>
              </a:rPr>
              <a:t> in 	the source, and also the </a:t>
            </a:r>
            <a:r>
              <a:rPr lang="en-US" sz="2400" b="1" dirty="0">
                <a:solidFill>
                  <a:schemeClr val="tx1"/>
                </a:solidFill>
              </a:rPr>
              <a:t>motivation for writing this</a:t>
            </a:r>
            <a:r>
              <a:rPr lang="en-US" sz="2400" dirty="0">
                <a:solidFill>
                  <a:schemeClr val="tx1"/>
                </a:solidFill>
              </a:rPr>
              <a:t> – </a:t>
            </a:r>
            <a:r>
              <a:rPr lang="en-US" sz="2400" b="1" dirty="0">
                <a:solidFill>
                  <a:schemeClr val="tx1"/>
                </a:solidFill>
              </a:rPr>
              <a:t>“O </a:t>
            </a:r>
            <a:r>
              <a:rPr lang="en-US" sz="2400" b="1" dirty="0" err="1">
                <a:solidFill>
                  <a:schemeClr val="tx1"/>
                </a:solidFill>
              </a:rPr>
              <a:t>mercylesse</a:t>
            </a:r>
            <a:r>
              <a:rPr lang="en-US" sz="2400" b="1" dirty="0">
                <a:solidFill>
                  <a:schemeClr val="tx1"/>
                </a:solidFill>
              </a:rPr>
              <a:t> 	and </a:t>
            </a:r>
            <a:r>
              <a:rPr lang="en-US" sz="2400" b="1" dirty="0" err="1">
                <a:solidFill>
                  <a:schemeClr val="tx1"/>
                </a:solidFill>
              </a:rPr>
              <a:t>cruell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murtherers</a:t>
            </a:r>
            <a:r>
              <a:rPr lang="en-US" sz="2400" b="1" dirty="0"/>
              <a:t>!</a:t>
            </a:r>
          </a:p>
          <a:p>
            <a:r>
              <a:rPr lang="en-US" sz="2400" dirty="0"/>
              <a:t>The source is a </a:t>
            </a:r>
            <a:r>
              <a:rPr lang="en-US" sz="2400" b="1" dirty="0"/>
              <a:t>personal account </a:t>
            </a:r>
            <a:r>
              <a:rPr lang="en-US" sz="2400" dirty="0"/>
              <a:t>– freedom to </a:t>
            </a:r>
            <a:r>
              <a:rPr lang="en-US" sz="2400" b="1" dirty="0"/>
              <a:t>express </a:t>
            </a:r>
            <a:r>
              <a:rPr lang="en-US" sz="2400" dirty="0"/>
              <a:t>personal views regarding the</a:t>
            </a:r>
            <a:r>
              <a:rPr lang="en-US" sz="2400" b="1" dirty="0"/>
              <a:t> Irish</a:t>
            </a:r>
          </a:p>
          <a:p>
            <a:r>
              <a:rPr lang="en-US" sz="2400" dirty="0"/>
              <a:t>Growth of </a:t>
            </a:r>
            <a:r>
              <a:rPr lang="en-US" sz="2400" b="1" dirty="0"/>
              <a:t>anti-Catholic </a:t>
            </a:r>
            <a:r>
              <a:rPr lang="en-US" sz="2400" dirty="0"/>
              <a:t>sentiment in England and Scotland during this period; an opportunity to </a:t>
            </a:r>
            <a:r>
              <a:rPr lang="en-US" sz="2400" b="1" dirty="0"/>
              <a:t>unify</a:t>
            </a:r>
            <a:r>
              <a:rPr lang="en-US" sz="2400" dirty="0"/>
              <a:t> </a:t>
            </a:r>
            <a:r>
              <a:rPr lang="en-US" sz="2400" b="1" dirty="0"/>
              <a:t>the ’three kingdoms’</a:t>
            </a:r>
            <a:r>
              <a:rPr lang="en-US" sz="2400" dirty="0"/>
              <a:t> which would provide strength in a </a:t>
            </a:r>
            <a:r>
              <a:rPr lang="en-US" sz="2400" b="1" dirty="0"/>
              <a:t>potential war </a:t>
            </a:r>
            <a:r>
              <a:rPr lang="en-US" sz="2400" dirty="0"/>
              <a:t>through </a:t>
            </a:r>
            <a:r>
              <a:rPr lang="en-US" sz="2400" b="1" dirty="0"/>
              <a:t>unity of belief</a:t>
            </a:r>
            <a:endParaRPr lang="en-US" sz="2400" dirty="0"/>
          </a:p>
          <a:p>
            <a:pPr lvl="8"/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3098355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7C7C8-F141-814E-A3BE-10BA6DC6E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55092"/>
            <a:ext cx="7729728" cy="118872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THIS SOURCE AS A PIECE OF PROPAGANDA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A32E78-D01D-364E-BB26-602705B96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25053"/>
            <a:ext cx="10379242" cy="4523873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An intricate </a:t>
            </a:r>
            <a:r>
              <a:rPr lang="en-US" sz="2800" b="1" dirty="0">
                <a:solidFill>
                  <a:schemeClr val="tx1"/>
                </a:solidFill>
              </a:rPr>
              <a:t>propaganda campaign </a:t>
            </a:r>
            <a:r>
              <a:rPr lang="en-US" sz="2800" dirty="0">
                <a:solidFill>
                  <a:schemeClr val="tx1"/>
                </a:solidFill>
              </a:rPr>
              <a:t>led by the </a:t>
            </a:r>
            <a:r>
              <a:rPr lang="en-US" sz="2800" b="1" dirty="0">
                <a:solidFill>
                  <a:schemeClr val="tx1"/>
                </a:solidFill>
              </a:rPr>
              <a:t>Scottish Covenanters </a:t>
            </a:r>
            <a:r>
              <a:rPr lang="en-US" sz="2800" dirty="0">
                <a:solidFill>
                  <a:schemeClr val="tx1"/>
                </a:solidFill>
              </a:rPr>
              <a:t>and </a:t>
            </a:r>
            <a:r>
              <a:rPr lang="en-US" sz="2800" b="1" dirty="0">
                <a:solidFill>
                  <a:schemeClr val="tx1"/>
                </a:solidFill>
              </a:rPr>
              <a:t>Long Parliament </a:t>
            </a:r>
            <a:r>
              <a:rPr lang="en-US" sz="2800" dirty="0">
                <a:solidFill>
                  <a:schemeClr val="tx1"/>
                </a:solidFill>
              </a:rPr>
              <a:t>from </a:t>
            </a:r>
            <a:r>
              <a:rPr lang="en-US" sz="2800" b="1" dirty="0">
                <a:solidFill>
                  <a:schemeClr val="tx1"/>
                </a:solidFill>
              </a:rPr>
              <a:t>1640 onwards </a:t>
            </a:r>
            <a:r>
              <a:rPr lang="en-US" sz="2800" dirty="0">
                <a:solidFill>
                  <a:schemeClr val="tx1"/>
                </a:solidFill>
              </a:rPr>
              <a:t>through the Bishops’ Wars</a:t>
            </a:r>
          </a:p>
          <a:p>
            <a:r>
              <a:rPr lang="en-US" sz="2800" dirty="0">
                <a:solidFill>
                  <a:schemeClr val="tx1"/>
                </a:solidFill>
              </a:rPr>
              <a:t>The </a:t>
            </a:r>
            <a:r>
              <a:rPr lang="en-US" sz="2800" b="1" dirty="0">
                <a:solidFill>
                  <a:schemeClr val="tx1"/>
                </a:solidFill>
              </a:rPr>
              <a:t>graphic detail </a:t>
            </a:r>
            <a:r>
              <a:rPr lang="en-US" sz="2800" dirty="0">
                <a:solidFill>
                  <a:schemeClr val="tx1"/>
                </a:solidFill>
              </a:rPr>
              <a:t>of the source and</a:t>
            </a:r>
            <a:r>
              <a:rPr lang="en-US" sz="2800" b="1" dirty="0">
                <a:solidFill>
                  <a:schemeClr val="tx1"/>
                </a:solidFill>
              </a:rPr>
              <a:t> emotion behind </a:t>
            </a:r>
            <a:r>
              <a:rPr lang="en-US" sz="2800" dirty="0">
                <a:solidFill>
                  <a:schemeClr val="tx1"/>
                </a:solidFill>
              </a:rPr>
              <a:t>the argument gives it </a:t>
            </a:r>
            <a:r>
              <a:rPr lang="en-US" sz="2800" b="1" dirty="0">
                <a:solidFill>
                  <a:schemeClr val="tx1"/>
                </a:solidFill>
              </a:rPr>
              <a:t>great persuasive potential</a:t>
            </a:r>
            <a:endParaRPr lang="en-US" sz="2800" dirty="0">
              <a:solidFill>
                <a:schemeClr val="tx1"/>
              </a:solidFill>
            </a:endParaRPr>
          </a:p>
          <a:p>
            <a:pPr lvl="1"/>
            <a:r>
              <a:rPr lang="en-US" sz="2600" dirty="0">
                <a:solidFill>
                  <a:schemeClr val="tx1"/>
                </a:solidFill>
              </a:rPr>
              <a:t>’</a:t>
            </a:r>
            <a:r>
              <a:rPr lang="en-US" sz="2600" dirty="0" err="1">
                <a:solidFill>
                  <a:schemeClr val="tx1"/>
                </a:solidFill>
              </a:rPr>
              <a:t>stript</a:t>
            </a:r>
            <a:r>
              <a:rPr lang="en-US" sz="2600" dirty="0">
                <a:solidFill>
                  <a:schemeClr val="tx1"/>
                </a:solidFill>
              </a:rPr>
              <a:t> them naked, as they did many thousands of men, women and children in other parts of the </a:t>
            </a:r>
            <a:r>
              <a:rPr lang="en-US" sz="2600" dirty="0" err="1">
                <a:solidFill>
                  <a:schemeClr val="tx1"/>
                </a:solidFill>
              </a:rPr>
              <a:t>kingdome</a:t>
            </a:r>
            <a:r>
              <a:rPr lang="en-US" sz="2600" dirty="0">
                <a:solidFill>
                  <a:schemeClr val="tx1"/>
                </a:solidFill>
              </a:rPr>
              <a:t> of Ireland upon the same day’</a:t>
            </a:r>
          </a:p>
          <a:p>
            <a:pPr marL="228600" lvl="1" indent="0">
              <a:buNone/>
            </a:pPr>
            <a:r>
              <a:rPr lang="en-US" sz="2600" dirty="0">
                <a:solidFill>
                  <a:schemeClr val="tx1"/>
                </a:solidFill>
              </a:rPr>
              <a:t>Written at the </a:t>
            </a:r>
            <a:r>
              <a:rPr lang="en-US" sz="2600" b="1" dirty="0">
                <a:solidFill>
                  <a:schemeClr val="tx1"/>
                </a:solidFill>
              </a:rPr>
              <a:t>beginning of 1642</a:t>
            </a:r>
            <a:r>
              <a:rPr lang="en-US" sz="2600" dirty="0">
                <a:solidFill>
                  <a:schemeClr val="tx1"/>
                </a:solidFill>
              </a:rPr>
              <a:t>, so was the </a:t>
            </a:r>
            <a:r>
              <a:rPr lang="en-US" sz="2600" b="1" dirty="0">
                <a:solidFill>
                  <a:schemeClr val="tx1"/>
                </a:solidFill>
              </a:rPr>
              <a:t>prime time </a:t>
            </a:r>
            <a:r>
              <a:rPr lang="en-US" sz="2600" dirty="0">
                <a:solidFill>
                  <a:schemeClr val="tx1"/>
                </a:solidFill>
              </a:rPr>
              <a:t>to stoke up </a:t>
            </a:r>
            <a:r>
              <a:rPr lang="en-US" sz="2600" b="1" dirty="0">
                <a:solidFill>
                  <a:schemeClr val="tx1"/>
                </a:solidFill>
              </a:rPr>
              <a:t>anti-Catholic sentiment </a:t>
            </a:r>
            <a:r>
              <a:rPr lang="en-US" sz="2600" dirty="0">
                <a:solidFill>
                  <a:schemeClr val="tx1"/>
                </a:solidFill>
              </a:rPr>
              <a:t>among the </a:t>
            </a:r>
            <a:r>
              <a:rPr lang="en-US" sz="2600" b="1" dirty="0">
                <a:solidFill>
                  <a:schemeClr val="tx1"/>
                </a:solidFill>
              </a:rPr>
              <a:t>Parliamentarians </a:t>
            </a:r>
            <a:r>
              <a:rPr lang="en-US" sz="2600" dirty="0">
                <a:solidFill>
                  <a:schemeClr val="tx1"/>
                </a:solidFill>
              </a:rPr>
              <a:t>and </a:t>
            </a:r>
            <a:r>
              <a:rPr lang="en-US" sz="2600" b="1" dirty="0">
                <a:solidFill>
                  <a:schemeClr val="tx1"/>
                </a:solidFill>
              </a:rPr>
              <a:t>English</a:t>
            </a:r>
            <a:endParaRPr lang="en-US" sz="2600" dirty="0">
              <a:solidFill>
                <a:schemeClr val="tx1"/>
              </a:solidFill>
            </a:endParaRPr>
          </a:p>
          <a:p>
            <a:pPr marL="228600" lvl="1" indent="0">
              <a:buNone/>
            </a:pPr>
            <a:r>
              <a:rPr lang="en-US" sz="2600" dirty="0">
                <a:solidFill>
                  <a:schemeClr val="tx1"/>
                </a:solidFill>
              </a:rPr>
              <a:t>	- ‘’fit subjects for the Jesuits’</a:t>
            </a:r>
          </a:p>
        </p:txBody>
      </p:sp>
    </p:spTree>
    <p:extLst>
      <p:ext uri="{BB962C8B-B14F-4D97-AF65-F5344CB8AC3E}">
        <p14:creationId xmlns:p14="http://schemas.microsoft.com/office/powerpoint/2010/main" val="1698095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56F2D-C7A7-C144-A342-D186E25AC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55092"/>
            <a:ext cx="7729728" cy="118872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 ACTUAL IMPACT OF THIS SOURCE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A4BB1-24E6-2F42-8B9D-F930EEE116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052" y="1796716"/>
            <a:ext cx="11486147" cy="4932947"/>
          </a:xfrm>
        </p:spPr>
        <p:txBody>
          <a:bodyPr>
            <a:normAutofit fontScale="92500"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Conrad Russell – the ‘</a:t>
            </a:r>
            <a:r>
              <a:rPr lang="en-US" sz="2800" b="1" dirty="0">
                <a:solidFill>
                  <a:schemeClr val="tx1"/>
                </a:solidFill>
              </a:rPr>
              <a:t>billiard ball’ </a:t>
            </a:r>
            <a:r>
              <a:rPr lang="en-US" sz="2800" dirty="0">
                <a:solidFill>
                  <a:schemeClr val="tx1"/>
                </a:solidFill>
              </a:rPr>
              <a:t>effect – sources like this contributed to this</a:t>
            </a:r>
          </a:p>
          <a:p>
            <a:r>
              <a:rPr lang="en-US" sz="2800" dirty="0">
                <a:solidFill>
                  <a:schemeClr val="tx1"/>
                </a:solidFill>
              </a:rPr>
              <a:t>Made the </a:t>
            </a:r>
            <a:r>
              <a:rPr lang="en-US" sz="2800" b="1" dirty="0">
                <a:solidFill>
                  <a:schemeClr val="tx1"/>
                </a:solidFill>
              </a:rPr>
              <a:t>Parliamentarians </a:t>
            </a:r>
            <a:r>
              <a:rPr lang="en-US" sz="2800" dirty="0">
                <a:solidFill>
                  <a:schemeClr val="tx1"/>
                </a:solidFill>
              </a:rPr>
              <a:t>vociferously </a:t>
            </a:r>
            <a:r>
              <a:rPr lang="en-US" sz="2800" b="1" dirty="0">
                <a:solidFill>
                  <a:schemeClr val="tx1"/>
                </a:solidFill>
              </a:rPr>
              <a:t>anti-Irish</a:t>
            </a:r>
            <a:endParaRPr lang="en-US" sz="2800" dirty="0">
              <a:solidFill>
                <a:schemeClr val="tx1"/>
              </a:solidFill>
            </a:endParaRPr>
          </a:p>
          <a:p>
            <a:pPr lvl="1"/>
            <a:r>
              <a:rPr lang="en-US" sz="2600" dirty="0">
                <a:solidFill>
                  <a:schemeClr val="tx1"/>
                </a:solidFill>
              </a:rPr>
              <a:t>Mark </a:t>
            </a:r>
            <a:r>
              <a:rPr lang="en-US" sz="2600" dirty="0" err="1">
                <a:solidFill>
                  <a:schemeClr val="tx1"/>
                </a:solidFill>
              </a:rPr>
              <a:t>Stoyle</a:t>
            </a:r>
            <a:r>
              <a:rPr lang="en-US" sz="2600" dirty="0">
                <a:solidFill>
                  <a:schemeClr val="tx1"/>
                </a:solidFill>
              </a:rPr>
              <a:t> - The </a:t>
            </a:r>
            <a:r>
              <a:rPr lang="en-US" sz="2600" b="1" dirty="0">
                <a:solidFill>
                  <a:schemeClr val="tx1"/>
                </a:solidFill>
              </a:rPr>
              <a:t>massacre</a:t>
            </a:r>
            <a:r>
              <a:rPr lang="en-US" sz="2600" dirty="0">
                <a:solidFill>
                  <a:schemeClr val="tx1"/>
                </a:solidFill>
              </a:rPr>
              <a:t> of </a:t>
            </a:r>
            <a:r>
              <a:rPr lang="en-US" sz="2600" b="1" dirty="0">
                <a:solidFill>
                  <a:schemeClr val="tx1"/>
                </a:solidFill>
              </a:rPr>
              <a:t>Colonel Willoughby’s men in Pembroke</a:t>
            </a:r>
            <a:r>
              <a:rPr lang="en-US" sz="2600" dirty="0">
                <a:solidFill>
                  <a:schemeClr val="tx1"/>
                </a:solidFill>
              </a:rPr>
              <a:t>; this marked the </a:t>
            </a:r>
            <a:r>
              <a:rPr lang="en-US" sz="2600" b="1" dirty="0">
                <a:solidFill>
                  <a:schemeClr val="tx1"/>
                </a:solidFill>
              </a:rPr>
              <a:t>ending of Irish troops</a:t>
            </a:r>
            <a:r>
              <a:rPr lang="en-US" sz="2600" dirty="0">
                <a:solidFill>
                  <a:schemeClr val="tx1"/>
                </a:solidFill>
              </a:rPr>
              <a:t> being sent to fight on the </a:t>
            </a:r>
            <a:r>
              <a:rPr lang="en-US" sz="2600" b="1" dirty="0">
                <a:solidFill>
                  <a:schemeClr val="tx1"/>
                </a:solidFill>
              </a:rPr>
              <a:t>Royalist side</a:t>
            </a:r>
          </a:p>
          <a:p>
            <a:pPr marL="228600" lvl="1" indent="0">
              <a:buNone/>
            </a:pPr>
            <a:r>
              <a:rPr lang="en-US" sz="2600" dirty="0">
                <a:solidFill>
                  <a:schemeClr val="tx1"/>
                </a:solidFill>
              </a:rPr>
              <a:t>Such emotive </a:t>
            </a:r>
            <a:r>
              <a:rPr lang="en-US" sz="2600" b="1" dirty="0">
                <a:solidFill>
                  <a:schemeClr val="tx1"/>
                </a:solidFill>
              </a:rPr>
              <a:t>eye-witness </a:t>
            </a:r>
            <a:r>
              <a:rPr lang="en-US" sz="2600" dirty="0">
                <a:solidFill>
                  <a:schemeClr val="tx1"/>
                </a:solidFill>
              </a:rPr>
              <a:t>accounts also transformed the </a:t>
            </a:r>
            <a:r>
              <a:rPr lang="en-US" sz="2600" b="1" dirty="0">
                <a:solidFill>
                  <a:schemeClr val="tx1"/>
                </a:solidFill>
              </a:rPr>
              <a:t>opinion of the average Englishman </a:t>
            </a:r>
            <a:r>
              <a:rPr lang="en-US" sz="2600" dirty="0">
                <a:solidFill>
                  <a:schemeClr val="tx1"/>
                </a:solidFill>
              </a:rPr>
              <a:t>regarding the Irish</a:t>
            </a:r>
          </a:p>
          <a:p>
            <a:pPr marL="228600" lvl="1" indent="0">
              <a:buNone/>
            </a:pPr>
            <a:r>
              <a:rPr lang="en-US" sz="2600" dirty="0">
                <a:solidFill>
                  <a:schemeClr val="tx1"/>
                </a:solidFill>
              </a:rPr>
              <a:t>	Treatment of Irish – defeat at the </a:t>
            </a:r>
            <a:r>
              <a:rPr lang="en-US" sz="2600" b="1" dirty="0">
                <a:solidFill>
                  <a:schemeClr val="tx1"/>
                </a:solidFill>
              </a:rPr>
              <a:t>Battle of </a:t>
            </a:r>
            <a:r>
              <a:rPr lang="en-US" sz="2600" b="1" dirty="0" err="1">
                <a:solidFill>
                  <a:schemeClr val="tx1"/>
                </a:solidFill>
              </a:rPr>
              <a:t>Nantwich</a:t>
            </a:r>
            <a:r>
              <a:rPr lang="en-US" sz="2600" dirty="0">
                <a:solidFill>
                  <a:schemeClr val="tx1"/>
                </a:solidFill>
              </a:rPr>
              <a:t>, protests in Somerset 	against the Irish</a:t>
            </a:r>
          </a:p>
          <a:p>
            <a:pPr marL="228600" lvl="1" indent="0">
              <a:buNone/>
            </a:pPr>
            <a:r>
              <a:rPr lang="en-US" sz="2600" dirty="0">
                <a:solidFill>
                  <a:schemeClr val="tx1"/>
                </a:solidFill>
              </a:rPr>
              <a:t>Ultimately, </a:t>
            </a:r>
            <a:r>
              <a:rPr lang="en-US" sz="2600" b="1" dirty="0">
                <a:solidFill>
                  <a:schemeClr val="tx1"/>
                </a:solidFill>
              </a:rPr>
              <a:t>only the King’s closest men </a:t>
            </a:r>
            <a:r>
              <a:rPr lang="en-US" sz="2600" dirty="0">
                <a:solidFill>
                  <a:schemeClr val="tx1"/>
                </a:solidFill>
              </a:rPr>
              <a:t>supported the use of Irish troops in the Civil War; also </a:t>
            </a:r>
            <a:r>
              <a:rPr lang="en-US" sz="2600" b="1" dirty="0">
                <a:solidFill>
                  <a:schemeClr val="tx1"/>
                </a:solidFill>
              </a:rPr>
              <a:t>unified the three kingdoms </a:t>
            </a:r>
            <a:r>
              <a:rPr lang="en-US" sz="2600" dirty="0">
                <a:solidFill>
                  <a:schemeClr val="tx1"/>
                </a:solidFill>
              </a:rPr>
              <a:t>in their </a:t>
            </a:r>
            <a:r>
              <a:rPr lang="en-US" sz="2600" b="1" dirty="0">
                <a:solidFill>
                  <a:schemeClr val="tx1"/>
                </a:solidFill>
              </a:rPr>
              <a:t>opposition to Catholicism</a:t>
            </a:r>
            <a:endParaRPr 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99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65299-3FBE-3A4F-9744-A713A4483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23424"/>
            <a:ext cx="7729728" cy="1188720"/>
          </a:xfrm>
        </p:spPr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397C0-7082-1A4C-8123-DC5BECB99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290" y="2363191"/>
            <a:ext cx="10723419" cy="461950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Were Protestant responses to this massacre (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ie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massacre of Colonel Willoughby’s troops)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justified given the barbarity of the actions of the Irish Catholics?</a:t>
            </a:r>
          </a:p>
        </p:txBody>
      </p:sp>
    </p:spTree>
    <p:extLst>
      <p:ext uri="{BB962C8B-B14F-4D97-AF65-F5344CB8AC3E}">
        <p14:creationId xmlns:p14="http://schemas.microsoft.com/office/powerpoint/2010/main" val="1512591812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{102013F3-0CC6-024D-AC0C-D39530DCD10C}tf10001120</Template>
  <TotalTime>2188</TotalTime>
  <Words>342</Words>
  <Application>Microsoft Macintosh PowerPoint</Application>
  <PresentationFormat>Widescreen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Gill Sans MT</vt:lpstr>
      <vt:lpstr>Parcel</vt:lpstr>
      <vt:lpstr>“A TRUE AND CREDIBLE RELATION OF THE BAROUROUS CURLETIE AND BLOUDY MASSACRES OF THE ENGLISH PROTESTANTS THAT LIVED IN THE KINGDOME OF IRELAND”</vt:lpstr>
      <vt:lpstr>CONTEXT TO THIS SOURCE</vt:lpstr>
      <vt:lpstr>OVERVIEW OF THE SOURCE</vt:lpstr>
      <vt:lpstr>WHY WOULD THIS SOURCE BE WRITTEN?</vt:lpstr>
      <vt:lpstr>THIS SOURCE AS A PIECE OF PROPAGANDA</vt:lpstr>
      <vt:lpstr>The ACTUAL IMPACT OF THIS SOURCE</vt:lpstr>
      <vt:lpstr>Questions?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“A TRUE AND CREDIBLE RELATION OF THE BAROUROUS CURLETIE AND BLOUDY MASSACRES OF TH ENGLISH PROTESTANTS THAT LIVED IN THE KINGDOME OF IRELAND”</dc:title>
  <dc:creator>Microsoft Office User</dc:creator>
  <cp:lastModifiedBy>Microsoft Office User</cp:lastModifiedBy>
  <cp:revision>11</cp:revision>
  <dcterms:created xsi:type="dcterms:W3CDTF">2019-11-16T23:00:36Z</dcterms:created>
  <dcterms:modified xsi:type="dcterms:W3CDTF">2019-11-18T11:28:45Z</dcterms:modified>
</cp:coreProperties>
</file>