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mp4" ContentType="video/mp4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7"/>
  </p:notesMasterIdLst>
  <p:sldIdLst>
    <p:sldId id="278" r:id="rId2"/>
    <p:sldId id="258" r:id="rId3"/>
    <p:sldId id="277" r:id="rId4"/>
    <p:sldId id="279" r:id="rId5"/>
    <p:sldId id="280" r:id="rId6"/>
    <p:sldId id="281" r:id="rId7"/>
    <p:sldId id="283" r:id="rId8"/>
    <p:sldId id="294" r:id="rId9"/>
    <p:sldId id="292" r:id="rId10"/>
    <p:sldId id="287" r:id="rId11"/>
    <p:sldId id="288" r:id="rId12"/>
    <p:sldId id="271" r:id="rId13"/>
    <p:sldId id="289" r:id="rId14"/>
    <p:sldId id="290" r:id="rId15"/>
    <p:sldId id="275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7D31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582"/>
    <p:restoredTop sz="94741"/>
  </p:normalViewPr>
  <p:slideViewPr>
    <p:cSldViewPr snapToGrid="0" snapToObjects="1">
      <p:cViewPr varScale="1">
        <p:scale>
          <a:sx n="110" d="100"/>
          <a:sy n="110" d="100"/>
        </p:scale>
        <p:origin x="145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10E504-7D75-CD4C-B6E2-47A571D64FD3}" type="datetimeFigureOut">
              <a:rPr lang="en-US" smtClean="0"/>
              <a:t>10/13/18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3B2199-14E5-2A40-B3F2-A76E0EFF1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5701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10/13/18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783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10/13/18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234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10/13/18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138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10/13/18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1689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10/13/18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331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10/13/18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219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10/13/18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94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10/13/18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4605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10/13/18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4272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10/13/18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550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10/13/18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870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E2A348-C7C7-D44C-BCDC-DC2EB221A0D8}" type="datetimeFigureOut">
              <a:rPr lang="en-US" smtClean="0"/>
              <a:t>10/13/18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171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A89447-0FD2-3745-BABD-B1C5CC0EEB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The Cold War dimensions of decolonization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D522CA6-D906-6C40-8761-EE3CD6BABEC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HI277 I Africa and the Cold War I Week 3 I Dr. Natalia Telepneva</a:t>
            </a:r>
          </a:p>
          <a:p>
            <a:r>
              <a:rPr lang="en-US" dirty="0">
                <a:solidFill>
                  <a:schemeClr val="bg1"/>
                </a:solidFill>
              </a:rPr>
              <a:t>Office </a:t>
            </a:r>
            <a:r>
              <a:rPr lang="en-US" dirty="0" err="1">
                <a:solidFill>
                  <a:schemeClr val="bg1"/>
                </a:solidFill>
              </a:rPr>
              <a:t>Hourse</a:t>
            </a:r>
            <a:r>
              <a:rPr lang="en-US" dirty="0">
                <a:solidFill>
                  <a:schemeClr val="bg1"/>
                </a:solidFill>
              </a:rPr>
              <a:t>: 1-3pm (H343)</a:t>
            </a:r>
          </a:p>
        </p:txBody>
      </p:sp>
    </p:spTree>
    <p:extLst>
      <p:ext uri="{BB962C8B-B14F-4D97-AF65-F5344CB8AC3E}">
        <p14:creationId xmlns:p14="http://schemas.microsoft.com/office/powerpoint/2010/main" val="42702652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A1B6F7-A754-994E-BA72-CE8D0707DD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2. Paths Towards Statehood: Violent Exits – Fanon on Violence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A589BD-2ECF-C144-BB32-744C602AEB0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9A77213-0FB5-9743-8FC6-2872D78EED2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B70F96B-1246-864F-9028-F1EC8C1937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439" y="1838830"/>
            <a:ext cx="3189804" cy="4338133"/>
          </a:xfrm>
          <a:prstGeom prst="rect">
            <a:avLst/>
          </a:prstGeom>
        </p:spPr>
      </p:pic>
      <p:pic>
        <p:nvPicPr>
          <p:cNvPr id="11" name="Content Placeholder 6">
            <a:extLst>
              <a:ext uri="{FF2B5EF4-FFF2-40B4-BE49-F238E27FC236}">
                <a16:creationId xmlns:a16="http://schemas.microsoft.com/office/drawing/2014/main" id="{95398ABE-3B31-BB48-805D-9CF2E53925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9149" y="1838830"/>
            <a:ext cx="2743923" cy="432113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468F0FE-2E03-DF40-8B1F-66CA9C8F8EEC}"/>
              </a:ext>
            </a:extLst>
          </p:cNvPr>
          <p:cNvSpPr txBox="1"/>
          <p:nvPr/>
        </p:nvSpPr>
        <p:spPr>
          <a:xfrm>
            <a:off x="573181" y="6190168"/>
            <a:ext cx="4055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chemeClr val="bg1"/>
                </a:solidFill>
              </a:rPr>
              <a:t>Franz Fanon (1925-1961)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F527406-A235-E34A-B0DB-C1BFC0A03883}"/>
              </a:ext>
            </a:extLst>
          </p:cNvPr>
          <p:cNvSpPr txBox="1"/>
          <p:nvPr/>
        </p:nvSpPr>
        <p:spPr>
          <a:xfrm>
            <a:off x="4511594" y="6220368"/>
            <a:ext cx="4121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i="1" dirty="0">
                <a:solidFill>
                  <a:schemeClr val="bg1"/>
                </a:solidFill>
              </a:rPr>
              <a:t>The Wretched of the Earth</a:t>
            </a:r>
            <a:r>
              <a:rPr lang="en-US" dirty="0">
                <a:solidFill>
                  <a:schemeClr val="bg1"/>
                </a:solidFill>
              </a:rPr>
              <a:t>, 1961</a:t>
            </a:r>
          </a:p>
        </p:txBody>
      </p:sp>
    </p:spTree>
    <p:extLst>
      <p:ext uri="{BB962C8B-B14F-4D97-AF65-F5344CB8AC3E}">
        <p14:creationId xmlns:p14="http://schemas.microsoft.com/office/powerpoint/2010/main" val="2836181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BF2860-8B63-A647-855D-A16276996E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GB" sz="3900" b="1" dirty="0">
                <a:solidFill>
                  <a:schemeClr val="bg1"/>
                </a:solidFill>
              </a:rPr>
            </a:br>
            <a:r>
              <a:rPr lang="en-GB" sz="3900" b="1" dirty="0">
                <a:solidFill>
                  <a:schemeClr val="bg1"/>
                </a:solidFill>
              </a:rPr>
              <a:t>2. Paths towards Statehood: Violent Exists – Algeria as “Diplomatic Revolution”</a:t>
            </a:r>
            <a:br>
              <a:rPr lang="en-GB" dirty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6841B9-C60D-D544-8A0A-4A8ABC967FD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47AD81-B898-CC43-86D9-6C533D8164B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Matthew Connelly: Algeria as a “diplomatic revolution”</a:t>
            </a:r>
          </a:p>
          <a:p>
            <a:r>
              <a:rPr lang="en-US" dirty="0">
                <a:solidFill>
                  <a:schemeClr val="bg1"/>
                </a:solidFill>
              </a:rPr>
              <a:t>Use of international fora– UN, propaganda campaigns</a:t>
            </a:r>
          </a:p>
          <a:p>
            <a:r>
              <a:rPr lang="en-US" dirty="0">
                <a:solidFill>
                  <a:schemeClr val="bg1"/>
                </a:solidFill>
              </a:rPr>
              <a:t>French response: propaganda campaign, in terms of human rights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C876BB9-D613-9A46-8AEB-7B57DEC051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750" y="1825625"/>
            <a:ext cx="3810000" cy="35560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C20D4881-21E6-5E4C-A8D7-FDAFF0D0C22D}"/>
              </a:ext>
            </a:extLst>
          </p:cNvPr>
          <p:cNvSpPr txBox="1">
            <a:spLocks/>
          </p:cNvSpPr>
          <p:nvPr/>
        </p:nvSpPr>
        <p:spPr>
          <a:xfrm>
            <a:off x="628650" y="5447991"/>
            <a:ext cx="3810000" cy="66260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800" i="1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Prince Hassan of Morocco with FLN leaders en route to Tunis, 1956</a:t>
            </a:r>
            <a:endParaRPr lang="en-US" sz="1800" i="1" dirty="0">
              <a:latin typeface="Cambria" charset="0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84903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800" b="1" dirty="0">
                <a:solidFill>
                  <a:schemeClr val="bg1"/>
                </a:solidFill>
                <a:latin typeface="Calibri" panose="020F0502020204030204" pitchFamily="34" charset="0"/>
                <a:ea typeface="Cambria" charset="0"/>
                <a:cs typeface="Calibri" panose="020F0502020204030204" pitchFamily="34" charset="0"/>
              </a:rPr>
              <a:t>3. Africa and the Superpowers: Soviet rediscovery of the Third World</a:t>
            </a:r>
            <a:endParaRPr lang="en-US" sz="3800" b="1" dirty="0">
              <a:latin typeface="Calibri" panose="020F0502020204030204" pitchFamily="34" charset="0"/>
              <a:ea typeface="Cambria" charset="0"/>
              <a:cs typeface="Calibri" panose="020F0502020204030204" pitchFamily="34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4425147" y="1822450"/>
            <a:ext cx="3886200" cy="4351338"/>
          </a:xfrm>
        </p:spPr>
        <p:txBody>
          <a:bodyPr>
            <a:normAutofit lnSpcReduction="10000"/>
          </a:bodyPr>
          <a:lstStyle/>
          <a:p>
            <a:pPr>
              <a:lnSpc>
                <a:spcPct val="114000"/>
              </a:lnSpc>
            </a:pPr>
            <a:r>
              <a:rPr lang="en-GB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Stalin’s lack of interest in the Third World</a:t>
            </a:r>
          </a:p>
          <a:p>
            <a:pPr>
              <a:lnSpc>
                <a:spcPct val="114000"/>
              </a:lnSpc>
            </a:pPr>
            <a:r>
              <a:rPr lang="en-GB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Policy shift under Nikita Khrushchev,  1953</a:t>
            </a:r>
          </a:p>
          <a:p>
            <a:pPr>
              <a:lnSpc>
                <a:spcPct val="114000"/>
              </a:lnSpc>
            </a:pPr>
            <a:r>
              <a:rPr lang="en-GB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Targeted financial aid, practical training, student scholarships</a:t>
            </a:r>
          </a:p>
          <a:p>
            <a:pPr>
              <a:lnSpc>
                <a:spcPct val="114000"/>
              </a:lnSpc>
            </a:pPr>
            <a:r>
              <a:rPr lang="en-GB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Using the colonial endgames for leverage elsewhere in the world</a:t>
            </a:r>
            <a:endParaRPr lang="en-US" sz="2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 lvl="1">
              <a:lnSpc>
                <a:spcPct val="114000"/>
              </a:lnSpc>
            </a:pPr>
            <a:endParaRPr lang="en-US" sz="2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 lvl="1">
              <a:lnSpc>
                <a:spcPct val="114000"/>
              </a:lnSpc>
            </a:pP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D15B32DE-9B8F-9744-B505-F5E53FBB876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819911" y="1825625"/>
            <a:ext cx="3263503" cy="4351338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5A90696-EDB1-9445-B69A-17E9B7712220}"/>
              </a:ext>
            </a:extLst>
          </p:cNvPr>
          <p:cNvSpPr txBox="1"/>
          <p:nvPr/>
        </p:nvSpPr>
        <p:spPr>
          <a:xfrm>
            <a:off x="819911" y="6204576"/>
            <a:ext cx="32635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chemeClr val="bg1"/>
                </a:solidFill>
              </a:rPr>
              <a:t>Nikita Khrushchev with Egypt’s Gamal Abdel Nasser, 1964</a:t>
            </a:r>
          </a:p>
        </p:txBody>
      </p:sp>
    </p:spTree>
    <p:extLst>
      <p:ext uri="{BB962C8B-B14F-4D97-AF65-F5344CB8AC3E}">
        <p14:creationId xmlns:p14="http://schemas.microsoft.com/office/powerpoint/2010/main" val="10286908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681A67-8199-C942-B489-491555CB32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800" b="1" dirty="0">
                <a:solidFill>
                  <a:schemeClr val="bg1"/>
                </a:solidFill>
                <a:latin typeface="Calibri" panose="020F0502020204030204" pitchFamily="34" charset="0"/>
                <a:ea typeface="Cambria" charset="0"/>
                <a:cs typeface="Calibri" panose="020F0502020204030204" pitchFamily="34" charset="0"/>
              </a:rPr>
              <a:t>3. Africa and the Superpowers: American Dilemma</a:t>
            </a:r>
            <a:endParaRPr lang="en-US" sz="3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D2F912FD-8BF9-DE46-A9D1-9BA3D73858E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15655" y="1947159"/>
            <a:ext cx="4213495" cy="2700076"/>
          </a:xfr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FEE54B4-3251-F849-82D1-641FD06AB8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947159"/>
            <a:ext cx="3886200" cy="4229804"/>
          </a:xfrm>
        </p:spPr>
        <p:txBody>
          <a:bodyPr>
            <a:normAutofit fontScale="92500"/>
          </a:bodyPr>
          <a:lstStyle/>
          <a:p>
            <a:r>
              <a:rPr lang="en-US" sz="3500" dirty="0">
                <a:solidFill>
                  <a:schemeClr val="bg1"/>
                </a:solidFill>
              </a:rPr>
              <a:t>US Anti-Imperialism</a:t>
            </a:r>
          </a:p>
          <a:p>
            <a:r>
              <a:rPr lang="en-US" sz="3500" dirty="0">
                <a:solidFill>
                  <a:schemeClr val="bg1"/>
                </a:solidFill>
              </a:rPr>
              <a:t>Dwight Eisenhower: European patronage preferred</a:t>
            </a:r>
          </a:p>
          <a:p>
            <a:r>
              <a:rPr lang="en-US" sz="3500" dirty="0">
                <a:solidFill>
                  <a:schemeClr val="bg1"/>
                </a:solidFill>
              </a:rPr>
              <a:t>1957: Change of Policy –Nixon’s Trip to Africa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256E02F-3174-9B49-A622-FB2E4656D62A}"/>
              </a:ext>
            </a:extLst>
          </p:cNvPr>
          <p:cNvSpPr txBox="1"/>
          <p:nvPr/>
        </p:nvSpPr>
        <p:spPr>
          <a:xfrm>
            <a:off x="347240" y="4903705"/>
            <a:ext cx="4224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chemeClr val="bg1"/>
                </a:solidFill>
              </a:rPr>
              <a:t>Vice President Richard Nixon with Kwame Nkrumah in Ghana, 1957</a:t>
            </a:r>
          </a:p>
        </p:txBody>
      </p:sp>
    </p:spTree>
    <p:extLst>
      <p:ext uri="{BB962C8B-B14F-4D97-AF65-F5344CB8AC3E}">
        <p14:creationId xmlns:p14="http://schemas.microsoft.com/office/powerpoint/2010/main" val="6861660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7D0691-04FA-9544-A416-9DE88D3127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3. Africa and the Superpowers: Suez Crisis, 1956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F1E20E-5FB4-C940-B2DD-1CA56B261B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2068693"/>
            <a:ext cx="3886200" cy="4351338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1952, Free Officers’ Coup in Egypt</a:t>
            </a:r>
          </a:p>
          <a:p>
            <a:r>
              <a:rPr lang="en-US" dirty="0">
                <a:solidFill>
                  <a:schemeClr val="bg1"/>
                </a:solidFill>
              </a:rPr>
              <a:t>July 1956: Nasser declares nationalization of the Suez Canal</a:t>
            </a:r>
          </a:p>
          <a:p>
            <a:r>
              <a:rPr lang="en-US" dirty="0">
                <a:solidFill>
                  <a:schemeClr val="bg1"/>
                </a:solidFill>
              </a:rPr>
              <a:t>Israel, Britain, France invade to retake control—unsuccessful</a:t>
            </a:r>
          </a:p>
          <a:p>
            <a:r>
              <a:rPr lang="en-US" dirty="0">
                <a:solidFill>
                  <a:schemeClr val="bg1"/>
                </a:solidFill>
              </a:rPr>
              <a:t>Key turning point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2C0860E-A855-B542-A968-DD8AF4CEFAC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28650" y="2068693"/>
            <a:ext cx="3886200" cy="282632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8066B6B-E8C4-9542-A770-ADC8D4EA643B}"/>
              </a:ext>
            </a:extLst>
          </p:cNvPr>
          <p:cNvSpPr txBox="1"/>
          <p:nvPr/>
        </p:nvSpPr>
        <p:spPr>
          <a:xfrm>
            <a:off x="669523" y="5088358"/>
            <a:ext cx="380445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i="1" dirty="0">
                <a:solidFill>
                  <a:schemeClr val="bg1"/>
                </a:solidFill>
              </a:rPr>
              <a:t>Nasser in Cairo, 1956</a:t>
            </a:r>
          </a:p>
        </p:txBody>
      </p:sp>
    </p:spTree>
    <p:extLst>
      <p:ext uri="{BB962C8B-B14F-4D97-AF65-F5344CB8AC3E}">
        <p14:creationId xmlns:p14="http://schemas.microsoft.com/office/powerpoint/2010/main" val="8922048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US" sz="36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Conclusions</a:t>
            </a:r>
            <a:endParaRPr lang="en-US" sz="2700" dirty="0"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628650" y="1816925"/>
            <a:ext cx="7684077" cy="4560123"/>
          </a:xfrm>
        </p:spPr>
        <p:txBody>
          <a:bodyPr>
            <a:norm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Multiple paths to independence</a:t>
            </a:r>
          </a:p>
          <a:p>
            <a:r>
              <a:rPr lang="en-GB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Global repercussions of anti-colonial movements, such as FLN’s campaign in Algeria</a:t>
            </a:r>
          </a:p>
          <a:p>
            <a:r>
              <a:rPr lang="en-GB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‘</a:t>
            </a:r>
            <a:r>
              <a:rPr lang="en-GB" sz="2400" dirty="0" err="1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Neocolonial</a:t>
            </a:r>
            <a:r>
              <a:rPr lang="en-GB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’ relationships – maintaining ties with the metropole</a:t>
            </a:r>
          </a:p>
          <a:p>
            <a:r>
              <a:rPr lang="en-GB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Cold War conflicts in Africa stemmed from grievances at the post-colonial settlement</a:t>
            </a:r>
          </a:p>
          <a:p>
            <a:r>
              <a:rPr lang="en-GB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Opportunities or dangers for the superpowers. A period of optimism for prospects of both socialism and capitalism in Africa</a:t>
            </a:r>
          </a:p>
          <a:p>
            <a:pPr lvl="1"/>
            <a:endParaRPr lang="en-GB" sz="2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endParaRPr lang="en-GB" sz="24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endParaRPr lang="en-GB" sz="24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endParaRPr lang="en-US" sz="2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 lvl="1"/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3694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Key Questions</a:t>
            </a:r>
            <a:endParaRPr lang="en-US" sz="3600" dirty="0"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sz="4000" u="sng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Last week</a:t>
            </a:r>
            <a:r>
              <a:rPr lang="en-GB" sz="4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</a:t>
            </a:r>
          </a:p>
          <a:p>
            <a:pPr marL="0" indent="0">
              <a:buNone/>
            </a:pPr>
            <a:r>
              <a:rPr lang="en-GB" sz="4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Was the Nation in Africa inevitable?</a:t>
            </a:r>
          </a:p>
          <a:p>
            <a:pPr marL="0" indent="0">
              <a:buNone/>
            </a:pPr>
            <a:r>
              <a:rPr lang="en-GB" sz="4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How was African nationalism affected by Cold War?</a:t>
            </a:r>
          </a:p>
          <a:p>
            <a:pPr marL="0" indent="0">
              <a:buNone/>
            </a:pPr>
            <a:endParaRPr lang="en-GB" sz="4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 marL="0" indent="0">
              <a:buNone/>
            </a:pPr>
            <a:r>
              <a:rPr lang="en-GB" sz="4000" u="sng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This week</a:t>
            </a:r>
            <a:r>
              <a:rPr lang="en-GB" sz="4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</a:t>
            </a:r>
          </a:p>
          <a:p>
            <a:pPr marL="0" indent="0">
              <a:buNone/>
            </a:pPr>
            <a:r>
              <a:rPr lang="en-GB" sz="4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Was decolonisation inevitable?</a:t>
            </a:r>
          </a:p>
          <a:p>
            <a:pPr marL="0" indent="0">
              <a:buNone/>
            </a:pPr>
            <a:r>
              <a:rPr lang="en-GB" sz="4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How  was decolonisation and the Cold War intertwined? </a:t>
            </a:r>
            <a:endParaRPr lang="is-IS" sz="4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11139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F38009-5EDE-6F47-B2D8-9014C2D8B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6000" dirty="0">
                <a:solidFill>
                  <a:schemeClr val="bg1"/>
                </a:solidFill>
                <a:latin typeface="Calibri" panose="020F0502020204030204" pitchFamily="34" charset="0"/>
                <a:ea typeface="Cambria" charset="0"/>
                <a:cs typeface="Calibri" panose="020F0502020204030204" pitchFamily="34" charset="0"/>
              </a:rPr>
              <a:t>Historiography</a:t>
            </a:r>
            <a:endParaRPr lang="en-US" sz="6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D0A818-E457-0D4D-8213-2816A75823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</p:spPr>
        <p:txBody>
          <a:bodyPr>
            <a:noAutofit/>
          </a:bodyPr>
          <a:lstStyle/>
          <a:p>
            <a:pPr marL="457200" lvl="1" indent="0">
              <a:buNone/>
            </a:pPr>
            <a:r>
              <a:rPr lang="is-IS" sz="3000" u="sng" dirty="0">
                <a:solidFill>
                  <a:schemeClr val="bg1"/>
                </a:solidFill>
                <a:latin typeface="Calibri" panose="020F0502020204030204" pitchFamily="34" charset="0"/>
                <a:ea typeface="Cambria" charset="0"/>
                <a:cs typeface="Calibri" panose="020F0502020204030204" pitchFamily="34" charset="0"/>
              </a:rPr>
              <a:t>Imperial historians</a:t>
            </a:r>
            <a:r>
              <a:rPr lang="is-IS" sz="3000" dirty="0">
                <a:solidFill>
                  <a:schemeClr val="bg1"/>
                </a:solidFill>
                <a:latin typeface="Calibri" panose="020F0502020204030204" pitchFamily="34" charset="0"/>
                <a:ea typeface="Cambria" charset="0"/>
                <a:cs typeface="Calibri" panose="020F0502020204030204" pitchFamily="34" charset="0"/>
              </a:rPr>
              <a:t>: institutional structurs, changing attitudes in the metropole</a:t>
            </a:r>
          </a:p>
          <a:p>
            <a:pPr marL="457200" lvl="1" indent="0">
              <a:buNone/>
            </a:pPr>
            <a:endParaRPr lang="is-IS" sz="3000" dirty="0">
              <a:solidFill>
                <a:schemeClr val="bg1"/>
              </a:solidFill>
              <a:latin typeface="Calibri" panose="020F0502020204030204" pitchFamily="34" charset="0"/>
              <a:ea typeface="Cambria" charset="0"/>
              <a:cs typeface="Calibri" panose="020F0502020204030204" pitchFamily="34" charset="0"/>
            </a:endParaRPr>
          </a:p>
          <a:p>
            <a:pPr marL="457200" lvl="1" indent="0">
              <a:buNone/>
            </a:pPr>
            <a:r>
              <a:rPr lang="en-US" sz="3000" u="sng" dirty="0">
                <a:solidFill>
                  <a:schemeClr val="bg1"/>
                </a:solidFill>
                <a:latin typeface="Calibri" panose="020F0502020204030204" pitchFamily="34" charset="0"/>
                <a:ea typeface="Cambria" charset="0"/>
                <a:cs typeface="Calibri" panose="020F0502020204030204" pitchFamily="34" charset="0"/>
              </a:rPr>
              <a:t>Historians of Africa (first generation): </a:t>
            </a:r>
            <a:r>
              <a:rPr lang="en-US" sz="3000" dirty="0">
                <a:solidFill>
                  <a:schemeClr val="bg1"/>
                </a:solidFill>
                <a:latin typeface="Calibri" panose="020F0502020204030204" pitchFamily="34" charset="0"/>
                <a:ea typeface="Cambria" charset="0"/>
                <a:cs typeface="Calibri" panose="020F0502020204030204" pitchFamily="34" charset="0"/>
              </a:rPr>
              <a:t>African nationalism, ‘pushed out’</a:t>
            </a:r>
          </a:p>
          <a:p>
            <a:pPr marL="457200" lvl="1" indent="0">
              <a:buNone/>
            </a:pPr>
            <a:endParaRPr lang="en-US" sz="3000" dirty="0">
              <a:solidFill>
                <a:schemeClr val="bg1"/>
              </a:solidFill>
              <a:latin typeface="Calibri" panose="020F0502020204030204" pitchFamily="34" charset="0"/>
              <a:ea typeface="Cambria" charset="0"/>
              <a:cs typeface="Calibri" panose="020F0502020204030204" pitchFamily="34" charset="0"/>
            </a:endParaRPr>
          </a:p>
          <a:p>
            <a:pPr marL="457200" lvl="1" indent="0">
              <a:buNone/>
            </a:pPr>
            <a:r>
              <a:rPr lang="en-US" sz="3000" u="sng" dirty="0">
                <a:solidFill>
                  <a:schemeClr val="bg1"/>
                </a:solidFill>
                <a:latin typeface="Calibri" panose="020F0502020204030204" pitchFamily="34" charset="0"/>
                <a:ea typeface="Cambria" charset="0"/>
                <a:cs typeface="Calibri" panose="020F0502020204030204" pitchFamily="34" charset="0"/>
              </a:rPr>
              <a:t>Now</a:t>
            </a:r>
            <a:r>
              <a:rPr lang="en-US" sz="3000" dirty="0">
                <a:solidFill>
                  <a:schemeClr val="bg1"/>
                </a:solidFill>
                <a:latin typeface="Calibri" panose="020F0502020204030204" pitchFamily="34" charset="0"/>
                <a:ea typeface="Cambria" charset="0"/>
                <a:cs typeface="Calibri" panose="020F0502020204030204" pitchFamily="34" charset="0"/>
              </a:rPr>
              <a:t>: Global and transnational connections – the global Cold War, impact of anticolonial revolution elsewhere in the world</a:t>
            </a:r>
          </a:p>
        </p:txBody>
      </p:sp>
    </p:spTree>
    <p:extLst>
      <p:ext uri="{BB962C8B-B14F-4D97-AF65-F5344CB8AC3E}">
        <p14:creationId xmlns:p14="http://schemas.microsoft.com/office/powerpoint/2010/main" val="21384471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47B536-19D3-E148-B92D-DAF3952FB9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b="1" dirty="0">
                <a:solidFill>
                  <a:schemeClr val="bg1"/>
                </a:solidFill>
              </a:rPr>
              <a:t>Lecture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1F3244-4F77-134F-8D3A-3E1F062B45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GB" sz="5000" b="1" dirty="0">
                <a:solidFill>
                  <a:schemeClr val="bg1"/>
                </a:solidFill>
              </a:rPr>
              <a:t>Aftermath of the Second World War</a:t>
            </a:r>
            <a:endParaRPr lang="en-GB" sz="5000" dirty="0">
              <a:solidFill>
                <a:schemeClr val="bg1"/>
              </a:solidFill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en-GB" sz="5000" b="1" dirty="0">
                <a:solidFill>
                  <a:schemeClr val="bg1"/>
                </a:solidFill>
              </a:rPr>
              <a:t>Paths towards Statehood (negotiated vs. violent)</a:t>
            </a:r>
            <a:endParaRPr lang="en-GB" sz="5000" dirty="0">
              <a:solidFill>
                <a:schemeClr val="bg1"/>
              </a:solidFill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en-GB" sz="5000" b="1" dirty="0">
                <a:solidFill>
                  <a:schemeClr val="bg1"/>
                </a:solidFill>
              </a:rPr>
              <a:t> Africa and the Superpowers</a:t>
            </a:r>
            <a:endParaRPr lang="en-GB" sz="50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52791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34AEA9-2529-5D4F-897B-00510C4CC2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1. Aftermath of WWII: Crisis of Colonialism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77FD4D4-D32E-1D4C-8CEB-012857D23B0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GB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Destruction in Europe</a:t>
            </a:r>
          </a:p>
          <a:p>
            <a:r>
              <a:rPr lang="en-GB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British Withdrawal from India, 1947</a:t>
            </a:r>
          </a:p>
          <a:p>
            <a:r>
              <a:rPr lang="en-GB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First Indochina War and the Battle of </a:t>
            </a:r>
            <a:r>
              <a:rPr lang="en-GB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Dien</a:t>
            </a:r>
            <a:r>
              <a:rPr lang="en-GB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Bien </a:t>
            </a:r>
            <a:r>
              <a:rPr lang="en-GB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Phu</a:t>
            </a:r>
            <a:r>
              <a:rPr lang="en-GB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1954</a:t>
            </a:r>
          </a:p>
          <a:p>
            <a:r>
              <a:rPr lang="en-GB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Struggles in India and Vietnam were both inspirations to African nationalists  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0B7EA79D-0288-0042-89B9-1340DEDF4F3E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8650" y="1945202"/>
            <a:ext cx="3886200" cy="2561175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145078B-D323-474C-94F3-4B780DF40826}"/>
              </a:ext>
            </a:extLst>
          </p:cNvPr>
          <p:cNvSpPr/>
          <p:nvPr/>
        </p:nvSpPr>
        <p:spPr>
          <a:xfrm>
            <a:off x="628650" y="4656843"/>
            <a:ext cx="3886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Indian and Nigerian troops bathe together during the Burma campaign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0447830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12CC72C2-9C3D-DA44-B8DF-C56FB1F082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1. Aftermath of WWII: ‘New Colonialism’ in Africa</a:t>
            </a:r>
          </a:p>
        </p:txBody>
      </p:sp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E73677DA-C005-6347-9A4B-99CB7D303A1D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28650" y="1981051"/>
            <a:ext cx="3886200" cy="2790419"/>
          </a:xfrm>
        </p:spPr>
      </p:pic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2D78B0E1-6512-A24B-99A9-FFCDAD9C1A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981051"/>
            <a:ext cx="3886200" cy="4351338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Britain: Economy in trouble</a:t>
            </a:r>
          </a:p>
          <a:p>
            <a:r>
              <a:rPr lang="en-US" dirty="0">
                <a:solidFill>
                  <a:schemeClr val="bg1"/>
                </a:solidFill>
              </a:rPr>
              <a:t>US loan and ‘Sterling Convertibility Crisis, 1947’</a:t>
            </a:r>
          </a:p>
          <a:p>
            <a:r>
              <a:rPr lang="en-US" dirty="0">
                <a:solidFill>
                  <a:schemeClr val="bg1"/>
                </a:solidFill>
              </a:rPr>
              <a:t>Cash Crop Production</a:t>
            </a:r>
          </a:p>
          <a:p>
            <a:r>
              <a:rPr lang="en-US" dirty="0">
                <a:solidFill>
                  <a:schemeClr val="bg1"/>
                </a:solidFill>
              </a:rPr>
              <a:t>Development as ‘anti-communism</a:t>
            </a:r>
          </a:p>
          <a:p>
            <a:r>
              <a:rPr lang="en-US" dirty="0">
                <a:solidFill>
                  <a:schemeClr val="bg1"/>
                </a:solidFill>
              </a:rPr>
              <a:t>French Empire Reform</a:t>
            </a:r>
          </a:p>
          <a:p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3A5CFAC-0773-AB47-B024-50F18E172ED2}"/>
              </a:ext>
            </a:extLst>
          </p:cNvPr>
          <p:cNvSpPr txBox="1"/>
          <p:nvPr/>
        </p:nvSpPr>
        <p:spPr>
          <a:xfrm>
            <a:off x="497880" y="4877166"/>
            <a:ext cx="39204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chemeClr val="bg1"/>
                </a:solidFill>
              </a:rPr>
              <a:t> Groundnut scheme in Tanganyika, 1949</a:t>
            </a:r>
          </a:p>
        </p:txBody>
      </p:sp>
    </p:spTree>
    <p:extLst>
      <p:ext uri="{BB962C8B-B14F-4D97-AF65-F5344CB8AC3E}">
        <p14:creationId xmlns:p14="http://schemas.microsoft.com/office/powerpoint/2010/main" val="4426810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3250D9-E5DE-FB4D-9066-F5747314F8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bg1"/>
                </a:solidFill>
              </a:rPr>
              <a:t>2. Paths Towards Statehood: Negotiated Exits</a:t>
            </a:r>
            <a:endParaRPr lang="en-US" dirty="0"/>
          </a:p>
        </p:txBody>
      </p:sp>
      <p:pic>
        <p:nvPicPr>
          <p:cNvPr id="4" name="Content Placeholder 5">
            <a:extLst>
              <a:ext uri="{FF2B5EF4-FFF2-40B4-BE49-F238E27FC236}">
                <a16:creationId xmlns:a16="http://schemas.microsoft.com/office/drawing/2014/main" id="{13F3D276-9C05-044A-9D96-348A46FC67F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1671108" y="1825625"/>
            <a:ext cx="5801784" cy="4351338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0A6EAE4-7321-4C4D-8FAA-C7DB49284203}"/>
              </a:ext>
            </a:extLst>
          </p:cNvPr>
          <p:cNvSpPr/>
          <p:nvPr/>
        </p:nvSpPr>
        <p:spPr>
          <a:xfrm>
            <a:off x="628651" y="6273257"/>
            <a:ext cx="81681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charset="0"/>
                <a:ea typeface="Cambria" charset="0"/>
                <a:cs typeface="Cambria" charset="0"/>
              </a:rPr>
              <a:t>Julius Nyerere and the Duke of Edinburgh at </a:t>
            </a:r>
            <a:r>
              <a:rPr lang="en-US" i="1" dirty="0" err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charset="0"/>
                <a:ea typeface="Cambria" charset="0"/>
                <a:cs typeface="Cambria" charset="0"/>
              </a:rPr>
              <a:t>Tanganyikan</a:t>
            </a:r>
            <a:r>
              <a:rPr lang="en-US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charset="0"/>
                <a:ea typeface="Cambria" charset="0"/>
                <a:cs typeface="Cambria" charset="0"/>
              </a:rPr>
              <a:t> independence, 1961</a:t>
            </a:r>
          </a:p>
        </p:txBody>
      </p:sp>
    </p:spTree>
    <p:extLst>
      <p:ext uri="{BB962C8B-B14F-4D97-AF65-F5344CB8AC3E}">
        <p14:creationId xmlns:p14="http://schemas.microsoft.com/office/powerpoint/2010/main" val="1101516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4D9402-335F-0648-94FA-ABD16F4676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bg1"/>
                </a:solidFill>
              </a:rPr>
              <a:t>2. Paths towards Statehood: Violent Exits </a:t>
            </a:r>
            <a:r>
              <a:rPr lang="en-US" b="1" dirty="0">
                <a:solidFill>
                  <a:schemeClr val="bg1"/>
                </a:solidFill>
              </a:rPr>
              <a:t>–</a:t>
            </a:r>
            <a:r>
              <a:rPr lang="en-GB" b="1" dirty="0">
                <a:solidFill>
                  <a:schemeClr val="bg1"/>
                </a:solidFill>
              </a:rPr>
              <a:t> Kenya</a:t>
            </a:r>
            <a:r>
              <a:rPr lang="en-GB" dirty="0">
                <a:solidFill>
                  <a:schemeClr val="bg1"/>
                </a:solidFill>
              </a:rPr>
              <a:t>, Mau Mau</a:t>
            </a:r>
            <a:endParaRPr lang="en-US" dirty="0"/>
          </a:p>
        </p:txBody>
      </p:sp>
      <p:pic>
        <p:nvPicPr>
          <p:cNvPr id="6" name="Content Placeholder 4">
            <a:extLst>
              <a:ext uri="{FF2B5EF4-FFF2-40B4-BE49-F238E27FC236}">
                <a16:creationId xmlns:a16="http://schemas.microsoft.com/office/drawing/2014/main" id="{C5035244-ED8A-744F-870E-5DB6CEF8681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629150" y="2543969"/>
            <a:ext cx="3886200" cy="2914650"/>
          </a:xfrm>
          <a:prstGeom prst="rect">
            <a:avLst/>
          </a:prstGeom>
        </p:spPr>
      </p:pic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D947AF62-7635-BD4B-96C5-1E064DE4E82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845349" y="1825625"/>
            <a:ext cx="3452801" cy="435133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CEE1C9C-F689-A64C-9EA5-41F94CF8B62D}"/>
              </a:ext>
            </a:extLst>
          </p:cNvPr>
          <p:cNvSpPr txBox="1"/>
          <p:nvPr/>
        </p:nvSpPr>
        <p:spPr>
          <a:xfrm>
            <a:off x="4572000" y="5458619"/>
            <a:ext cx="41159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British soldiers assisting police searching for Mau Mau soldiers in  the village of </a:t>
            </a:r>
            <a:r>
              <a:rPr lang="en-GB" i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Kariobangi</a:t>
            </a:r>
            <a:r>
              <a:rPr lang="en-GB" i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near Nairobi in 1954.</a:t>
            </a:r>
            <a:endParaRPr lang="en-US" i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43995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F08C46-88A3-7E4D-BC4E-7FC488855D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2. Paths Towards Statehood: Violent Exits – Algerian War, 1954-1962</a:t>
            </a:r>
            <a:endParaRPr lang="en-US" dirty="0"/>
          </a:p>
        </p:txBody>
      </p:sp>
      <p:pic>
        <p:nvPicPr>
          <p:cNvPr id="4" name="Battle of Algiers 1966">
            <a:hlinkClick r:id="" action="ppaction://media"/>
            <a:extLst>
              <a:ext uri="{FF2B5EF4-FFF2-40B4-BE49-F238E27FC236}">
                <a16:creationId xmlns:a16="http://schemas.microsoft.com/office/drawing/2014/main" id="{A334D027-4D7C-074A-BEFC-9D711ED192A0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28650" y="1825625"/>
            <a:ext cx="7886700" cy="4351338"/>
          </a:xfr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FA5420B-017B-964E-B909-51F962D623E2}"/>
              </a:ext>
            </a:extLst>
          </p:cNvPr>
          <p:cNvSpPr txBox="1"/>
          <p:nvPr/>
        </p:nvSpPr>
        <p:spPr>
          <a:xfrm>
            <a:off x="628650" y="6176963"/>
            <a:ext cx="7886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chemeClr val="bg1"/>
                </a:solidFill>
              </a:rPr>
              <a:t>Video: A scene from </a:t>
            </a:r>
            <a:r>
              <a:rPr lang="en-US" i="1" dirty="0" err="1">
                <a:solidFill>
                  <a:schemeClr val="bg1"/>
                </a:solidFill>
              </a:rPr>
              <a:t>Gillo</a:t>
            </a:r>
            <a:r>
              <a:rPr lang="en-US" i="1" dirty="0">
                <a:solidFill>
                  <a:schemeClr val="bg1"/>
                </a:solidFill>
              </a:rPr>
              <a:t> </a:t>
            </a:r>
            <a:r>
              <a:rPr lang="en-US" i="1" dirty="0" err="1">
                <a:solidFill>
                  <a:schemeClr val="bg1"/>
                </a:solidFill>
              </a:rPr>
              <a:t>Pontecovo’s</a:t>
            </a:r>
            <a:r>
              <a:rPr lang="en-US" i="1" dirty="0">
                <a:solidFill>
                  <a:schemeClr val="bg1"/>
                </a:solidFill>
              </a:rPr>
              <a:t> “Battle of Algiers, made in 1966</a:t>
            </a:r>
          </a:p>
        </p:txBody>
      </p:sp>
    </p:spTree>
    <p:extLst>
      <p:ext uri="{BB962C8B-B14F-4D97-AF65-F5344CB8AC3E}">
        <p14:creationId xmlns:p14="http://schemas.microsoft.com/office/powerpoint/2010/main" val="1898193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608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4128</TotalTime>
  <Words>575</Words>
  <Application>Microsoft Macintosh PowerPoint</Application>
  <PresentationFormat>On-screen Show (4:3)</PresentationFormat>
  <Paragraphs>74</Paragraphs>
  <Slides>15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Cambria</vt:lpstr>
      <vt:lpstr>Office Theme</vt:lpstr>
      <vt:lpstr>The Cold War dimensions of decolonization </vt:lpstr>
      <vt:lpstr>Key Questions</vt:lpstr>
      <vt:lpstr>Historiography</vt:lpstr>
      <vt:lpstr>Lecture Outline</vt:lpstr>
      <vt:lpstr>1. Aftermath of WWII: Crisis of Colonialism</vt:lpstr>
      <vt:lpstr>1. Aftermath of WWII: ‘New Colonialism’ in Africa</vt:lpstr>
      <vt:lpstr>2. Paths Towards Statehood: Negotiated Exits</vt:lpstr>
      <vt:lpstr>2. Paths towards Statehood: Violent Exits – Kenya, Mau Mau</vt:lpstr>
      <vt:lpstr>2. Paths Towards Statehood: Violent Exits – Algerian War, 1954-1962</vt:lpstr>
      <vt:lpstr>2. Paths Towards Statehood: Violent Exits – Fanon on Violence</vt:lpstr>
      <vt:lpstr> 2. Paths towards Statehood: Violent Exists – Algeria as “Diplomatic Revolution” </vt:lpstr>
      <vt:lpstr>3. Africa and the Superpowers: Soviet rediscovery of the Third World</vt:lpstr>
      <vt:lpstr>3. Africa and the Superpowers: American Dilemma</vt:lpstr>
      <vt:lpstr>3. Africa and the Superpowers: Suez Crisis, 1956</vt:lpstr>
      <vt:lpstr>Conclusions</vt:lpstr>
    </vt:vector>
  </TitlesOfParts>
  <Company/>
  <LinksUpToDate>false</LinksUpToDate>
  <SharedDoc>false</SharedDoc>
  <HyperlinksChanged>false</HyperlinksChanged>
  <AppVersion>16.0014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George Roberts</dc:creator>
  <cp:lastModifiedBy>Natalia Telepneva</cp:lastModifiedBy>
  <cp:revision>49</cp:revision>
  <dcterms:created xsi:type="dcterms:W3CDTF">2016-10-14T16:35:30Z</dcterms:created>
  <dcterms:modified xsi:type="dcterms:W3CDTF">2018-10-15T09:44:15Z</dcterms:modified>
</cp:coreProperties>
</file>