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3" r:id="rId6"/>
    <p:sldId id="264" r:id="rId7"/>
    <p:sldId id="265" r:id="rId8"/>
    <p:sldId id="269" r:id="rId9"/>
    <p:sldId id="270" r:id="rId10"/>
    <p:sldId id="271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82"/>
    <p:restoredTop sz="94721"/>
  </p:normalViewPr>
  <p:slideViewPr>
    <p:cSldViewPr snapToGrid="0" snapToObjects="1">
      <p:cViewPr varScale="1">
        <p:scale>
          <a:sx n="93" d="100"/>
          <a:sy n="93" d="100"/>
        </p:scale>
        <p:origin x="17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E504-7D75-CD4C-B6E2-47A571D64FD3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B2199-14E5-2A40-B3F2-A76E0EFF1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70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6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6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2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5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7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2A348-C7C7-D44C-BCDC-DC2EB221A0D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84C0F-4341-514E-A4E6-CCA49750D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ISRkue-NNU" TargetMode="Externa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39191" y="0"/>
            <a:ext cx="12183191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" y="5761544"/>
            <a:ext cx="7101444" cy="556171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GB" sz="1800" dirty="0">
                <a:solidFill>
                  <a:schemeClr val="bg1"/>
                </a:solidFill>
                <a:latin typeface="Cambria" panose="02040503050406030204" pitchFamily="18" charset="0"/>
              </a:rPr>
              <a:t>HI277 | Africa and the Cold War | Term 1 | Week 4 | 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0" y="5050051"/>
            <a:ext cx="8716488" cy="556171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>
                <a:solidFill>
                  <a:schemeClr val="bg1"/>
                </a:solidFill>
                <a:latin typeface="Cambria" panose="02040503050406030204" pitchFamily="18" charset="0"/>
              </a:rPr>
              <a:t>The Cold War dimensions of decolonisation</a:t>
            </a:r>
          </a:p>
        </p:txBody>
      </p:sp>
    </p:spTree>
    <p:extLst>
      <p:ext uri="{BB962C8B-B14F-4D97-AF65-F5344CB8AC3E}">
        <p14:creationId xmlns:p14="http://schemas.microsoft.com/office/powerpoint/2010/main" val="14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55" y="365126"/>
            <a:ext cx="8775865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Soviet rediscovery </a:t>
            </a:r>
            <a:r>
              <a:rPr lang="en-US" sz="360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of the Third World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43642" y="1908751"/>
            <a:ext cx="4620244" cy="4218915"/>
          </a:xfrm>
        </p:spPr>
        <p:txBody>
          <a:bodyPr>
            <a:normAutofit fontScale="925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Stalin’s lack of interest in the Third World and Moscow’s retreat from communist internationalism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Khrushchev’s engagement with decolonisation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Targeted financial aid, practical training, student scholarships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Using the colonial endgames for leverage elsewhere in the world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678" y="1788616"/>
            <a:ext cx="3623452" cy="445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90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5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2982" y="403761"/>
            <a:ext cx="9832770" cy="6205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Nasser in Cairo, 1956</a:t>
            </a:r>
            <a:endParaRPr lang="en-US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37417" y="6226629"/>
            <a:ext cx="740229" cy="36933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bg1"/>
                </a:solidFill>
                <a:latin typeface="Cambria" panose="02040503050406030204" pitchFamily="18" charset="0"/>
                <a:hlinkClick r:id="rId3"/>
              </a:rPr>
              <a:t>Pathé</a:t>
            </a:r>
            <a:endParaRPr lang="en-GB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14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 connections</a:t>
            </a:r>
            <a:b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7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Algerian War as a ‘diplomatic revolution’</a:t>
            </a: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19892" y="2158133"/>
            <a:ext cx="4335235" cy="421891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Use of international fora - UN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Transnational solidarities – Algeria and Vietnam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Propaganda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Media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Demographics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Race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Religion</a:t>
            </a:r>
          </a:p>
          <a:p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881" y="2158133"/>
            <a:ext cx="3810000" cy="3556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125434" y="4483884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73882" y="5809447"/>
            <a:ext cx="3810000" cy="6626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8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Prince Hassan of Morocco with FLN leaders en route to Tunis, 1956</a:t>
            </a:r>
            <a:endParaRPr lang="en-US" sz="1800" dirty="0"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92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Conclusions</a:t>
            </a:r>
            <a:endParaRPr lang="en-US" sz="27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816925"/>
            <a:ext cx="7684077" cy="456012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Multiple paths to independence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Martin Thomas: flight or fight?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’Neocolonial’ relationships – maintaining ties with the metropole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Opportunities or dangers for the superpowers?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Cold War conflicts in Africa stemmed from grievances at the post-colonial settlement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Congo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Zanzibar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Angola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Somalia</a:t>
            </a:r>
          </a:p>
          <a:p>
            <a:endParaRPr lang="en-GB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GB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6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Decolonisation</a:t>
            </a: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in historical perspective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Not an inevitable process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… need to pay attention to </a:t>
            </a:r>
            <a:r>
              <a:rPr lang="is-I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agency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 </a:t>
            </a:r>
            <a:r>
              <a:rPr lang="is-I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choices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,</a:t>
            </a:r>
            <a:r>
              <a:rPr lang="is-I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and </a:t>
            </a:r>
            <a:r>
              <a:rPr lang="is-I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continency </a:t>
            </a:r>
            <a:r>
              <a:rPr lang="is-I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here.</a:t>
            </a:r>
          </a:p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 should we </a:t>
            </a:r>
            <a:r>
              <a:rPr lang="en-US" sz="24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conceptualise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the end of empire?</a:t>
            </a:r>
            <a:endParaRPr lang="is-I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r>
              <a:rPr lang="is-I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An imperialist withdrawal from Africa?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Driven out by the pressure of African nationalism?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Looking at metropole and colony within the same analytical lens</a:t>
            </a:r>
          </a:p>
          <a:p>
            <a:pPr lvl="1"/>
            <a:r>
              <a:rPr lang="en-US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Global and transnational connections – the global Cold War, impact of anticolonial revolution elsewhere in the world.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11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78" y="0"/>
            <a:ext cx="8989621" cy="127005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Empires at war</a:t>
            </a:r>
            <a:b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Indian and Nigerian troops bathe together during the Burma campaign</a:t>
            </a:r>
            <a:endParaRPr lang="en-US" sz="2200" dirty="0"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70054"/>
            <a:ext cx="9144000" cy="602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3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‘New Colonialism’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J. M. Keynes: ‘We cannot police half the world at our own expense while we have already gone into pawn to the other half.’</a:t>
            </a: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‘Sterling zone’ of British empire outside of dollar control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Promotion of intensive cash-crop production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Cocoa marketing boards in Gold Coast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Groundnut schemes in Tanganyika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Irrigation for cotton plantations in Sudan</a:t>
            </a:r>
          </a:p>
          <a:p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French Union: high aspirations, little change</a:t>
            </a:r>
            <a:endParaRPr lang="en-US" sz="24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/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75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5700158"/>
            <a:ext cx="9144000" cy="1164179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Negotiated exits</a:t>
            </a:r>
          </a:p>
          <a:p>
            <a:r>
              <a:rPr lang="en-US" sz="2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Nyerere and the Duke of Edinburgh at Tanganyikan independence, 1961</a:t>
            </a:r>
          </a:p>
        </p:txBody>
      </p:sp>
    </p:spTree>
    <p:extLst>
      <p:ext uri="{BB962C8B-B14F-4D97-AF65-F5344CB8AC3E}">
        <p14:creationId xmlns:p14="http://schemas.microsoft.com/office/powerpoint/2010/main" val="753102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97" y="0"/>
            <a:ext cx="9153897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33055" y="5970280"/>
            <a:ext cx="7886700" cy="6205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Kenya’s Mau Mau rebellion</a:t>
            </a:r>
            <a:endParaRPr lang="en-US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474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33679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61902" y="175122"/>
            <a:ext cx="9144000" cy="6205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charset="0"/>
                <a:ea typeface="Cambria" charset="0"/>
                <a:cs typeface="Cambria" charset="0"/>
              </a:rPr>
              <a:t>France’s ‘undeclared war’ in Algeria</a:t>
            </a:r>
            <a:endParaRPr lang="en-US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060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Frantz Fanon and anticolonial violence</a:t>
            </a:r>
            <a:b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2400" i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Wretched of the Earth </a:t>
            </a:r>
            <a:r>
              <a:rPr lang="en-US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(1961)</a:t>
            </a:r>
            <a:endParaRPr lang="en-US" sz="2400" dirty="0"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828" y="2046030"/>
            <a:ext cx="2822522" cy="44274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92" y="2046030"/>
            <a:ext cx="3299837" cy="448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1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The American dilemma</a:t>
            </a:r>
            <a:endParaRPr lang="en-US" sz="36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218915"/>
          </a:xfrm>
        </p:spPr>
        <p:txBody>
          <a:bodyPr>
            <a:normAutofit lnSpcReduction="10000"/>
          </a:bodyPr>
          <a:lstStyle/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Differing approaches: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Roosevelt’s more sympathetic stance towards colonies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More </a:t>
            </a:r>
            <a:r>
              <a:rPr lang="en-GB" sz="2000" dirty="0" err="1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hardline</a:t>
            </a: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 policy under Truman and Eisenhower</a:t>
            </a:r>
          </a:p>
          <a:p>
            <a:pPr lvl="1">
              <a:lnSpc>
                <a:spcPct val="114000"/>
              </a:lnSpc>
            </a:pPr>
            <a:r>
              <a:rPr lang="en-GB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Kennedy and ‘engaging’ African leaders</a:t>
            </a:r>
          </a:p>
          <a:p>
            <a:pPr>
              <a:lnSpc>
                <a:spcPct val="114000"/>
              </a:lnSpc>
            </a:pPr>
            <a:r>
              <a:rPr lang="en-GB" sz="24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Differing interests: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European economic recovery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Containing Soviet expansionism – especially influenced by the French struggle in Indochina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Securing military bases</a:t>
            </a:r>
          </a:p>
          <a:p>
            <a:pPr lvl="1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Business opportunities</a:t>
            </a:r>
          </a:p>
          <a:p>
            <a:pPr lvl="1">
              <a:lnSpc>
                <a:spcPct val="114000"/>
              </a:lnSpc>
            </a:pPr>
            <a:endParaRPr lang="en-US" sz="2000" dirty="0">
              <a:solidFill>
                <a:schemeClr val="bg1"/>
              </a:solidFill>
              <a:latin typeface="Cambria" charset="0"/>
              <a:ea typeface="Cambria" charset="0"/>
              <a:cs typeface="Cambria" charset="0"/>
            </a:endParaRPr>
          </a:p>
          <a:p>
            <a:pPr lvl="1">
              <a:lnSpc>
                <a:spcPct val="114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406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Office Theme</vt:lpstr>
      <vt:lpstr>PowerPoint Presentation</vt:lpstr>
      <vt:lpstr>Decolonisation in historical perspective</vt:lpstr>
      <vt:lpstr>Empires at war Indian and Nigerian troops bathe together during the Burma campaign</vt:lpstr>
      <vt:lpstr>The ‘New Colonialism’</vt:lpstr>
      <vt:lpstr>PowerPoint Presentation</vt:lpstr>
      <vt:lpstr>PowerPoint Presentation</vt:lpstr>
      <vt:lpstr>PowerPoint Presentation</vt:lpstr>
      <vt:lpstr>Frantz Fanon and anticolonial violence The Wretched of the Earth (1961)</vt:lpstr>
      <vt:lpstr>The American dilemma</vt:lpstr>
      <vt:lpstr>The Soviet rediscovery of the Third World</vt:lpstr>
      <vt:lpstr>PowerPoint Presentation</vt:lpstr>
      <vt:lpstr>Global connections The Algerian War as a ‘diplomatic revolution’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Roberts</dc:creator>
  <cp:lastModifiedBy>April Jackson</cp:lastModifiedBy>
  <cp:revision>29</cp:revision>
  <dcterms:created xsi:type="dcterms:W3CDTF">2016-10-14T16:35:30Z</dcterms:created>
  <dcterms:modified xsi:type="dcterms:W3CDTF">2025-11-03T20:01:56Z</dcterms:modified>
</cp:coreProperties>
</file>