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305" r:id="rId2"/>
    <p:sldId id="307" r:id="rId3"/>
    <p:sldId id="308" r:id="rId4"/>
    <p:sldId id="288" r:id="rId5"/>
    <p:sldId id="309" r:id="rId6"/>
    <p:sldId id="289" r:id="rId7"/>
    <p:sldId id="310" r:id="rId8"/>
    <p:sldId id="311" r:id="rId9"/>
    <p:sldId id="293" r:id="rId10"/>
    <p:sldId id="322" r:id="rId11"/>
    <p:sldId id="312" r:id="rId12"/>
    <p:sldId id="314" r:id="rId13"/>
    <p:sldId id="315" r:id="rId14"/>
    <p:sldId id="316" r:id="rId15"/>
    <p:sldId id="317" r:id="rId16"/>
    <p:sldId id="318" r:id="rId17"/>
    <p:sldId id="320" r:id="rId18"/>
    <p:sldId id="32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15"/>
    <p:restoredTop sz="94741"/>
  </p:normalViewPr>
  <p:slideViewPr>
    <p:cSldViewPr snapToGrid="0" snapToObjects="1">
      <p:cViewPr varScale="1">
        <p:scale>
          <a:sx n="110" d="100"/>
          <a:sy n="110" d="100"/>
        </p:scale>
        <p:origin x="19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0841F-41B1-C545-B6C8-F574C9B90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000" b="1" dirty="0">
                <a:solidFill>
                  <a:schemeClr val="bg1"/>
                </a:solidFill>
              </a:rPr>
              <a:t>CRISIS IN CONGO, 1961-1965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50203A-554E-D24D-B48E-356BE42C1C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9198" y="1834025"/>
            <a:ext cx="3198954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HI277: Africa and the Cold War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Term 1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Week 5</a:t>
            </a:r>
          </a:p>
          <a:p>
            <a:pPr marL="0" indent="0">
              <a:buNone/>
            </a:pPr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</a:rPr>
              <a:t>Dr.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 Natalia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</a:rPr>
              <a:t>Telepneva</a:t>
            </a:r>
          </a:p>
          <a:p>
            <a:endParaRPr lang="en-US" dirty="0"/>
          </a:p>
        </p:txBody>
      </p:sp>
      <p:pic>
        <p:nvPicPr>
          <p:cNvPr id="4" name="Indépendance cha cha">
            <a:hlinkClick r:id="" action="ppaction://media"/>
            <a:extLst>
              <a:ext uri="{FF2B5EF4-FFF2-40B4-BE49-F238E27FC236}">
                <a16:creationId xmlns:a16="http://schemas.microsoft.com/office/drawing/2014/main" id="{82E6B101-12DD-5A46-8397-F888FC96B5A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75562" y="1825625"/>
            <a:ext cx="5893325" cy="3139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726778-4AB6-044B-9C13-BF9707A4F929}"/>
              </a:ext>
            </a:extLst>
          </p:cNvPr>
          <p:cNvSpPr txBox="1"/>
          <p:nvPr/>
        </p:nvSpPr>
        <p:spPr>
          <a:xfrm>
            <a:off x="231494" y="5498231"/>
            <a:ext cx="8283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Song Playing: </a:t>
            </a:r>
            <a:r>
              <a:rPr lang="en-US" sz="3000" i="1" dirty="0">
                <a:solidFill>
                  <a:schemeClr val="bg1"/>
                </a:solidFill>
              </a:rPr>
              <a:t>Independence Cha Cha </a:t>
            </a:r>
            <a:r>
              <a:rPr lang="en-US" sz="3000" dirty="0">
                <a:solidFill>
                  <a:schemeClr val="bg1"/>
                </a:solidFill>
              </a:rPr>
              <a:t>by group </a:t>
            </a:r>
            <a:r>
              <a:rPr lang="en-US" sz="3000" dirty="0" err="1">
                <a:solidFill>
                  <a:schemeClr val="bg1"/>
                </a:solidFill>
              </a:rPr>
              <a:t>L’African</a:t>
            </a:r>
            <a:r>
              <a:rPr lang="en-US" sz="3000" dirty="0">
                <a:solidFill>
                  <a:schemeClr val="bg1"/>
                </a:solidFill>
              </a:rPr>
              <a:t> Jazz (1960)</a:t>
            </a:r>
          </a:p>
        </p:txBody>
      </p:sp>
    </p:spTree>
    <p:extLst>
      <p:ext uri="{BB962C8B-B14F-4D97-AF65-F5344CB8AC3E}">
        <p14:creationId xmlns:p14="http://schemas.microsoft.com/office/powerpoint/2010/main" val="90768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2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B0127-1622-9F40-9123-14BB1C39A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686" y="365127"/>
            <a:ext cx="6088284" cy="1232180"/>
          </a:xfrm>
        </p:spPr>
        <p:txBody>
          <a:bodyPr>
            <a:noAutofit/>
          </a:bodyPr>
          <a:lstStyle/>
          <a:p>
            <a:r>
              <a:rPr lang="en-US" sz="4500" b="1" dirty="0">
                <a:solidFill>
                  <a:schemeClr val="bg1"/>
                </a:solidFill>
              </a:rPr>
              <a:t>Consequences: Rise of Anti-American Sentiment</a:t>
            </a:r>
          </a:p>
        </p:txBody>
      </p:sp>
      <p:pic>
        <p:nvPicPr>
          <p:cNvPr id="4" name="LUMUMBA - VIOLENT REACTION">
            <a:hlinkClick r:id="" action="ppaction://media"/>
            <a:extLst>
              <a:ext uri="{FF2B5EF4-FFF2-40B4-BE49-F238E27FC236}">
                <a16:creationId xmlns:a16="http://schemas.microsoft.com/office/drawing/2014/main" id="{A5A03AA4-F302-5B44-BF69-CB5DBBC0229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0524" y="1690689"/>
            <a:ext cx="8182951" cy="4602806"/>
          </a:xfrm>
        </p:spPr>
      </p:pic>
    </p:spTree>
    <p:extLst>
      <p:ext uri="{BB962C8B-B14F-4D97-AF65-F5344CB8AC3E}">
        <p14:creationId xmlns:p14="http://schemas.microsoft.com/office/powerpoint/2010/main" val="2892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2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A31B3-980B-4746-8D6F-0F4147FE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76224"/>
            <a:ext cx="8133386" cy="796991"/>
          </a:xfrm>
        </p:spPr>
        <p:txBody>
          <a:bodyPr>
            <a:normAutofit fontScale="90000"/>
          </a:bodyPr>
          <a:lstStyle/>
          <a:p>
            <a:br>
              <a:rPr lang="en-GB" b="1" dirty="0">
                <a:solidFill>
                  <a:schemeClr val="bg1"/>
                </a:solidFill>
              </a:rPr>
            </a:br>
            <a:r>
              <a:rPr lang="en-GB" sz="4200" b="1" dirty="0">
                <a:solidFill>
                  <a:schemeClr val="bg1"/>
                </a:solidFill>
              </a:rPr>
              <a:t>Consequences: Concerns over Cold War Interventions and Subversion</a:t>
            </a:r>
            <a:br>
              <a:rPr lang="en-GB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022A5E-F0C1-774A-B9A4-4413534DE4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7547" y="1524683"/>
            <a:ext cx="3260444" cy="4327499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75585D7-DB58-134C-A923-B1E33C697F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74194" y="1524683"/>
            <a:ext cx="2891653" cy="4351338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DFBF8F-0D0F-0D43-9719-B62D0BE8C453}"/>
              </a:ext>
            </a:extLst>
          </p:cNvPr>
          <p:cNvSpPr txBox="1"/>
          <p:nvPr/>
        </p:nvSpPr>
        <p:spPr>
          <a:xfrm>
            <a:off x="680737" y="5980193"/>
            <a:ext cx="3434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Larry Devlin: CIA chief of Station in Leopoldville (Kinshasa), 1960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0C8AE2-4B72-8249-9D5A-6CDA5E0901CF}"/>
              </a:ext>
            </a:extLst>
          </p:cNvPr>
          <p:cNvSpPr txBox="1"/>
          <p:nvPr/>
        </p:nvSpPr>
        <p:spPr>
          <a:xfrm>
            <a:off x="4658448" y="5980193"/>
            <a:ext cx="3434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Devlin: Eisenhower authorized to poison Lumumba</a:t>
            </a:r>
          </a:p>
        </p:txBody>
      </p:sp>
    </p:spTree>
    <p:extLst>
      <p:ext uri="{BB962C8B-B14F-4D97-AF65-F5344CB8AC3E}">
        <p14:creationId xmlns:p14="http://schemas.microsoft.com/office/powerpoint/2010/main" val="1466756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9E26-4706-214F-8AC6-327679019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Consequences: UN Reform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25A208-D502-A64D-ACFA-1B9C739620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4416" y="1511155"/>
            <a:ext cx="3886200" cy="3521868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C2988-E0B9-0C45-885D-76C7DBD211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Khrushchev calls for radical UN reform</a:t>
            </a:r>
          </a:p>
          <a:p>
            <a:r>
              <a:rPr lang="en-US" sz="3200" dirty="0">
                <a:solidFill>
                  <a:schemeClr val="bg1"/>
                </a:solidFill>
              </a:rPr>
              <a:t>UN eventually address dominance of Western personnel at Secretariat</a:t>
            </a:r>
          </a:p>
          <a:p>
            <a:r>
              <a:rPr lang="en-US" sz="3200" dirty="0">
                <a:solidFill>
                  <a:schemeClr val="bg1"/>
                </a:solidFill>
              </a:rPr>
              <a:t>Influence UN missions  (</a:t>
            </a:r>
            <a:r>
              <a:rPr lang="en-US" sz="3200" dirty="0" err="1">
                <a:solidFill>
                  <a:schemeClr val="bg1"/>
                </a:solidFill>
              </a:rPr>
              <a:t>Iandolo</a:t>
            </a:r>
            <a:r>
              <a:rPr lang="en-US" sz="3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B4A12C-9F3A-8C4E-813B-96C2C2169E9B}"/>
              </a:ext>
            </a:extLst>
          </p:cNvPr>
          <p:cNvSpPr txBox="1"/>
          <p:nvPr/>
        </p:nvSpPr>
        <p:spPr>
          <a:xfrm>
            <a:off x="747653" y="5033023"/>
            <a:ext cx="3599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</a:rPr>
              <a:t>Nikita Khrushchev at the UN, September 1960</a:t>
            </a:r>
          </a:p>
        </p:txBody>
      </p:sp>
    </p:spTree>
    <p:extLst>
      <p:ext uri="{BB962C8B-B14F-4D97-AF65-F5344CB8AC3E}">
        <p14:creationId xmlns:p14="http://schemas.microsoft.com/office/powerpoint/2010/main" val="1241723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EF35C-7629-F34B-A59B-1B8899A8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b="1" dirty="0">
                <a:solidFill>
                  <a:schemeClr val="bg1"/>
                </a:solidFill>
              </a:rPr>
              <a:t>2. Kennedy’s New Policy: Compromise at </a:t>
            </a:r>
            <a:r>
              <a:rPr lang="en-US" sz="3800" b="1" dirty="0" err="1">
                <a:solidFill>
                  <a:schemeClr val="bg1"/>
                </a:solidFill>
              </a:rPr>
              <a:t>Lovanium</a:t>
            </a:r>
            <a:r>
              <a:rPr lang="en-US" sz="3800" b="1" dirty="0">
                <a:solidFill>
                  <a:schemeClr val="bg1"/>
                </a:solidFill>
              </a:rPr>
              <a:t>, August 1961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927F7014-91EA-9148-9745-D5F396DF84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825625"/>
            <a:ext cx="3886200" cy="3651169"/>
          </a:xfrm>
        </p:spPr>
      </p:pic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0AE3AEA-8F92-1C40-9386-F2677BDCC3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January 1961: Congo divided between rivals forces</a:t>
            </a:r>
          </a:p>
          <a:p>
            <a:r>
              <a:rPr lang="en-US" dirty="0">
                <a:solidFill>
                  <a:schemeClr val="bg1"/>
                </a:solidFill>
              </a:rPr>
              <a:t>1961: </a:t>
            </a:r>
            <a:r>
              <a:rPr lang="en-US" dirty="0" err="1">
                <a:solidFill>
                  <a:schemeClr val="bg1"/>
                </a:solidFill>
              </a:rPr>
              <a:t>Lovanium</a:t>
            </a:r>
            <a:r>
              <a:rPr lang="en-US" dirty="0">
                <a:solidFill>
                  <a:schemeClr val="bg1"/>
                </a:solidFill>
              </a:rPr>
              <a:t> Conference: compromise reached,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BUT!</a:t>
            </a:r>
            <a:endParaRPr lang="en-US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u="sng" dirty="0">
                <a:solidFill>
                  <a:schemeClr val="bg1"/>
                </a:solidFill>
              </a:rPr>
              <a:t>Real Power with Mobutu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AB2177-9160-7F4B-8AA0-B9C363CEB5AD}"/>
              </a:ext>
            </a:extLst>
          </p:cNvPr>
          <p:cNvSpPr txBox="1"/>
          <p:nvPr/>
        </p:nvSpPr>
        <p:spPr>
          <a:xfrm>
            <a:off x="755971" y="5486377"/>
            <a:ext cx="36315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</a:rPr>
              <a:t>Congo’s Division, January 1961</a:t>
            </a:r>
          </a:p>
        </p:txBody>
      </p:sp>
    </p:spTree>
    <p:extLst>
      <p:ext uri="{BB962C8B-B14F-4D97-AF65-F5344CB8AC3E}">
        <p14:creationId xmlns:p14="http://schemas.microsoft.com/office/powerpoint/2010/main" val="146884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942A1-9C85-D54F-9A4F-A2D9793C7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2.  </a:t>
            </a:r>
            <a:br>
              <a:rPr lang="en-GB" dirty="0"/>
            </a:br>
            <a:r>
              <a:rPr lang="en-US" b="1" dirty="0">
                <a:solidFill>
                  <a:schemeClr val="bg1"/>
                </a:solidFill>
              </a:rPr>
              <a:t>2. Kennedy’s New Policy: End to Katanga’s Secession</a:t>
            </a:r>
            <a:br>
              <a:rPr lang="en-GB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15180-EE66-9242-BC96-9E40332A57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11301" y="1825625"/>
            <a:ext cx="4904049" cy="407919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Kennedy and Hammarskjold support end to Katanga’s session</a:t>
            </a:r>
          </a:p>
          <a:p>
            <a:r>
              <a:rPr lang="en-US" dirty="0">
                <a:solidFill>
                  <a:schemeClr val="bg1"/>
                </a:solidFill>
              </a:rPr>
              <a:t>18 September 1961: Hammarskjold dies in a plane crash close to Ndola</a:t>
            </a:r>
          </a:p>
          <a:p>
            <a:r>
              <a:rPr lang="en-US" dirty="0">
                <a:solidFill>
                  <a:schemeClr val="bg1"/>
                </a:solidFill>
              </a:rPr>
              <a:t>Susan Williams: “Who Killed Hammarskjöld”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End of 1963: Katanga’s Rebellion brought to an end—Mobutu’s power increases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3E91703-85D6-4849-B459-0E8935C0C55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825625"/>
            <a:ext cx="2604786" cy="4079193"/>
          </a:xfrm>
        </p:spPr>
      </p:pic>
    </p:spTree>
    <p:extLst>
      <p:ext uri="{BB962C8B-B14F-4D97-AF65-F5344CB8AC3E}">
        <p14:creationId xmlns:p14="http://schemas.microsoft.com/office/powerpoint/2010/main" val="2515242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58E11-E4F8-0D44-B79C-E68192D6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3. Simba Rebellions, 1963-1965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1C84C2-92C7-7149-B3C9-E7651B234C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300" dirty="0">
                <a:solidFill>
                  <a:schemeClr val="bg1"/>
                </a:solidFill>
              </a:rPr>
              <a:t>End of 1963: ‘Simba rebellions’ begin</a:t>
            </a:r>
            <a:endParaRPr lang="en-US" sz="4300" dirty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en-US" sz="4300" dirty="0">
                <a:solidFill>
                  <a:schemeClr val="bg1"/>
                </a:solidFill>
                <a:sym typeface="Wingdings" pitchFamily="2" charset="2"/>
              </a:rPr>
              <a:t>July 1964: </a:t>
            </a:r>
            <a:r>
              <a:rPr lang="en-US" sz="4300" dirty="0" err="1">
                <a:solidFill>
                  <a:schemeClr val="bg1"/>
                </a:solidFill>
                <a:sym typeface="Wingdings" pitchFamily="2" charset="2"/>
              </a:rPr>
              <a:t>Tshombe</a:t>
            </a:r>
            <a:r>
              <a:rPr lang="en-US" sz="4300" dirty="0">
                <a:solidFill>
                  <a:schemeClr val="bg1"/>
                </a:solidFill>
                <a:sym typeface="Wingdings" pitchFamily="2" charset="2"/>
              </a:rPr>
              <a:t> returns as PM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205343-56B0-9D41-A918-86803E8A1AE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825625"/>
            <a:ext cx="3886200" cy="370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594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EBB2A-9684-AE47-9EEC-FCFB78A35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49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3. Operation Dragon Rouge – Stanleyville, November 1964</a:t>
            </a:r>
            <a:br>
              <a:rPr lang="en-US" sz="4900" i="1" dirty="0"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</a:br>
            <a:endParaRPr lang="en-US" sz="4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343D36-C4C7-3B4B-8886-FE100B5788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5424" y="1794861"/>
            <a:ext cx="6620718" cy="459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661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1CE66-6E30-904F-BAD5-706C2BE23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3. Che Guevara in the Congo: April-June 1965</a:t>
            </a:r>
            <a:endParaRPr lang="en-US" b="1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2E8F9CC2-6961-5A4A-A353-B75005FCE2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4546" y="1821050"/>
            <a:ext cx="5226061" cy="407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09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F2358-5360-5F41-A9BC-EBE56F981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Conclusion: Congo Crisis as Turning Point for CW in Africa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7B541-87AD-724D-95BE-CD776AB62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 intervention and support for anti-communist ‘strongmen’</a:t>
            </a:r>
            <a:r>
              <a:rPr lang="en-GB" sz="3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Rise of Mobutu</a:t>
            </a:r>
          </a:p>
          <a:p>
            <a:r>
              <a:rPr lang="en-GB" sz="3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Soviets disillusioned with ‘peaceful competition’</a:t>
            </a:r>
          </a:p>
          <a:p>
            <a:pPr marL="0" indent="0">
              <a:buNone/>
            </a:pPr>
            <a:r>
              <a:rPr lang="en-GB" sz="3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GB" sz="3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militarisation of the Cold War in Africa</a:t>
            </a:r>
          </a:p>
          <a:p>
            <a:r>
              <a:rPr lang="en-US" sz="3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Fears of Neo-Colonialism and Calls for African Unity</a:t>
            </a:r>
          </a:p>
          <a:p>
            <a:r>
              <a:rPr lang="en-US" sz="3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Borders –&gt; OAU, 1963</a:t>
            </a:r>
            <a:endParaRPr lang="en-GB" sz="33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076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EF885A9-98A0-634B-B0A6-532E5008C2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4728" y="1922182"/>
            <a:ext cx="6666913" cy="3752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D2BEC6-21D5-9848-AA77-5D41ED0133AD}"/>
              </a:ext>
            </a:extLst>
          </p:cNvPr>
          <p:cNvSpPr txBox="1"/>
          <p:nvPr/>
        </p:nvSpPr>
        <p:spPr>
          <a:xfrm>
            <a:off x="1384728" y="549792"/>
            <a:ext cx="6666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My argument: The Congo Crisis was a turning point for the Cold War in Africa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BA2B32-9BB0-224C-B882-9263B8DD78D9}"/>
              </a:ext>
            </a:extLst>
          </p:cNvPr>
          <p:cNvSpPr txBox="1"/>
          <p:nvPr/>
        </p:nvSpPr>
        <p:spPr>
          <a:xfrm>
            <a:off x="1384728" y="5811511"/>
            <a:ext cx="666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Patrice Lumumba, 1 Dec 1960</a:t>
            </a:r>
          </a:p>
        </p:txBody>
      </p:sp>
    </p:spTree>
    <p:extLst>
      <p:ext uri="{BB962C8B-B14F-4D97-AF65-F5344CB8AC3E}">
        <p14:creationId xmlns:p14="http://schemas.microsoft.com/office/powerpoint/2010/main" val="583403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74701-95D9-8E41-BE40-72E205E40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78023-AF75-0840-BA46-44C2AC1BF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4709"/>
            <a:ext cx="7886700" cy="4672254"/>
          </a:xfrm>
        </p:spPr>
        <p:txBody>
          <a:bodyPr>
            <a:norm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Phase One: From a Local Conflict to Cold War Hotspot, June 1960-January 1961. 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b="1" u="sng" dirty="0">
                <a:solidFill>
                  <a:schemeClr val="bg1"/>
                </a:solidFill>
              </a:rPr>
              <a:t>Consequences of Lumumba’s Murder </a:t>
            </a:r>
            <a:endParaRPr lang="en-GB" sz="3200" b="1" u="sng" dirty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Phase Two: JFK and End to Katanga’s secession, 1961-1963</a:t>
            </a:r>
            <a:endParaRPr lang="en-GB" sz="3600" dirty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Phase Three: Simba Rebellions, 1963-65</a:t>
            </a:r>
            <a:endParaRPr lang="en-GB" sz="36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71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A14F2-429A-A04F-B0F0-81DE17777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1. Congo’s Significance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9C6B154-C8A1-804C-94A5-48372D6AC01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825625"/>
            <a:ext cx="3551100" cy="3934619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DB65688-E6CD-B34F-9D80-DA88AE91CA65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4629150" y="1489959"/>
            <a:ext cx="3886200" cy="435133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/>
            <a:r>
              <a:rPr lang="en-GB" sz="3000" dirty="0">
                <a:solidFill>
                  <a:schemeClr val="bg1"/>
                </a:solidFill>
                <a:latin typeface="Cambria" panose="02040503050406030204" pitchFamily="18" charset="0"/>
              </a:rPr>
              <a:t>2/3 the size of Western Europe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bg1"/>
                </a:solidFill>
                <a:latin typeface="Cambria" panose="02040503050406030204" pitchFamily="18" charset="0"/>
              </a:rPr>
              <a:t>Mineral wealth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bg1"/>
                </a:solidFill>
                <a:latin typeface="Cambria" panose="02040503050406030204" pitchFamily="18" charset="0"/>
              </a:rPr>
              <a:t>Geopolitical significance</a:t>
            </a:r>
          </a:p>
          <a:p>
            <a:pPr indent="0" algn="l">
              <a:buNone/>
            </a:pPr>
            <a:r>
              <a:rPr lang="en-GB" sz="3000" i="1" dirty="0">
                <a:solidFill>
                  <a:schemeClr val="bg1"/>
                </a:solidFill>
                <a:latin typeface="Cambria" panose="02040503050406030204" pitchFamily="18" charset="0"/>
              </a:rPr>
              <a:t>Africa is a revolver, Congo its trigger</a:t>
            </a:r>
          </a:p>
          <a:p>
            <a:pPr indent="0" algn="l">
              <a:buNone/>
            </a:pPr>
            <a:r>
              <a:rPr lang="en-GB" sz="3000" dirty="0">
                <a:solidFill>
                  <a:schemeClr val="bg1"/>
                </a:solidFill>
                <a:latin typeface="Cambria" panose="02040503050406030204" pitchFamily="18" charset="0"/>
              </a:rPr>
              <a:t>-Frantz Fanon</a:t>
            </a:r>
          </a:p>
        </p:txBody>
      </p:sp>
    </p:spTree>
    <p:extLst>
      <p:ext uri="{BB962C8B-B14F-4D97-AF65-F5344CB8AC3E}">
        <p14:creationId xmlns:p14="http://schemas.microsoft.com/office/powerpoint/2010/main" val="2089986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AF6B0-4450-244D-83F5-449FFC052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0062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  <a:r>
              <a:rPr lang="en-US" b="1" dirty="0">
                <a:solidFill>
                  <a:schemeClr val="bg1"/>
                </a:solidFill>
              </a:rPr>
              <a:t>. Belgian Withdrawal. The Crisis Unfolds: July 1960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D740D73-A944-A04D-B2D9-087F387C6B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8628" y="2118166"/>
            <a:ext cx="4180291" cy="2814183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FAF5EE-3886-BE43-ACB8-25E43F283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07666" y="2025569"/>
            <a:ext cx="3607684" cy="415139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1959: Violent protests in the Congo</a:t>
            </a:r>
          </a:p>
          <a:p>
            <a:r>
              <a:rPr lang="en-US" dirty="0">
                <a:solidFill>
                  <a:schemeClr val="bg1"/>
                </a:solidFill>
              </a:rPr>
              <a:t>April 1960: Elections</a:t>
            </a:r>
          </a:p>
          <a:p>
            <a:r>
              <a:rPr lang="en-US" dirty="0">
                <a:solidFill>
                  <a:schemeClr val="bg1"/>
                </a:solidFill>
              </a:rPr>
              <a:t>30 June 1960: Lumumba’s speech </a:t>
            </a:r>
          </a:p>
          <a:p>
            <a:r>
              <a:rPr lang="en-US" dirty="0">
                <a:solidFill>
                  <a:schemeClr val="bg1"/>
                </a:solidFill>
              </a:rPr>
              <a:t>July 1960: army mutiny, general strike, violence</a:t>
            </a:r>
          </a:p>
          <a:p>
            <a:r>
              <a:rPr lang="en-US" dirty="0">
                <a:solidFill>
                  <a:schemeClr val="bg1"/>
                </a:solidFill>
              </a:rPr>
              <a:t>11 July: Katanga province secedes from the Congo (followed by Kasai province). Why important?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C07B98-00CF-8646-BB97-6E2BD44C31CF}"/>
              </a:ext>
            </a:extLst>
          </p:cNvPr>
          <p:cNvSpPr txBox="1"/>
          <p:nvPr/>
        </p:nvSpPr>
        <p:spPr>
          <a:xfrm>
            <a:off x="498628" y="5039696"/>
            <a:ext cx="4016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Left to right: PM Patrice Lumumba, President Joseph </a:t>
            </a:r>
            <a:r>
              <a:rPr lang="en-US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Kasa-vubu</a:t>
            </a:r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King Baudouin on Independence Day, 30 June 1960</a:t>
            </a:r>
          </a:p>
        </p:txBody>
      </p:sp>
    </p:spTree>
    <p:extLst>
      <p:ext uri="{BB962C8B-B14F-4D97-AF65-F5344CB8AC3E}">
        <p14:creationId xmlns:p14="http://schemas.microsoft.com/office/powerpoint/2010/main" val="378910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1. Katanga’s Resources</a:t>
            </a:r>
            <a:endParaRPr lang="en-US" sz="5000" dirty="0"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A4BF3AE-71C7-1240-B07F-1369E2ADB4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799" y="1987671"/>
            <a:ext cx="3886200" cy="27758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11E4BE-F195-AC45-A2FC-294EA1FABC05}"/>
              </a:ext>
            </a:extLst>
          </p:cNvPr>
          <p:cNvSpPr txBox="1"/>
          <p:nvPr/>
        </p:nvSpPr>
        <p:spPr>
          <a:xfrm>
            <a:off x="685799" y="4933186"/>
            <a:ext cx="38319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</a:rPr>
              <a:t>Map of the Congo with the distribution of mineral resources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BB9733-1745-C547-A83E-326F4C007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555" y="1987671"/>
            <a:ext cx="3886200" cy="27758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64C0DD-B14E-1A45-ABBE-5D63ABD1C4A5}"/>
              </a:ext>
            </a:extLst>
          </p:cNvPr>
          <p:cNvSpPr txBox="1"/>
          <p:nvPr/>
        </p:nvSpPr>
        <p:spPr>
          <a:xfrm>
            <a:off x="4706555" y="4763909"/>
            <a:ext cx="38087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Mining Union of Upper Katanga processing ore in Elizabethville (Lubumbashi)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821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B1C0C-2231-4447-8F3B-54D93EB8B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1. Katanga’s Secession and Belgian Intervention</a:t>
            </a:r>
            <a:r>
              <a:rPr lang="en-GB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41AE87-57D3-E342-A703-A40BFAB660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667772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Reasons for secession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1958</a:t>
            </a:r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Conféderation</a:t>
            </a:r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 Associations </a:t>
            </a:r>
            <a:r>
              <a:rPr lang="en-US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Tribales</a:t>
            </a:r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 Katanga (CONAKAT). 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Belgian support: army, advisers, economy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Secession shaped by Western economic interests or Katanga’s nationalism?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710CBAB-14DD-FF4F-9174-B5AD54678A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825625"/>
            <a:ext cx="3886200" cy="2620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BEC420-0E67-2647-9454-594FD89DD72C}"/>
              </a:ext>
            </a:extLst>
          </p:cNvPr>
          <p:cNvSpPr txBox="1"/>
          <p:nvPr/>
        </p:nvSpPr>
        <p:spPr>
          <a:xfrm>
            <a:off x="640225" y="4581140"/>
            <a:ext cx="38746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CONAKAT leader </a:t>
            </a:r>
            <a:r>
              <a:rPr lang="en-US" sz="3000" i="1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Moïse</a:t>
            </a:r>
            <a:r>
              <a:rPr lang="en-US" sz="30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3000" i="1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Tshombe</a:t>
            </a:r>
            <a:r>
              <a:rPr lang="en-US" sz="30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Elisabethville, 1960</a:t>
            </a:r>
            <a:br>
              <a:rPr lang="en-US" sz="1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89606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4149F24-EDDD-8543-9B55-2219727D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b="1" dirty="0">
                <a:solidFill>
                  <a:schemeClr val="bg1"/>
                </a:solidFill>
              </a:rPr>
              <a:t>1. UN Operation in the Congo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9843C7-9896-314E-854E-BDC34B304A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918223"/>
            <a:ext cx="3797300" cy="280670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07009C-B6B2-9A4C-8BCA-A75503D83CC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14 July 1960: UN Operation in the Congo. 19,000 UN troops by end of 1960</a:t>
            </a:r>
          </a:p>
          <a:p>
            <a:r>
              <a:rPr lang="en-US" sz="3200" dirty="0">
                <a:solidFill>
                  <a:schemeClr val="bg1"/>
                </a:solidFill>
              </a:rPr>
              <a:t>US dominance</a:t>
            </a:r>
          </a:p>
          <a:p>
            <a:r>
              <a:rPr lang="en-US" sz="3200" dirty="0">
                <a:solidFill>
                  <a:schemeClr val="bg1"/>
                </a:solidFill>
              </a:rPr>
              <a:t> UN General Secretary Dag </a:t>
            </a:r>
            <a:r>
              <a:rPr lang="en-GB" sz="3200" dirty="0"/>
              <a:t> </a:t>
            </a:r>
            <a:r>
              <a:rPr lang="en-GB" sz="3200" dirty="0">
                <a:solidFill>
                  <a:schemeClr val="bg1"/>
                </a:solidFill>
              </a:rPr>
              <a:t>Hammarskjöld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32FB9A-6A5D-6044-8340-AE9D775417A6}"/>
              </a:ext>
            </a:extLst>
          </p:cNvPr>
          <p:cNvSpPr txBox="1"/>
          <p:nvPr/>
        </p:nvSpPr>
        <p:spPr>
          <a:xfrm>
            <a:off x="1458410" y="5069711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Lumumba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AB23E8-8C75-0841-8299-1B3AC1B58BA7}"/>
              </a:ext>
            </a:extLst>
          </p:cNvPr>
          <p:cNvSpPr txBox="1"/>
          <p:nvPr/>
        </p:nvSpPr>
        <p:spPr>
          <a:xfrm>
            <a:off x="628650" y="4885045"/>
            <a:ext cx="3797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</a:rPr>
              <a:t>Lumumba with Hammarskjöld in New York, 25 July 1960</a:t>
            </a:r>
          </a:p>
        </p:txBody>
      </p:sp>
    </p:spTree>
    <p:extLst>
      <p:ext uri="{BB962C8B-B14F-4D97-AF65-F5344CB8AC3E}">
        <p14:creationId xmlns:p14="http://schemas.microsoft.com/office/powerpoint/2010/main" val="1956991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1. Mobutu’s coup and Lumumba’s </a:t>
            </a:r>
            <a:r>
              <a:rPr lang="en-US" sz="3600" b="1" dirty="0" err="1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Assasination</a:t>
            </a:r>
            <a:endParaRPr lang="en-US" sz="2800" b="1" dirty="0">
              <a:latin typeface="Calibri" panose="020F0502020204030204" pitchFamily="34" charset="0"/>
              <a:ea typeface="Cambria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628649" y="1825625"/>
            <a:ext cx="4429487" cy="4144972"/>
          </a:xfrm>
        </p:spPr>
        <p:txBody>
          <a:bodyPr>
            <a:normAutofit/>
          </a:bodyPr>
          <a:lstStyle/>
          <a:p>
            <a:r>
              <a:rPr lang="en-GB" sz="3300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US: Lumumba as “Castro or worse”</a:t>
            </a:r>
          </a:p>
          <a:p>
            <a:r>
              <a:rPr lang="en-GB" sz="3300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14 September 1960: Mobutu ousts Lumumba</a:t>
            </a:r>
          </a:p>
          <a:p>
            <a:r>
              <a:rPr lang="en-GB" sz="3300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17 January 1961: Lumumba murdered by Katangese enemies</a:t>
            </a:r>
          </a:p>
          <a:p>
            <a:pPr marL="0" indent="0">
              <a:buNone/>
            </a:pPr>
            <a:endParaRPr lang="en-US" sz="3300" dirty="0">
              <a:solidFill>
                <a:schemeClr val="bg1"/>
              </a:solidFill>
              <a:latin typeface="Calibri" panose="020F0502020204030204" pitchFamily="34" charset="0"/>
              <a:ea typeface="Cambria" charset="0"/>
              <a:cs typeface="Calibri" panose="020F0502020204030204" pitchFamily="34" charset="0"/>
            </a:endParaRPr>
          </a:p>
          <a:p>
            <a:pPr lvl="1"/>
            <a:endParaRPr lang="en-US" sz="33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3300" dirty="0">
              <a:solidFill>
                <a:schemeClr val="bg1"/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031DD3D-96DD-D641-A6EC-5562B7160D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38750" y="1342662"/>
            <a:ext cx="2927308" cy="4627935"/>
          </a:xfrm>
        </p:spPr>
      </p:pic>
    </p:spTree>
    <p:extLst>
      <p:ext uri="{BB962C8B-B14F-4D97-AF65-F5344CB8AC3E}">
        <p14:creationId xmlns:p14="http://schemas.microsoft.com/office/powerpoint/2010/main" val="578073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5455</TotalTime>
  <Words>574</Words>
  <Application>Microsoft Macintosh PowerPoint</Application>
  <PresentationFormat>On-screen Show (4:3)</PresentationFormat>
  <Paragraphs>80</Paragraphs>
  <Slides>18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</vt:lpstr>
      <vt:lpstr>Wingdings</vt:lpstr>
      <vt:lpstr>Office Theme</vt:lpstr>
      <vt:lpstr>CRISIS IN CONGO, 1961-1965</vt:lpstr>
      <vt:lpstr>PowerPoint Presentation</vt:lpstr>
      <vt:lpstr>Lecture Outline</vt:lpstr>
      <vt:lpstr>1. Congo’s Significance</vt:lpstr>
      <vt:lpstr>1. Belgian Withdrawal. The Crisis Unfolds: July 1960</vt:lpstr>
      <vt:lpstr>1. Katanga’s Resources</vt:lpstr>
      <vt:lpstr>1. Katanga’s Secession and Belgian Intervention </vt:lpstr>
      <vt:lpstr>1. UN Operation in the Congo</vt:lpstr>
      <vt:lpstr>1. Mobutu’s coup and Lumumba’s Assasination</vt:lpstr>
      <vt:lpstr>Consequences: Rise of Anti-American Sentiment</vt:lpstr>
      <vt:lpstr> Consequences: Concerns over Cold War Interventions and Subversion </vt:lpstr>
      <vt:lpstr>Consequences: UN Reform</vt:lpstr>
      <vt:lpstr>2. Kennedy’s New Policy: Compromise at Lovanium, August 1961</vt:lpstr>
      <vt:lpstr>2.   2. Kennedy’s New Policy: End to Katanga’s Secession </vt:lpstr>
      <vt:lpstr>3. Simba Rebellions, 1963-1965</vt:lpstr>
      <vt:lpstr> 3. Operation Dragon Rouge – Stanleyville, November 1964 </vt:lpstr>
      <vt:lpstr>3. Che Guevara in the Congo: April-June 1965</vt:lpstr>
      <vt:lpstr>Conclusion: Congo Crisis as Turning Point for CW in Africa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Natalia Telepneva</cp:lastModifiedBy>
  <cp:revision>92</cp:revision>
  <dcterms:created xsi:type="dcterms:W3CDTF">2016-10-14T16:35:30Z</dcterms:created>
  <dcterms:modified xsi:type="dcterms:W3CDTF">2018-10-29T14:37:17Z</dcterms:modified>
</cp:coreProperties>
</file>