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89" r:id="rId3"/>
    <p:sldId id="288" r:id="rId4"/>
    <p:sldId id="292" r:id="rId5"/>
    <p:sldId id="293" r:id="rId6"/>
    <p:sldId id="294" r:id="rId7"/>
    <p:sldId id="295" r:id="rId8"/>
    <p:sldId id="296" r:id="rId9"/>
    <p:sldId id="298" r:id="rId10"/>
    <p:sldId id="300" r:id="rId11"/>
    <p:sldId id="277" r:id="rId12"/>
    <p:sldId id="281" r:id="rId13"/>
    <p:sldId id="301" r:id="rId14"/>
    <p:sldId id="302"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905"/>
    <p:restoredTop sz="94741"/>
  </p:normalViewPr>
  <p:slideViewPr>
    <p:cSldViewPr snapToGrid="0" snapToObjects="1">
      <p:cViewPr>
        <p:scale>
          <a:sx n="123" d="100"/>
          <a:sy n="123" d="100"/>
        </p:scale>
        <p:origin x="-576"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10E504-7D75-CD4C-B6E2-47A571D64FD3}" type="datetimeFigureOut">
              <a:rPr lang="en-US" smtClean="0"/>
              <a:t>10/20/18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3B2199-14E5-2A40-B3F2-A76E0EFF12CF}" type="slidenum">
              <a:rPr lang="en-US" smtClean="0"/>
              <a:t>‹#›</a:t>
            </a:fld>
            <a:endParaRPr lang="en-US"/>
          </a:p>
        </p:txBody>
      </p:sp>
    </p:spTree>
    <p:extLst>
      <p:ext uri="{BB962C8B-B14F-4D97-AF65-F5344CB8AC3E}">
        <p14:creationId xmlns:p14="http://schemas.microsoft.com/office/powerpoint/2010/main" val="709570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E2A348-C7C7-D44C-BCDC-DC2EB221A0D8}" type="datetimeFigureOut">
              <a:rPr lang="en-US" smtClean="0"/>
              <a:t>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466783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2A348-C7C7-D44C-BCDC-DC2EB221A0D8}" type="datetimeFigureOut">
              <a:rPr lang="en-US" smtClean="0"/>
              <a:t>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967234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2A348-C7C7-D44C-BCDC-DC2EB221A0D8}" type="datetimeFigureOut">
              <a:rPr lang="en-US" smtClean="0"/>
              <a:t>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659138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2A348-C7C7-D44C-BCDC-DC2EB221A0D8}" type="datetimeFigureOut">
              <a:rPr lang="en-US" smtClean="0"/>
              <a:t>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468168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E2A348-C7C7-D44C-BCDC-DC2EB221A0D8}" type="datetimeFigureOut">
              <a:rPr lang="en-US" smtClean="0"/>
              <a:t>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36233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E2A348-C7C7-D44C-BCDC-DC2EB221A0D8}" type="datetimeFigureOut">
              <a:rPr lang="en-US" smtClean="0"/>
              <a:t>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453219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E2A348-C7C7-D44C-BCDC-DC2EB221A0D8}" type="datetimeFigureOut">
              <a:rPr lang="en-US" smtClean="0"/>
              <a:t>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3809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E2A348-C7C7-D44C-BCDC-DC2EB221A0D8}" type="datetimeFigureOut">
              <a:rPr lang="en-US" smtClean="0"/>
              <a:t>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67046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E2A348-C7C7-D44C-BCDC-DC2EB221A0D8}" type="datetimeFigureOut">
              <a:rPr lang="en-US" smtClean="0"/>
              <a:t>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376427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E2A348-C7C7-D44C-BCDC-DC2EB221A0D8}" type="datetimeFigureOut">
              <a:rPr lang="en-US" smtClean="0"/>
              <a:t>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919550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E2A348-C7C7-D44C-BCDC-DC2EB221A0D8}" type="datetimeFigureOut">
              <a:rPr lang="en-US" smtClean="0"/>
              <a:t>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84C0F-4341-514E-A4E6-CCA49750DAA1}" type="slidenum">
              <a:rPr lang="en-US" smtClean="0"/>
              <a:t>‹#›</a:t>
            </a:fld>
            <a:endParaRPr lang="en-US"/>
          </a:p>
        </p:txBody>
      </p:sp>
    </p:spTree>
    <p:extLst>
      <p:ext uri="{BB962C8B-B14F-4D97-AF65-F5344CB8AC3E}">
        <p14:creationId xmlns:p14="http://schemas.microsoft.com/office/powerpoint/2010/main" val="1589870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E2A348-C7C7-D44C-BCDC-DC2EB221A0D8}" type="datetimeFigureOut">
              <a:rPr lang="en-US" smtClean="0"/>
              <a:t>10/20/18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84C0F-4341-514E-A4E6-CCA49750DAA1}" type="slidenum">
              <a:rPr lang="en-US" smtClean="0"/>
              <a:t>‹#›</a:t>
            </a:fld>
            <a:endParaRPr lang="en-US"/>
          </a:p>
        </p:txBody>
      </p:sp>
    </p:spTree>
    <p:extLst>
      <p:ext uri="{BB962C8B-B14F-4D97-AF65-F5344CB8AC3E}">
        <p14:creationId xmlns:p14="http://schemas.microsoft.com/office/powerpoint/2010/main" val="1861171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5166360" cy="6888480"/>
          </a:xfrm>
          <a:prstGeom prst="rect">
            <a:avLst/>
          </a:prstGeom>
        </p:spPr>
      </p:pic>
      <p:sp>
        <p:nvSpPr>
          <p:cNvPr id="4" name="Footer Placeholder 3"/>
          <p:cNvSpPr>
            <a:spLocks noGrp="1"/>
          </p:cNvSpPr>
          <p:nvPr>
            <p:ph type="ftr" sz="quarter" idx="11"/>
          </p:nvPr>
        </p:nvSpPr>
        <p:spPr>
          <a:xfrm>
            <a:off x="4508938" y="4253967"/>
            <a:ext cx="4635061" cy="875081"/>
          </a:xfrm>
          <a:solidFill>
            <a:schemeClr val="tx1"/>
          </a:solidFill>
        </p:spPr>
        <p:txBody>
          <a:bodyPr/>
          <a:lstStyle/>
          <a:p>
            <a:pPr algn="l"/>
            <a:r>
              <a:rPr lang="en-GB" sz="1800" dirty="0">
                <a:solidFill>
                  <a:schemeClr val="bg1"/>
                </a:solidFill>
                <a:latin typeface="Calibri" panose="020F0502020204030204" pitchFamily="34" charset="0"/>
                <a:cs typeface="Calibri" panose="020F0502020204030204" pitchFamily="34" charset="0"/>
              </a:rPr>
              <a:t>HI277 | Africa and the Cold War</a:t>
            </a:r>
          </a:p>
          <a:p>
            <a:pPr algn="l"/>
            <a:r>
              <a:rPr lang="en-GB" sz="1800" dirty="0">
                <a:solidFill>
                  <a:schemeClr val="bg1"/>
                </a:solidFill>
                <a:latin typeface="Calibri" panose="020F0502020204030204" pitchFamily="34" charset="0"/>
                <a:cs typeface="Calibri" panose="020F0502020204030204" pitchFamily="34" charset="0"/>
              </a:rPr>
              <a:t>Term 1 | Week 4 | Dr Natalia Telepneva</a:t>
            </a:r>
          </a:p>
        </p:txBody>
      </p:sp>
      <p:sp>
        <p:nvSpPr>
          <p:cNvPr id="6" name="Footer Placeholder 3"/>
          <p:cNvSpPr txBox="1">
            <a:spLocks/>
          </p:cNvSpPr>
          <p:nvPr/>
        </p:nvSpPr>
        <p:spPr>
          <a:xfrm>
            <a:off x="2788920" y="3061410"/>
            <a:ext cx="6355080" cy="1064935"/>
          </a:xfrm>
          <a:prstGeom prst="rect">
            <a:avLst/>
          </a:prstGeom>
          <a:solidFill>
            <a:schemeClr val="tx1"/>
          </a:solid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3600" dirty="0">
                <a:solidFill>
                  <a:schemeClr val="bg1"/>
                </a:solidFill>
                <a:latin typeface="Calibri" panose="020F0502020204030204" pitchFamily="34" charset="0"/>
                <a:cs typeface="Calibri" panose="020F0502020204030204" pitchFamily="34" charset="0"/>
              </a:rPr>
              <a:t>Searching for alternatives</a:t>
            </a:r>
          </a:p>
          <a:p>
            <a:pPr algn="l"/>
            <a:r>
              <a:rPr lang="en-GB" sz="2400" dirty="0">
                <a:solidFill>
                  <a:schemeClr val="bg1"/>
                </a:solidFill>
                <a:latin typeface="Calibri" panose="020F0502020204030204" pitchFamily="34" charset="0"/>
                <a:cs typeface="Calibri" panose="020F0502020204030204" pitchFamily="34" charset="0"/>
              </a:rPr>
              <a:t>Bandung, pan-Africanism, and non-alignment</a:t>
            </a:r>
          </a:p>
        </p:txBody>
      </p:sp>
    </p:spTree>
    <p:extLst>
      <p:ext uri="{BB962C8B-B14F-4D97-AF65-F5344CB8AC3E}">
        <p14:creationId xmlns:p14="http://schemas.microsoft.com/office/powerpoint/2010/main" val="140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B1667-791F-8C4F-B573-F4AE9FB0CDE2}"/>
              </a:ext>
            </a:extLst>
          </p:cNvPr>
          <p:cNvSpPr>
            <a:spLocks noGrp="1"/>
          </p:cNvSpPr>
          <p:nvPr>
            <p:ph type="title"/>
          </p:nvPr>
        </p:nvSpPr>
        <p:spPr/>
        <p:txBody>
          <a:bodyPr/>
          <a:lstStyle/>
          <a:p>
            <a:r>
              <a:rPr lang="en-US" b="1" dirty="0">
                <a:solidFill>
                  <a:schemeClr val="bg1"/>
                </a:solidFill>
              </a:rPr>
              <a:t>2. Non-Aligned Movement: Belgrade, 1961</a:t>
            </a:r>
          </a:p>
        </p:txBody>
      </p:sp>
      <p:sp>
        <p:nvSpPr>
          <p:cNvPr id="4" name="Content Placeholder 3">
            <a:extLst>
              <a:ext uri="{FF2B5EF4-FFF2-40B4-BE49-F238E27FC236}">
                <a16:creationId xmlns:a16="http://schemas.microsoft.com/office/drawing/2014/main" id="{EA91424E-8FBC-9D42-85A4-AA64CF1F966D}"/>
              </a:ext>
            </a:extLst>
          </p:cNvPr>
          <p:cNvSpPr>
            <a:spLocks noGrp="1"/>
          </p:cNvSpPr>
          <p:nvPr>
            <p:ph sz="half" idx="2"/>
          </p:nvPr>
        </p:nvSpPr>
        <p:spPr/>
        <p:txBody>
          <a:bodyPr>
            <a:normAutofit/>
          </a:bodyPr>
          <a:lstStyle/>
          <a:p>
            <a:r>
              <a:rPr lang="en-US" sz="3000" dirty="0">
                <a:solidFill>
                  <a:schemeClr val="bg1"/>
                </a:solidFill>
              </a:rPr>
              <a:t>September 1961: Meeting of non-aligned states in Belgrade, Yugoslavia</a:t>
            </a:r>
          </a:p>
          <a:p>
            <a:r>
              <a:rPr lang="en-US" sz="3000" dirty="0">
                <a:solidFill>
                  <a:schemeClr val="bg1"/>
                </a:solidFill>
              </a:rPr>
              <a:t> Disagreements</a:t>
            </a:r>
          </a:p>
          <a:p>
            <a:r>
              <a:rPr lang="en-US" sz="3000" dirty="0">
                <a:solidFill>
                  <a:schemeClr val="bg1"/>
                </a:solidFill>
              </a:rPr>
              <a:t>What is the connection between Bandung and Belgrade? </a:t>
            </a:r>
          </a:p>
        </p:txBody>
      </p:sp>
      <p:pic>
        <p:nvPicPr>
          <p:cNvPr id="5" name="Content Placeholder 7">
            <a:extLst>
              <a:ext uri="{FF2B5EF4-FFF2-40B4-BE49-F238E27FC236}">
                <a16:creationId xmlns:a16="http://schemas.microsoft.com/office/drawing/2014/main" id="{1098101F-24ED-084D-80B5-27886FE9ACBD}"/>
              </a:ext>
            </a:extLst>
          </p:cNvPr>
          <p:cNvPicPr>
            <a:picLocks noGrp="1" noChangeAspect="1"/>
          </p:cNvPicPr>
          <p:nvPr>
            <p:ph sz="half" idx="1"/>
          </p:nvPr>
        </p:nvPicPr>
        <p:blipFill>
          <a:blip r:embed="rId2"/>
          <a:stretch>
            <a:fillRect/>
          </a:stretch>
        </p:blipFill>
        <p:spPr>
          <a:xfrm>
            <a:off x="628650" y="1825625"/>
            <a:ext cx="3886200" cy="3796862"/>
          </a:xfrm>
        </p:spPr>
      </p:pic>
    </p:spTree>
    <p:extLst>
      <p:ext uri="{BB962C8B-B14F-4D97-AF65-F5344CB8AC3E}">
        <p14:creationId xmlns:p14="http://schemas.microsoft.com/office/powerpoint/2010/main" val="339770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chemeClr val="bg1"/>
                </a:solidFill>
                <a:latin typeface="Calibri" panose="020F0502020204030204" pitchFamily="34" charset="0"/>
                <a:ea typeface="Cambria" charset="0"/>
                <a:cs typeface="Calibri" panose="020F0502020204030204" pitchFamily="34" charset="0"/>
              </a:rPr>
              <a:t>3. Pan-Africanism: Origins</a:t>
            </a:r>
            <a:endParaRPr lang="en-US" sz="4500" b="1" dirty="0">
              <a:latin typeface="Calibri" panose="020F0502020204030204" pitchFamily="34" charset="0"/>
              <a:ea typeface="Cambria" charset="0"/>
              <a:cs typeface="Calibri" panose="020F0502020204030204" pitchFamily="34" charset="0"/>
            </a:endParaRPr>
          </a:p>
        </p:txBody>
      </p:sp>
      <p:sp>
        <p:nvSpPr>
          <p:cNvPr id="10" name="Content Placeholder 9"/>
          <p:cNvSpPr>
            <a:spLocks noGrp="1"/>
          </p:cNvSpPr>
          <p:nvPr>
            <p:ph sz="half" idx="1"/>
          </p:nvPr>
        </p:nvSpPr>
        <p:spPr>
          <a:xfrm>
            <a:off x="628650" y="1825625"/>
            <a:ext cx="3886200" cy="4351338"/>
          </a:xfrm>
        </p:spPr>
        <p:txBody>
          <a:bodyPr>
            <a:noAutofit/>
          </a:bodyPr>
          <a:lstStyle/>
          <a:p>
            <a:r>
              <a:rPr lang="en-GB" dirty="0">
                <a:solidFill>
                  <a:schemeClr val="bg1"/>
                </a:solidFill>
                <a:latin typeface="Cambria" charset="0"/>
                <a:ea typeface="Cambria" charset="0"/>
                <a:cs typeface="Cambria" charset="0"/>
              </a:rPr>
              <a:t>W. E. B. du Bois and the Pan-African Congress (Paris, 1919)</a:t>
            </a:r>
          </a:p>
          <a:p>
            <a:r>
              <a:rPr lang="is-IS" dirty="0">
                <a:solidFill>
                  <a:schemeClr val="bg1"/>
                </a:solidFill>
                <a:latin typeface="Cambria" charset="0"/>
                <a:ea typeface="Cambria" charset="0"/>
                <a:cs typeface="Cambria" charset="0"/>
              </a:rPr>
              <a:t>Marcus Garvey: ‘Africa for the Africans’</a:t>
            </a:r>
          </a:p>
          <a:p>
            <a:r>
              <a:rPr lang="en-US" dirty="0">
                <a:solidFill>
                  <a:schemeClr val="bg1"/>
                </a:solidFill>
                <a:latin typeface="Cambria" charset="0"/>
                <a:ea typeface="Cambria" charset="0"/>
                <a:cs typeface="Cambria" charset="0"/>
              </a:rPr>
              <a:t>George </a:t>
            </a:r>
            <a:r>
              <a:rPr lang="en-US" dirty="0" err="1">
                <a:solidFill>
                  <a:schemeClr val="bg1"/>
                </a:solidFill>
                <a:latin typeface="Cambria" charset="0"/>
                <a:ea typeface="Cambria" charset="0"/>
                <a:cs typeface="Cambria" charset="0"/>
              </a:rPr>
              <a:t>Padmore</a:t>
            </a:r>
            <a:r>
              <a:rPr lang="en-US" dirty="0">
                <a:solidFill>
                  <a:schemeClr val="bg1"/>
                </a:solidFill>
                <a:latin typeface="Cambria" charset="0"/>
                <a:ea typeface="Cambria" charset="0"/>
                <a:cs typeface="Cambria" charset="0"/>
              </a:rPr>
              <a:t>: Africans should liberate themselves</a:t>
            </a:r>
          </a:p>
          <a:p>
            <a:r>
              <a:rPr lang="en-GB" dirty="0">
                <a:solidFill>
                  <a:schemeClr val="bg1"/>
                </a:solidFill>
              </a:rPr>
              <a:t>Pan-African Congress, 1945 </a:t>
            </a:r>
            <a:endParaRPr lang="en-US" dirty="0">
              <a:solidFill>
                <a:schemeClr val="bg1"/>
              </a:solidFill>
              <a:latin typeface="Cambria" charset="0"/>
              <a:ea typeface="Cambria" charset="0"/>
              <a:cs typeface="Cambria" charset="0"/>
            </a:endParaRPr>
          </a:p>
        </p:txBody>
      </p:sp>
      <p:pic>
        <p:nvPicPr>
          <p:cNvPr id="7" name="Content Placeholder 6">
            <a:extLst>
              <a:ext uri="{FF2B5EF4-FFF2-40B4-BE49-F238E27FC236}">
                <a16:creationId xmlns:a16="http://schemas.microsoft.com/office/drawing/2014/main" id="{434ACFC7-E4CC-2E4C-943E-6FD1744AFFBC}"/>
              </a:ext>
            </a:extLst>
          </p:cNvPr>
          <p:cNvPicPr>
            <a:picLocks noGrp="1" noChangeAspect="1"/>
          </p:cNvPicPr>
          <p:nvPr>
            <p:ph sz="half" idx="2"/>
          </p:nvPr>
        </p:nvPicPr>
        <p:blipFill>
          <a:blip r:embed="rId2"/>
          <a:stretch>
            <a:fillRect/>
          </a:stretch>
        </p:blipFill>
        <p:spPr>
          <a:xfrm>
            <a:off x="5197642" y="1690689"/>
            <a:ext cx="2899610" cy="3926555"/>
          </a:xfrm>
        </p:spPr>
      </p:pic>
      <p:sp>
        <p:nvSpPr>
          <p:cNvPr id="8" name="TextBox 7">
            <a:extLst>
              <a:ext uri="{FF2B5EF4-FFF2-40B4-BE49-F238E27FC236}">
                <a16:creationId xmlns:a16="http://schemas.microsoft.com/office/drawing/2014/main" id="{9D0994DA-0EA7-234B-8032-3F5AC49ED72D}"/>
              </a:ext>
            </a:extLst>
          </p:cNvPr>
          <p:cNvSpPr txBox="1"/>
          <p:nvPr/>
        </p:nvSpPr>
        <p:spPr>
          <a:xfrm>
            <a:off x="5053262" y="5807631"/>
            <a:ext cx="3043990" cy="892552"/>
          </a:xfrm>
          <a:prstGeom prst="rect">
            <a:avLst/>
          </a:prstGeom>
          <a:noFill/>
        </p:spPr>
        <p:txBody>
          <a:bodyPr wrap="square" rtlCol="0">
            <a:spAutoFit/>
          </a:bodyPr>
          <a:lstStyle/>
          <a:p>
            <a:r>
              <a:rPr lang="en-US" sz="2600" i="1" dirty="0">
                <a:solidFill>
                  <a:schemeClr val="bg1"/>
                </a:solidFill>
              </a:rPr>
              <a:t>George </a:t>
            </a:r>
            <a:r>
              <a:rPr lang="en-US" sz="2600" i="1" dirty="0" err="1">
                <a:solidFill>
                  <a:schemeClr val="bg1"/>
                </a:solidFill>
              </a:rPr>
              <a:t>Padmore</a:t>
            </a:r>
            <a:r>
              <a:rPr lang="en-US" sz="2600" i="1" dirty="0">
                <a:solidFill>
                  <a:schemeClr val="bg1"/>
                </a:solidFill>
              </a:rPr>
              <a:t> (1903-1959)</a:t>
            </a:r>
          </a:p>
        </p:txBody>
      </p:sp>
    </p:spTree>
    <p:extLst>
      <p:ext uri="{BB962C8B-B14F-4D97-AF65-F5344CB8AC3E}">
        <p14:creationId xmlns:p14="http://schemas.microsoft.com/office/powerpoint/2010/main" val="37450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bg1"/>
                </a:solidFill>
                <a:latin typeface="Calibri" panose="020F0502020204030204" pitchFamily="34" charset="0"/>
                <a:ea typeface="Cambria" charset="0"/>
                <a:cs typeface="Calibri" panose="020F0502020204030204" pitchFamily="34" charset="0"/>
              </a:rPr>
              <a:t>3. Pan-Africanism and Kwame Nkrumah</a:t>
            </a:r>
            <a:endParaRPr lang="en-US" sz="3600" dirty="0">
              <a:latin typeface="Calibri" panose="020F0502020204030204" pitchFamily="34" charset="0"/>
              <a:ea typeface="Cambria" charset="0"/>
              <a:cs typeface="Calibri" panose="020F0502020204030204" pitchFamily="34" charset="0"/>
            </a:endParaRPr>
          </a:p>
        </p:txBody>
      </p:sp>
      <p:sp>
        <p:nvSpPr>
          <p:cNvPr id="10" name="Content Placeholder 9"/>
          <p:cNvSpPr>
            <a:spLocks noGrp="1"/>
          </p:cNvSpPr>
          <p:nvPr>
            <p:ph sz="half" idx="1"/>
          </p:nvPr>
        </p:nvSpPr>
        <p:spPr>
          <a:xfrm>
            <a:off x="4572000" y="1825625"/>
            <a:ext cx="3886200" cy="4351338"/>
          </a:xfrm>
        </p:spPr>
        <p:txBody>
          <a:bodyPr>
            <a:normAutofit fontScale="62500" lnSpcReduction="20000"/>
          </a:bodyPr>
          <a:lstStyle/>
          <a:p>
            <a:r>
              <a:rPr lang="en-GB" sz="3000" dirty="0">
                <a:solidFill>
                  <a:schemeClr val="bg1"/>
                </a:solidFill>
                <a:latin typeface="Calibri" panose="020F0502020204030204" pitchFamily="34" charset="0"/>
                <a:cs typeface="Calibri" panose="020F0502020204030204" pitchFamily="34" charset="0"/>
              </a:rPr>
              <a:t>First All-African Peoples’ Conference in Accra, Ghana, 1958 (video) </a:t>
            </a:r>
            <a:endParaRPr lang="en-GB" sz="3000" dirty="0">
              <a:solidFill>
                <a:schemeClr val="bg1"/>
              </a:solidFill>
              <a:latin typeface="Calibri" panose="020F0502020204030204" pitchFamily="34" charset="0"/>
              <a:ea typeface="Cambria" charset="0"/>
              <a:cs typeface="Calibri" panose="020F0502020204030204" pitchFamily="34" charset="0"/>
            </a:endParaRPr>
          </a:p>
          <a:p>
            <a:r>
              <a:rPr lang="en-GB" sz="3000" dirty="0">
                <a:solidFill>
                  <a:schemeClr val="bg1"/>
                </a:solidFill>
                <a:latin typeface="Calibri" panose="020F0502020204030204" pitchFamily="34" charset="0"/>
                <a:ea typeface="Cambria" charset="0"/>
                <a:cs typeface="Calibri" panose="020F0502020204030204" pitchFamily="34" charset="0"/>
              </a:rPr>
              <a:t>Divisions: </a:t>
            </a:r>
          </a:p>
          <a:p>
            <a:pPr lvl="1"/>
            <a:r>
              <a:rPr lang="en-GB" sz="3000" dirty="0">
                <a:solidFill>
                  <a:schemeClr val="bg1"/>
                </a:solidFill>
                <a:latin typeface="Calibri" panose="020F0502020204030204" pitchFamily="34" charset="0"/>
                <a:ea typeface="Cambria" charset="0"/>
                <a:cs typeface="Calibri" panose="020F0502020204030204" pitchFamily="34" charset="0"/>
              </a:rPr>
              <a:t>‘Casablanca group’: </a:t>
            </a:r>
            <a:r>
              <a:rPr lang="en-GB" sz="3000" dirty="0">
                <a:solidFill>
                  <a:schemeClr val="bg1"/>
                </a:solidFill>
                <a:latin typeface="Calibri" panose="020F0502020204030204" pitchFamily="34" charset="0"/>
                <a:cs typeface="Calibri" panose="020F0502020204030204" pitchFamily="34" charset="0"/>
              </a:rPr>
              <a:t>Morocco, the Algerian FLN, Egypt, Libya, Ghana, Guinea, and Mali </a:t>
            </a:r>
            <a:r>
              <a:rPr lang="en-GB" sz="3000" dirty="0">
                <a:solidFill>
                  <a:schemeClr val="bg1"/>
                </a:solidFill>
                <a:latin typeface="Calibri" panose="020F0502020204030204" pitchFamily="34" charset="0"/>
                <a:ea typeface="Cambria" charset="0"/>
                <a:cs typeface="Calibri" panose="020F0502020204030204" pitchFamily="34" charset="0"/>
              </a:rPr>
              <a:t>vs. Monrovia group</a:t>
            </a:r>
          </a:p>
          <a:p>
            <a:pPr lvl="1"/>
            <a:r>
              <a:rPr lang="en-GB" sz="3000" dirty="0">
                <a:solidFill>
                  <a:schemeClr val="bg1"/>
                </a:solidFill>
                <a:latin typeface="Calibri" panose="020F0502020204030204" pitchFamily="34" charset="0"/>
                <a:cs typeface="Calibri" panose="020F0502020204030204" pitchFamily="34" charset="0"/>
              </a:rPr>
              <a:t>‘Monrovia group’: Liberia, Nigeria, and most Francophone sub-Saharan states. </a:t>
            </a:r>
            <a:endParaRPr lang="en-GB" sz="3000" dirty="0">
              <a:solidFill>
                <a:schemeClr val="bg1"/>
              </a:solidFill>
              <a:latin typeface="Calibri" panose="020F0502020204030204" pitchFamily="34" charset="0"/>
              <a:ea typeface="Cambria" charset="0"/>
              <a:cs typeface="Calibri" panose="020F0502020204030204" pitchFamily="34" charset="0"/>
            </a:endParaRPr>
          </a:p>
          <a:p>
            <a:r>
              <a:rPr lang="en-GB" sz="3000" dirty="0">
                <a:solidFill>
                  <a:schemeClr val="bg1"/>
                </a:solidFill>
                <a:latin typeface="Calibri" panose="020F0502020204030204" pitchFamily="34" charset="0"/>
                <a:ea typeface="Cambria" charset="0"/>
                <a:cs typeface="Calibri" panose="020F0502020204030204" pitchFamily="34" charset="0"/>
              </a:rPr>
              <a:t>1963: Organisation of African Unity (OAU), founded in Addis Ababa, Ethiopia. </a:t>
            </a:r>
            <a:r>
              <a:rPr lang="en-GB" sz="3000" u="sng" dirty="0">
                <a:solidFill>
                  <a:schemeClr val="bg1"/>
                </a:solidFill>
                <a:latin typeface="Calibri" panose="020F0502020204030204" pitchFamily="34" charset="0"/>
                <a:ea typeface="Cambria" charset="0"/>
                <a:cs typeface="Calibri" panose="020F0502020204030204" pitchFamily="34" charset="0"/>
              </a:rPr>
              <a:t>Victory of conservatives</a:t>
            </a:r>
          </a:p>
          <a:p>
            <a:r>
              <a:rPr lang="en-GB" sz="3000" dirty="0">
                <a:solidFill>
                  <a:schemeClr val="bg1"/>
                </a:solidFill>
                <a:latin typeface="Calibri" panose="020F0502020204030204" pitchFamily="34" charset="0"/>
                <a:ea typeface="Cambria" charset="0"/>
                <a:cs typeface="Calibri" panose="020F0502020204030204" pitchFamily="34" charset="0"/>
              </a:rPr>
              <a:t>Was Manchester  Congress the highpoint of Pan-Africanism?</a:t>
            </a:r>
            <a:endParaRPr lang="en-GB" sz="3000" dirty="0">
              <a:solidFill>
                <a:schemeClr val="bg1"/>
              </a:solidFill>
              <a:latin typeface="Cambria" charset="0"/>
              <a:ea typeface="Cambria" charset="0"/>
              <a:cs typeface="Cambria" charset="0"/>
            </a:endParaRPr>
          </a:p>
          <a:p>
            <a:pPr lvl="1"/>
            <a:endParaRPr lang="en-GB" sz="2000" dirty="0">
              <a:solidFill>
                <a:schemeClr val="bg1"/>
              </a:solidFill>
              <a:latin typeface="Cambria" charset="0"/>
              <a:ea typeface="Cambria" charset="0"/>
              <a:cs typeface="Cambria" charset="0"/>
            </a:endParaRPr>
          </a:p>
          <a:p>
            <a:endParaRPr lang="en-US" dirty="0">
              <a:solidFill>
                <a:schemeClr val="bg1"/>
              </a:solidFill>
            </a:endParaRPr>
          </a:p>
        </p:txBody>
      </p:sp>
      <p:pic>
        <p:nvPicPr>
          <p:cNvPr id="5" name="Kwame Nkrumah - All-African Peoples Conference - 1958">
            <a:hlinkClick r:id="" action="ppaction://media"/>
            <a:extLst>
              <a:ext uri="{FF2B5EF4-FFF2-40B4-BE49-F238E27FC236}">
                <a16:creationId xmlns:a16="http://schemas.microsoft.com/office/drawing/2014/main" id="{694EA25B-D9F0-C64E-9A5F-AAAE43A423C9}"/>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4"/>
          <a:stretch>
            <a:fillRect/>
          </a:stretch>
        </p:blipFill>
        <p:spPr>
          <a:xfrm>
            <a:off x="497807" y="1825625"/>
            <a:ext cx="3886200" cy="2914650"/>
          </a:xfrm>
        </p:spPr>
      </p:pic>
      <p:sp>
        <p:nvSpPr>
          <p:cNvPr id="4" name="TextBox 3">
            <a:extLst>
              <a:ext uri="{FF2B5EF4-FFF2-40B4-BE49-F238E27FC236}">
                <a16:creationId xmlns:a16="http://schemas.microsoft.com/office/drawing/2014/main" id="{B266AED8-C720-5440-BA26-1F84816BC438}"/>
              </a:ext>
            </a:extLst>
          </p:cNvPr>
          <p:cNvSpPr txBox="1"/>
          <p:nvPr/>
        </p:nvSpPr>
        <p:spPr>
          <a:xfrm>
            <a:off x="497807" y="5007957"/>
            <a:ext cx="3886200" cy="1107996"/>
          </a:xfrm>
          <a:prstGeom prst="rect">
            <a:avLst/>
          </a:prstGeom>
          <a:noFill/>
        </p:spPr>
        <p:txBody>
          <a:bodyPr wrap="square" rtlCol="0">
            <a:spAutoFit/>
          </a:bodyPr>
          <a:lstStyle/>
          <a:p>
            <a:r>
              <a:rPr lang="en-US" sz="2200" i="1" dirty="0">
                <a:solidFill>
                  <a:schemeClr val="bg1"/>
                </a:solidFill>
              </a:rPr>
              <a:t>Video: Nkrumah at the First All-African People’s Conference in Accra, Ghana in 1958</a:t>
            </a:r>
          </a:p>
        </p:txBody>
      </p:sp>
    </p:spTree>
    <p:extLst>
      <p:ext uri="{BB962C8B-B14F-4D97-AF65-F5344CB8AC3E}">
        <p14:creationId xmlns:p14="http://schemas.microsoft.com/office/powerpoint/2010/main" val="171939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3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DE4AB3-0A13-C343-BBC7-93D5403F7DD0}"/>
              </a:ext>
            </a:extLst>
          </p:cNvPr>
          <p:cNvSpPr>
            <a:spLocks noGrp="1"/>
          </p:cNvSpPr>
          <p:nvPr>
            <p:ph type="title"/>
          </p:nvPr>
        </p:nvSpPr>
        <p:spPr/>
        <p:txBody>
          <a:bodyPr/>
          <a:lstStyle/>
          <a:p>
            <a:r>
              <a:rPr lang="en-GB" dirty="0"/>
              <a:t>Sirte Declaration </a:t>
            </a:r>
            <a:endParaRPr lang="en-US" dirty="0"/>
          </a:p>
        </p:txBody>
      </p:sp>
      <p:sp>
        <p:nvSpPr>
          <p:cNvPr id="6" name="Text Placeholder 5">
            <a:extLst>
              <a:ext uri="{FF2B5EF4-FFF2-40B4-BE49-F238E27FC236}">
                <a16:creationId xmlns:a16="http://schemas.microsoft.com/office/drawing/2014/main" id="{7FF36658-37D8-DE4A-BBA7-20503007B185}"/>
              </a:ext>
            </a:extLst>
          </p:cNvPr>
          <p:cNvSpPr>
            <a:spLocks noGrp="1"/>
          </p:cNvSpPr>
          <p:nvPr>
            <p:ph type="body" idx="1"/>
          </p:nvPr>
        </p:nvSpPr>
        <p:spPr/>
        <p:txBody>
          <a:bodyPr>
            <a:normAutofit/>
          </a:bodyPr>
          <a:lstStyle/>
          <a:p>
            <a:r>
              <a:rPr lang="en-US" sz="3000" b="1" dirty="0">
                <a:solidFill>
                  <a:schemeClr val="bg1"/>
                </a:solidFill>
                <a:latin typeface="Calibri" panose="020F0502020204030204" pitchFamily="34" charset="0"/>
                <a:ea typeface="Cambria" charset="0"/>
                <a:cs typeface="Calibri" panose="020F0502020204030204" pitchFamily="34" charset="0"/>
              </a:rPr>
              <a:t>3. Pan-Africanism: Modern Manifestations</a:t>
            </a:r>
          </a:p>
          <a:p>
            <a:r>
              <a:rPr lang="en-US" sz="3000" dirty="0">
                <a:solidFill>
                  <a:schemeClr val="bg1"/>
                </a:solidFill>
                <a:latin typeface="Calibri" panose="020F0502020204030204" pitchFamily="34" charset="0"/>
                <a:cs typeface="Calibri" panose="020F0502020204030204" pitchFamily="34" charset="0"/>
              </a:rPr>
              <a:t>OAU (1963) </a:t>
            </a:r>
            <a:r>
              <a:rPr lang="en-US" sz="3000" dirty="0">
                <a:solidFill>
                  <a:schemeClr val="bg1"/>
                </a:solidFill>
                <a:latin typeface="Calibri" panose="020F0502020204030204" pitchFamily="34" charset="0"/>
                <a:cs typeface="Calibri" panose="020F0502020204030204" pitchFamily="34" charset="0"/>
                <a:sym typeface="Wingdings" pitchFamily="2" charset="2"/>
              </a:rPr>
              <a:t> </a:t>
            </a:r>
            <a:r>
              <a:rPr lang="en-US" sz="3000" dirty="0">
                <a:solidFill>
                  <a:schemeClr val="bg1"/>
                </a:solidFill>
                <a:latin typeface="Calibri" panose="020F0502020204030204" pitchFamily="34" charset="0"/>
                <a:cs typeface="Calibri" panose="020F0502020204030204" pitchFamily="34" charset="0"/>
              </a:rPr>
              <a:t>African Union (2001). Sirte Declaration</a:t>
            </a:r>
            <a:endParaRPr lang="en-US" sz="3000" dirty="0"/>
          </a:p>
        </p:txBody>
      </p:sp>
      <p:pic>
        <p:nvPicPr>
          <p:cNvPr id="8" name="Picture 7">
            <a:extLst>
              <a:ext uri="{FF2B5EF4-FFF2-40B4-BE49-F238E27FC236}">
                <a16:creationId xmlns:a16="http://schemas.microsoft.com/office/drawing/2014/main" id="{41CDDA07-5640-E64B-920D-285BFD373AD7}"/>
              </a:ext>
            </a:extLst>
          </p:cNvPr>
          <p:cNvPicPr>
            <a:picLocks noChangeAspect="1"/>
          </p:cNvPicPr>
          <p:nvPr/>
        </p:nvPicPr>
        <p:blipFill>
          <a:blip r:embed="rId2"/>
          <a:stretch>
            <a:fillRect/>
          </a:stretch>
        </p:blipFill>
        <p:spPr>
          <a:xfrm>
            <a:off x="688785" y="584540"/>
            <a:ext cx="7756905" cy="4004924"/>
          </a:xfrm>
          <a:prstGeom prst="rect">
            <a:avLst/>
          </a:prstGeom>
        </p:spPr>
      </p:pic>
    </p:spTree>
    <p:extLst>
      <p:ext uri="{BB962C8B-B14F-4D97-AF65-F5344CB8AC3E}">
        <p14:creationId xmlns:p14="http://schemas.microsoft.com/office/powerpoint/2010/main" val="2143906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67434-10B9-3A4E-920A-C29A794CA13D}"/>
              </a:ext>
            </a:extLst>
          </p:cNvPr>
          <p:cNvSpPr>
            <a:spLocks noGrp="1"/>
          </p:cNvSpPr>
          <p:nvPr>
            <p:ph type="title"/>
          </p:nvPr>
        </p:nvSpPr>
        <p:spPr/>
        <p:txBody>
          <a:bodyPr>
            <a:normAutofit/>
          </a:bodyPr>
          <a:lstStyle/>
          <a:p>
            <a:r>
              <a:rPr lang="en-GB" sz="6000" b="1" dirty="0">
                <a:solidFill>
                  <a:schemeClr val="bg1"/>
                </a:solidFill>
              </a:rPr>
              <a:t>4. Problems</a:t>
            </a:r>
            <a:endParaRPr lang="en-US" sz="6000" dirty="0">
              <a:solidFill>
                <a:schemeClr val="bg1"/>
              </a:solidFill>
            </a:endParaRPr>
          </a:p>
        </p:txBody>
      </p:sp>
      <p:sp>
        <p:nvSpPr>
          <p:cNvPr id="3" name="Content Placeholder 2">
            <a:extLst>
              <a:ext uri="{FF2B5EF4-FFF2-40B4-BE49-F238E27FC236}">
                <a16:creationId xmlns:a16="http://schemas.microsoft.com/office/drawing/2014/main" id="{1DD0D848-3BE2-E144-8220-234A77FB5D7B}"/>
              </a:ext>
            </a:extLst>
          </p:cNvPr>
          <p:cNvSpPr>
            <a:spLocks noGrp="1"/>
          </p:cNvSpPr>
          <p:nvPr>
            <p:ph idx="1"/>
          </p:nvPr>
        </p:nvSpPr>
        <p:spPr/>
        <p:txBody>
          <a:bodyPr>
            <a:noAutofit/>
          </a:bodyPr>
          <a:lstStyle/>
          <a:p>
            <a:r>
              <a:rPr lang="en-GB" sz="3800" dirty="0">
                <a:solidFill>
                  <a:schemeClr val="bg1"/>
                </a:solidFill>
              </a:rPr>
              <a:t>Divisions (e.g. Sino-Indian border war</a:t>
            </a:r>
            <a:r>
              <a:rPr lang="en-GB" sz="3800">
                <a:solidFill>
                  <a:schemeClr val="bg1"/>
                </a:solidFill>
              </a:rPr>
              <a:t>, 1962)</a:t>
            </a:r>
            <a:endParaRPr lang="en-GB" sz="3800" dirty="0">
              <a:solidFill>
                <a:schemeClr val="bg1"/>
              </a:solidFill>
            </a:endParaRPr>
          </a:p>
          <a:p>
            <a:r>
              <a:rPr lang="en-GB" sz="3800" dirty="0">
                <a:solidFill>
                  <a:schemeClr val="bg1"/>
                </a:solidFill>
              </a:rPr>
              <a:t>Coups</a:t>
            </a:r>
          </a:p>
          <a:p>
            <a:r>
              <a:rPr lang="en-GB" sz="3800" dirty="0">
                <a:solidFill>
                  <a:schemeClr val="bg1"/>
                </a:solidFill>
              </a:rPr>
              <a:t>Support from the superpowers: opportunities, but also risks (e.g. Lumumba in the Congo)</a:t>
            </a:r>
          </a:p>
          <a:p>
            <a:r>
              <a:rPr lang="en-GB" sz="3800" dirty="0">
                <a:solidFill>
                  <a:schemeClr val="bg1"/>
                </a:solidFill>
              </a:rPr>
              <a:t>Economic realities </a:t>
            </a:r>
          </a:p>
        </p:txBody>
      </p:sp>
    </p:spTree>
    <p:extLst>
      <p:ext uri="{BB962C8B-B14F-4D97-AF65-F5344CB8AC3E}">
        <p14:creationId xmlns:p14="http://schemas.microsoft.com/office/powerpoint/2010/main" val="1983330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693" y="244368"/>
            <a:ext cx="7443294" cy="1325563"/>
          </a:xfrm>
        </p:spPr>
        <p:txBody>
          <a:bodyPr>
            <a:normAutofit/>
          </a:bodyPr>
          <a:lstStyle/>
          <a:p>
            <a:pPr algn="ctr"/>
            <a:r>
              <a:rPr lang="en-US" sz="3600" dirty="0">
                <a:solidFill>
                  <a:schemeClr val="bg1"/>
                </a:solidFill>
                <a:latin typeface="Cambria" charset="0"/>
                <a:ea typeface="Cambria" charset="0"/>
                <a:cs typeface="Cambria" charset="0"/>
              </a:rPr>
              <a:t>Conclusions</a:t>
            </a:r>
            <a:endParaRPr lang="en-US" sz="3600" dirty="0">
              <a:latin typeface="Cambria" charset="0"/>
              <a:ea typeface="Cambria" charset="0"/>
              <a:cs typeface="Cambria" charset="0"/>
            </a:endParaRPr>
          </a:p>
        </p:txBody>
      </p:sp>
      <p:sp>
        <p:nvSpPr>
          <p:cNvPr id="10" name="Content Placeholder 9"/>
          <p:cNvSpPr>
            <a:spLocks noGrp="1"/>
          </p:cNvSpPr>
          <p:nvPr>
            <p:ph idx="1"/>
          </p:nvPr>
        </p:nvSpPr>
        <p:spPr>
          <a:xfrm>
            <a:off x="315969" y="1870841"/>
            <a:ext cx="8628334" cy="4145020"/>
          </a:xfrm>
        </p:spPr>
        <p:txBody>
          <a:bodyPr>
            <a:normAutofit lnSpcReduction="10000"/>
          </a:bodyPr>
          <a:lstStyle/>
          <a:p>
            <a:pPr>
              <a:lnSpc>
                <a:spcPct val="100000"/>
              </a:lnSpc>
            </a:pPr>
            <a:r>
              <a:rPr lang="en-GB" dirty="0">
                <a:solidFill>
                  <a:schemeClr val="bg1"/>
                </a:solidFill>
                <a:latin typeface="Cambria" charset="0"/>
                <a:ea typeface="Cambria" charset="0"/>
                <a:cs typeface="Cambria" charset="0"/>
              </a:rPr>
              <a:t>Was Bandung and Non-Aligned Movement responses to the Cold War?</a:t>
            </a:r>
          </a:p>
          <a:p>
            <a:pPr>
              <a:lnSpc>
                <a:spcPct val="100000"/>
              </a:lnSpc>
            </a:pPr>
            <a:r>
              <a:rPr lang="en-GB" dirty="0">
                <a:solidFill>
                  <a:schemeClr val="bg1"/>
                </a:solidFill>
                <a:latin typeface="Cambria" charset="0"/>
                <a:ea typeface="Cambria" charset="0"/>
                <a:cs typeface="Cambria" charset="0"/>
              </a:rPr>
              <a:t>Yes, but need to look at pre-war trends, spread of mass communications, Afro-Asian connections (globalisation?)</a:t>
            </a:r>
          </a:p>
          <a:p>
            <a:pPr>
              <a:lnSpc>
                <a:spcPct val="100000"/>
              </a:lnSpc>
            </a:pPr>
            <a:r>
              <a:rPr lang="en-GB" dirty="0">
                <a:solidFill>
                  <a:schemeClr val="bg1"/>
                </a:solidFill>
                <a:latin typeface="Cambria" charset="0"/>
                <a:ea typeface="Cambria" charset="0"/>
                <a:cs typeface="Cambria" charset="0"/>
              </a:rPr>
              <a:t>As political projects, pan-Africanism, Afro-</a:t>
            </a:r>
            <a:r>
              <a:rPr lang="en-GB" dirty="0" err="1">
                <a:solidFill>
                  <a:schemeClr val="bg1"/>
                </a:solidFill>
                <a:latin typeface="Cambria" charset="0"/>
                <a:ea typeface="Cambria" charset="0"/>
                <a:cs typeface="Cambria" charset="0"/>
              </a:rPr>
              <a:t>Asianism</a:t>
            </a:r>
            <a:r>
              <a:rPr lang="en-GB" dirty="0">
                <a:solidFill>
                  <a:schemeClr val="bg1"/>
                </a:solidFill>
                <a:latin typeface="Cambria" charset="0"/>
                <a:ea typeface="Cambria" charset="0"/>
                <a:cs typeface="Cambria" charset="0"/>
              </a:rPr>
              <a:t>, and non-alignment all failed</a:t>
            </a:r>
            <a:r>
              <a:rPr lang="is-IS" dirty="0">
                <a:solidFill>
                  <a:schemeClr val="bg1"/>
                </a:solidFill>
                <a:latin typeface="Cambria" charset="0"/>
                <a:ea typeface="Cambria" charset="0"/>
                <a:cs typeface="Cambria" charset="0"/>
              </a:rPr>
              <a:t>… but what was their wider significance?</a:t>
            </a:r>
            <a:endParaRPr lang="en-GB" dirty="0">
              <a:solidFill>
                <a:schemeClr val="bg1"/>
              </a:solidFill>
              <a:latin typeface="Cambria" charset="0"/>
              <a:ea typeface="Cambria" charset="0"/>
              <a:cs typeface="Cambria" charset="0"/>
            </a:endParaRPr>
          </a:p>
          <a:p>
            <a:pPr>
              <a:lnSpc>
                <a:spcPct val="100000"/>
              </a:lnSpc>
            </a:pPr>
            <a:r>
              <a:rPr lang="en-GB" dirty="0">
                <a:solidFill>
                  <a:schemeClr val="bg1"/>
                </a:solidFill>
                <a:latin typeface="Cambria" charset="0"/>
                <a:ea typeface="Cambria" charset="0"/>
                <a:cs typeface="Cambria" charset="0"/>
              </a:rPr>
              <a:t>Take ideas seriously, but avoid romanticism (Vitalis)</a:t>
            </a:r>
          </a:p>
          <a:p>
            <a:pPr lvl="1">
              <a:lnSpc>
                <a:spcPct val="100000"/>
              </a:lnSpc>
            </a:pPr>
            <a:endParaRPr lang="en-GB" sz="2800" dirty="0">
              <a:solidFill>
                <a:schemeClr val="bg1"/>
              </a:solidFill>
              <a:latin typeface="Cambria" charset="0"/>
              <a:ea typeface="Cambria" charset="0"/>
              <a:cs typeface="Cambria" charset="0"/>
            </a:endParaRPr>
          </a:p>
          <a:p>
            <a:pPr>
              <a:lnSpc>
                <a:spcPct val="100000"/>
              </a:lnSpc>
            </a:pPr>
            <a:endParaRPr lang="en-US" dirty="0">
              <a:solidFill>
                <a:schemeClr val="bg1"/>
              </a:solidFill>
            </a:endParaRPr>
          </a:p>
        </p:txBody>
      </p:sp>
    </p:spTree>
    <p:extLst>
      <p:ext uri="{BB962C8B-B14F-4D97-AF65-F5344CB8AC3E}">
        <p14:creationId xmlns:p14="http://schemas.microsoft.com/office/powerpoint/2010/main" val="968495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B8A01-EB6A-2145-B507-3B6A06A803E9}"/>
              </a:ext>
            </a:extLst>
          </p:cNvPr>
          <p:cNvSpPr>
            <a:spLocks noGrp="1"/>
          </p:cNvSpPr>
          <p:nvPr>
            <p:ph type="title"/>
          </p:nvPr>
        </p:nvSpPr>
        <p:spPr/>
        <p:txBody>
          <a:bodyPr>
            <a:normAutofit/>
          </a:bodyPr>
          <a:lstStyle/>
          <a:p>
            <a:pPr algn="ctr"/>
            <a:r>
              <a:rPr lang="en-US" sz="6000" b="1" dirty="0">
                <a:solidFill>
                  <a:schemeClr val="bg1"/>
                </a:solidFill>
              </a:rPr>
              <a:t>Lecture Outline</a:t>
            </a:r>
          </a:p>
        </p:txBody>
      </p:sp>
      <p:sp>
        <p:nvSpPr>
          <p:cNvPr id="3" name="Content Placeholder 2">
            <a:extLst>
              <a:ext uri="{FF2B5EF4-FFF2-40B4-BE49-F238E27FC236}">
                <a16:creationId xmlns:a16="http://schemas.microsoft.com/office/drawing/2014/main" id="{378AF502-D53B-5A43-B67C-4A6EDC2EFBFB}"/>
              </a:ext>
            </a:extLst>
          </p:cNvPr>
          <p:cNvSpPr>
            <a:spLocks noGrp="1"/>
          </p:cNvSpPr>
          <p:nvPr>
            <p:ph idx="1"/>
          </p:nvPr>
        </p:nvSpPr>
        <p:spPr/>
        <p:txBody>
          <a:bodyPr>
            <a:normAutofit fontScale="92500" lnSpcReduction="10000"/>
          </a:bodyPr>
          <a:lstStyle/>
          <a:p>
            <a:pPr marL="514350" lvl="0" indent="-514350">
              <a:buFont typeface="+mj-lt"/>
              <a:buAutoNum type="arabicPeriod"/>
            </a:pPr>
            <a:r>
              <a:rPr lang="en-GB" sz="6000" dirty="0">
                <a:solidFill>
                  <a:schemeClr val="bg1"/>
                </a:solidFill>
              </a:rPr>
              <a:t>Bandung</a:t>
            </a:r>
          </a:p>
          <a:p>
            <a:pPr marL="514350" lvl="0" indent="-514350">
              <a:buFont typeface="+mj-lt"/>
              <a:buAutoNum type="arabicPeriod"/>
            </a:pPr>
            <a:r>
              <a:rPr lang="en-GB" sz="6000" dirty="0">
                <a:solidFill>
                  <a:schemeClr val="bg1"/>
                </a:solidFill>
              </a:rPr>
              <a:t>Non-Aligned Movement</a:t>
            </a:r>
          </a:p>
          <a:p>
            <a:pPr marL="514350" lvl="0" indent="-514350">
              <a:buFont typeface="+mj-lt"/>
              <a:buAutoNum type="arabicPeriod"/>
            </a:pPr>
            <a:r>
              <a:rPr lang="en-GB" sz="6000" dirty="0">
                <a:solidFill>
                  <a:schemeClr val="bg1"/>
                </a:solidFill>
              </a:rPr>
              <a:t>Pan-Africanism</a:t>
            </a:r>
          </a:p>
          <a:p>
            <a:pPr marL="0" indent="0">
              <a:buNone/>
            </a:pPr>
            <a:r>
              <a:rPr lang="en-GB" sz="6000" dirty="0">
                <a:solidFill>
                  <a:schemeClr val="bg1"/>
                </a:solidFill>
              </a:rPr>
              <a:t>4. Problems </a:t>
            </a:r>
          </a:p>
          <a:p>
            <a:pPr marL="0" indent="0">
              <a:buNone/>
            </a:pPr>
            <a:r>
              <a:rPr lang="en-GB" sz="6000" dirty="0">
                <a:solidFill>
                  <a:schemeClr val="bg1"/>
                </a:solidFill>
              </a:rPr>
              <a:t>5. Conclusion</a:t>
            </a:r>
          </a:p>
          <a:p>
            <a:endParaRPr lang="en-US" dirty="0"/>
          </a:p>
        </p:txBody>
      </p:sp>
    </p:spTree>
    <p:extLst>
      <p:ext uri="{BB962C8B-B14F-4D97-AF65-F5344CB8AC3E}">
        <p14:creationId xmlns:p14="http://schemas.microsoft.com/office/powerpoint/2010/main" val="1173163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1DD9C-FB2B-8D4C-802A-E1EDD59BF0F0}"/>
              </a:ext>
            </a:extLst>
          </p:cNvPr>
          <p:cNvSpPr>
            <a:spLocks noGrp="1"/>
          </p:cNvSpPr>
          <p:nvPr>
            <p:ph type="title"/>
          </p:nvPr>
        </p:nvSpPr>
        <p:spPr/>
        <p:txBody>
          <a:bodyPr/>
          <a:lstStyle/>
          <a:p>
            <a:r>
              <a:rPr lang="en-GB" b="1" dirty="0">
                <a:solidFill>
                  <a:schemeClr val="bg1"/>
                </a:solidFill>
              </a:rPr>
              <a:t>1. Bandung Conference: April 18-24, 1955</a:t>
            </a:r>
            <a:r>
              <a:rPr lang="en-GB" dirty="0">
                <a:solidFill>
                  <a:schemeClr val="bg1"/>
                </a:solidFill>
              </a:rPr>
              <a:t> </a:t>
            </a:r>
            <a:endParaRPr lang="en-US" dirty="0">
              <a:solidFill>
                <a:schemeClr val="bg1"/>
              </a:solidFill>
            </a:endParaRPr>
          </a:p>
        </p:txBody>
      </p:sp>
      <p:sp>
        <p:nvSpPr>
          <p:cNvPr id="38" name="Text Placeholder 37">
            <a:extLst>
              <a:ext uri="{FF2B5EF4-FFF2-40B4-BE49-F238E27FC236}">
                <a16:creationId xmlns:a16="http://schemas.microsoft.com/office/drawing/2014/main" id="{653AE25E-A969-AC4A-99F2-167CE991FBD1}"/>
              </a:ext>
            </a:extLst>
          </p:cNvPr>
          <p:cNvSpPr>
            <a:spLocks noGrp="1"/>
          </p:cNvSpPr>
          <p:nvPr>
            <p:ph type="body" idx="1"/>
          </p:nvPr>
        </p:nvSpPr>
        <p:spPr/>
        <p:txBody>
          <a:bodyPr>
            <a:noAutofit/>
          </a:bodyPr>
          <a:lstStyle/>
          <a:p>
            <a:r>
              <a:rPr lang="en-US" sz="3000" i="1" dirty="0">
                <a:solidFill>
                  <a:schemeClr val="bg1"/>
                </a:solidFill>
              </a:rPr>
              <a:t>Bandung, Indonesia</a:t>
            </a:r>
          </a:p>
        </p:txBody>
      </p:sp>
      <p:sp>
        <p:nvSpPr>
          <p:cNvPr id="40" name="Text Placeholder 39">
            <a:extLst>
              <a:ext uri="{FF2B5EF4-FFF2-40B4-BE49-F238E27FC236}">
                <a16:creationId xmlns:a16="http://schemas.microsoft.com/office/drawing/2014/main" id="{3DF5E12E-CC8B-3C42-98DA-611A6CD4CC52}"/>
              </a:ext>
            </a:extLst>
          </p:cNvPr>
          <p:cNvSpPr>
            <a:spLocks noGrp="1"/>
          </p:cNvSpPr>
          <p:nvPr>
            <p:ph type="body" sz="quarter" idx="3"/>
          </p:nvPr>
        </p:nvSpPr>
        <p:spPr/>
        <p:txBody>
          <a:bodyPr>
            <a:normAutofit fontScale="92500" lnSpcReduction="20000"/>
          </a:bodyPr>
          <a:lstStyle/>
          <a:p>
            <a:r>
              <a:rPr lang="en-US" i="1" dirty="0">
                <a:solidFill>
                  <a:schemeClr val="bg1"/>
                </a:solidFill>
              </a:rPr>
              <a:t>Left to right: Nasser, Sukarno, </a:t>
            </a:r>
            <a:r>
              <a:rPr lang="en-US" i="1" dirty="0" err="1">
                <a:solidFill>
                  <a:schemeClr val="bg1"/>
                </a:solidFill>
              </a:rPr>
              <a:t>Neru</a:t>
            </a:r>
            <a:r>
              <a:rPr lang="en-US" i="1" dirty="0">
                <a:solidFill>
                  <a:schemeClr val="bg1"/>
                </a:solidFill>
              </a:rPr>
              <a:t>, and Nkrumah at Bandung</a:t>
            </a:r>
          </a:p>
        </p:txBody>
      </p:sp>
      <p:pic>
        <p:nvPicPr>
          <p:cNvPr id="27" name="Picture 26">
            <a:extLst>
              <a:ext uri="{FF2B5EF4-FFF2-40B4-BE49-F238E27FC236}">
                <a16:creationId xmlns:a16="http://schemas.microsoft.com/office/drawing/2014/main" id="{E5AD0EF0-AB0D-1042-94F4-4886B754903A}"/>
              </a:ext>
            </a:extLst>
          </p:cNvPr>
          <p:cNvPicPr>
            <a:picLocks noChangeAspect="1"/>
          </p:cNvPicPr>
          <p:nvPr/>
        </p:nvPicPr>
        <p:blipFill>
          <a:blip r:embed="rId2"/>
          <a:stretch>
            <a:fillRect/>
          </a:stretch>
        </p:blipFill>
        <p:spPr>
          <a:xfrm>
            <a:off x="656460" y="2548923"/>
            <a:ext cx="3728373" cy="2375985"/>
          </a:xfrm>
          <a:prstGeom prst="rect">
            <a:avLst/>
          </a:prstGeom>
        </p:spPr>
      </p:pic>
      <p:pic>
        <p:nvPicPr>
          <p:cNvPr id="31" name="Picture 30">
            <a:extLst>
              <a:ext uri="{FF2B5EF4-FFF2-40B4-BE49-F238E27FC236}">
                <a16:creationId xmlns:a16="http://schemas.microsoft.com/office/drawing/2014/main" id="{AA94759D-B604-2D40-9695-77C62AB454FA}"/>
              </a:ext>
            </a:extLst>
          </p:cNvPr>
          <p:cNvPicPr>
            <a:picLocks noChangeAspect="1"/>
          </p:cNvPicPr>
          <p:nvPr/>
        </p:nvPicPr>
        <p:blipFill>
          <a:blip r:embed="rId3"/>
          <a:stretch>
            <a:fillRect/>
          </a:stretch>
        </p:blipFill>
        <p:spPr>
          <a:xfrm>
            <a:off x="4637960" y="2548923"/>
            <a:ext cx="3170854" cy="2378141"/>
          </a:xfrm>
          <a:prstGeom prst="rect">
            <a:avLst/>
          </a:prstGeom>
        </p:spPr>
      </p:pic>
      <p:sp>
        <p:nvSpPr>
          <p:cNvPr id="42" name="TextBox 41">
            <a:extLst>
              <a:ext uri="{FF2B5EF4-FFF2-40B4-BE49-F238E27FC236}">
                <a16:creationId xmlns:a16="http://schemas.microsoft.com/office/drawing/2014/main" id="{42DC88D6-6941-2D4E-BB55-785ADC4C7364}"/>
              </a:ext>
            </a:extLst>
          </p:cNvPr>
          <p:cNvSpPr txBox="1"/>
          <p:nvPr/>
        </p:nvSpPr>
        <p:spPr>
          <a:xfrm>
            <a:off x="656460" y="5119225"/>
            <a:ext cx="7152354" cy="1477328"/>
          </a:xfrm>
          <a:prstGeom prst="rect">
            <a:avLst/>
          </a:prstGeom>
          <a:noFill/>
        </p:spPr>
        <p:txBody>
          <a:bodyPr wrap="square" rtlCol="0">
            <a:spAutoFit/>
          </a:bodyPr>
          <a:lstStyle/>
          <a:p>
            <a:pPr marL="457200" indent="-457200">
              <a:buFont typeface="Arial" panose="020B0604020202020204" pitchFamily="34" charset="0"/>
              <a:buChar char="•"/>
            </a:pPr>
            <a:r>
              <a:rPr lang="en-US" sz="3000" dirty="0">
                <a:solidFill>
                  <a:schemeClr val="bg1"/>
                </a:solidFill>
              </a:rPr>
              <a:t>Bandung: 29 states, representing 1.4 billion people</a:t>
            </a:r>
          </a:p>
          <a:p>
            <a:pPr marL="457200" indent="-457200">
              <a:buFont typeface="Arial" panose="020B0604020202020204" pitchFamily="34" charset="0"/>
              <a:buChar char="•"/>
            </a:pPr>
            <a:r>
              <a:rPr lang="en-US" sz="3000" dirty="0">
                <a:solidFill>
                  <a:schemeClr val="bg1"/>
                </a:solidFill>
              </a:rPr>
              <a:t>Sub-Saharan Africa under-represented</a:t>
            </a:r>
          </a:p>
        </p:txBody>
      </p:sp>
    </p:spTree>
    <p:extLst>
      <p:ext uri="{BB962C8B-B14F-4D97-AF65-F5344CB8AC3E}">
        <p14:creationId xmlns:p14="http://schemas.microsoft.com/office/powerpoint/2010/main" val="3229984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B71BB-2215-7148-AB70-2D90D8BFF47D}"/>
              </a:ext>
            </a:extLst>
          </p:cNvPr>
          <p:cNvSpPr>
            <a:spLocks noGrp="1"/>
          </p:cNvSpPr>
          <p:nvPr>
            <p:ph type="title"/>
          </p:nvPr>
        </p:nvSpPr>
        <p:spPr/>
        <p:txBody>
          <a:bodyPr>
            <a:normAutofit/>
          </a:bodyPr>
          <a:lstStyle/>
          <a:p>
            <a:r>
              <a:rPr lang="en-GB" sz="5000" b="1" dirty="0">
                <a:solidFill>
                  <a:schemeClr val="bg1"/>
                </a:solidFill>
              </a:rPr>
              <a:t>1. Bandung: Sukarno</a:t>
            </a:r>
            <a:endParaRPr lang="en-US" sz="5000" b="1" dirty="0"/>
          </a:p>
        </p:txBody>
      </p:sp>
      <p:sp>
        <p:nvSpPr>
          <p:cNvPr id="3" name="Text Placeholder 2">
            <a:extLst>
              <a:ext uri="{FF2B5EF4-FFF2-40B4-BE49-F238E27FC236}">
                <a16:creationId xmlns:a16="http://schemas.microsoft.com/office/drawing/2014/main" id="{13689D27-88BA-1744-A0AB-991F023DF9BF}"/>
              </a:ext>
            </a:extLst>
          </p:cNvPr>
          <p:cNvSpPr>
            <a:spLocks noGrp="1"/>
          </p:cNvSpPr>
          <p:nvPr>
            <p:ph type="body" idx="1"/>
          </p:nvPr>
        </p:nvSpPr>
        <p:spPr>
          <a:xfrm>
            <a:off x="629842" y="1681163"/>
            <a:ext cx="3868340" cy="823912"/>
          </a:xfrm>
        </p:spPr>
        <p:txBody>
          <a:bodyPr>
            <a:normAutofit/>
          </a:bodyPr>
          <a:lstStyle/>
          <a:p>
            <a:r>
              <a:rPr lang="en-US" i="1" dirty="0">
                <a:solidFill>
                  <a:schemeClr val="bg1"/>
                </a:solidFill>
              </a:rPr>
              <a:t>Video: Sukarno opens the Bandung conference, 1955</a:t>
            </a:r>
          </a:p>
        </p:txBody>
      </p:sp>
      <p:sp>
        <p:nvSpPr>
          <p:cNvPr id="5" name="Text Placeholder 4">
            <a:extLst>
              <a:ext uri="{FF2B5EF4-FFF2-40B4-BE49-F238E27FC236}">
                <a16:creationId xmlns:a16="http://schemas.microsoft.com/office/drawing/2014/main" id="{33305A2A-376D-A54C-989E-9EE3AF8096CA}"/>
              </a:ext>
            </a:extLst>
          </p:cNvPr>
          <p:cNvSpPr>
            <a:spLocks noGrp="1"/>
          </p:cNvSpPr>
          <p:nvPr>
            <p:ph type="body" sz="quarter" idx="3"/>
          </p:nvPr>
        </p:nvSpPr>
        <p:spPr>
          <a:xfrm>
            <a:off x="4629150" y="1681163"/>
            <a:ext cx="3887391" cy="823912"/>
          </a:xfrm>
        </p:spPr>
        <p:txBody>
          <a:bodyPr>
            <a:normAutofit/>
          </a:bodyPr>
          <a:lstStyle/>
          <a:p>
            <a:r>
              <a:rPr lang="en-US" i="1" dirty="0">
                <a:solidFill>
                  <a:schemeClr val="bg1"/>
                </a:solidFill>
              </a:rPr>
              <a:t>Sukarno (</a:t>
            </a:r>
            <a:r>
              <a:rPr lang="en-GB" b="0" i="1" dirty="0">
                <a:solidFill>
                  <a:schemeClr val="bg1"/>
                </a:solidFill>
              </a:rPr>
              <a:t>1901 –1970</a:t>
            </a:r>
            <a:r>
              <a:rPr lang="en-GB" b="0" dirty="0">
                <a:solidFill>
                  <a:schemeClr val="bg1"/>
                </a:solidFill>
              </a:rPr>
              <a:t>)</a:t>
            </a:r>
            <a:endParaRPr lang="en-US" dirty="0">
              <a:solidFill>
                <a:schemeClr val="bg1"/>
              </a:solidFill>
            </a:endParaRPr>
          </a:p>
        </p:txBody>
      </p:sp>
      <p:pic>
        <p:nvPicPr>
          <p:cNvPr id="12" name="Content Placeholder 11">
            <a:extLst>
              <a:ext uri="{FF2B5EF4-FFF2-40B4-BE49-F238E27FC236}">
                <a16:creationId xmlns:a16="http://schemas.microsoft.com/office/drawing/2014/main" id="{D5E4AF6D-7F6E-5545-B6EC-38265AE05B04}"/>
              </a:ext>
            </a:extLst>
          </p:cNvPr>
          <p:cNvPicPr>
            <a:picLocks noGrp="1" noChangeAspect="1"/>
          </p:cNvPicPr>
          <p:nvPr>
            <p:ph sz="quarter" idx="4"/>
          </p:nvPr>
        </p:nvPicPr>
        <p:blipFill>
          <a:blip r:embed="rId4"/>
          <a:stretch>
            <a:fillRect/>
          </a:stretch>
        </p:blipFill>
        <p:spPr>
          <a:xfrm>
            <a:off x="4573191" y="2532226"/>
            <a:ext cx="3887788" cy="2577772"/>
          </a:xfrm>
        </p:spPr>
      </p:pic>
      <p:sp>
        <p:nvSpPr>
          <p:cNvPr id="13" name="TextBox 12">
            <a:extLst>
              <a:ext uri="{FF2B5EF4-FFF2-40B4-BE49-F238E27FC236}">
                <a16:creationId xmlns:a16="http://schemas.microsoft.com/office/drawing/2014/main" id="{2C73FFC3-9D4E-7543-8298-80DDDC85EEF4}"/>
              </a:ext>
            </a:extLst>
          </p:cNvPr>
          <p:cNvSpPr txBox="1"/>
          <p:nvPr/>
        </p:nvSpPr>
        <p:spPr>
          <a:xfrm>
            <a:off x="629842" y="5305204"/>
            <a:ext cx="7886700" cy="1631216"/>
          </a:xfrm>
          <a:prstGeom prst="rect">
            <a:avLst/>
          </a:prstGeom>
          <a:noFill/>
        </p:spPr>
        <p:txBody>
          <a:bodyPr wrap="square" rtlCol="0">
            <a:spAutoFit/>
          </a:bodyPr>
          <a:lstStyle/>
          <a:p>
            <a:r>
              <a:rPr lang="en-GB" sz="2000" b="1" i="1" dirty="0">
                <a:solidFill>
                  <a:schemeClr val="bg1"/>
                </a:solidFill>
              </a:rPr>
              <a:t>We are united by a common detestation of colonialism in whatever form it appears. We are united by a common detestation of racialism. And we are united by a common determination to preserve and stabilize peace in the world- Sukarno at Bandung</a:t>
            </a:r>
            <a:endParaRPr lang="en-GB" sz="2000" i="1" dirty="0">
              <a:solidFill>
                <a:schemeClr val="bg1"/>
              </a:solidFill>
            </a:endParaRPr>
          </a:p>
          <a:p>
            <a:endParaRPr lang="en-US" sz="2000" i="1" dirty="0"/>
          </a:p>
        </p:txBody>
      </p:sp>
      <p:pic>
        <p:nvPicPr>
          <p:cNvPr id="17" name="Sukarno 1955">
            <a:hlinkClick r:id="" action="ppaction://media"/>
            <a:extLst>
              <a:ext uri="{FF2B5EF4-FFF2-40B4-BE49-F238E27FC236}">
                <a16:creationId xmlns:a16="http://schemas.microsoft.com/office/drawing/2014/main" id="{555DBA68-2A4C-8644-9F4C-A690ECDE3ABC}"/>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759763" y="2500857"/>
            <a:ext cx="3487384" cy="2615896"/>
          </a:xfrm>
        </p:spPr>
      </p:pic>
    </p:spTree>
    <p:extLst>
      <p:ext uri="{BB962C8B-B14F-4D97-AF65-F5344CB8AC3E}">
        <p14:creationId xmlns:p14="http://schemas.microsoft.com/office/powerpoint/2010/main" val="3071782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2223"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7"/>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A1EBB-0C49-CD42-8CBA-B5853F43C5B1}"/>
              </a:ext>
            </a:extLst>
          </p:cNvPr>
          <p:cNvSpPr>
            <a:spLocks noGrp="1"/>
          </p:cNvSpPr>
          <p:nvPr>
            <p:ph type="title"/>
          </p:nvPr>
        </p:nvSpPr>
        <p:spPr/>
        <p:txBody>
          <a:bodyPr/>
          <a:lstStyle/>
          <a:p>
            <a:r>
              <a:rPr lang="en-US" b="1" dirty="0">
                <a:solidFill>
                  <a:schemeClr val="bg1"/>
                </a:solidFill>
              </a:rPr>
              <a:t>1. Bandung: Divergent Views</a:t>
            </a:r>
          </a:p>
        </p:txBody>
      </p:sp>
      <p:pic>
        <p:nvPicPr>
          <p:cNvPr id="6" name="Content Placeholder 5">
            <a:extLst>
              <a:ext uri="{FF2B5EF4-FFF2-40B4-BE49-F238E27FC236}">
                <a16:creationId xmlns:a16="http://schemas.microsoft.com/office/drawing/2014/main" id="{C3CAE13E-178F-FC4D-AF68-E01CE7F8887A}"/>
              </a:ext>
            </a:extLst>
          </p:cNvPr>
          <p:cNvPicPr>
            <a:picLocks noGrp="1" noChangeAspect="1"/>
          </p:cNvPicPr>
          <p:nvPr>
            <p:ph sz="half" idx="1"/>
          </p:nvPr>
        </p:nvPicPr>
        <p:blipFill>
          <a:blip r:embed="rId2"/>
          <a:stretch>
            <a:fillRect/>
          </a:stretch>
        </p:blipFill>
        <p:spPr>
          <a:xfrm>
            <a:off x="628650" y="1825625"/>
            <a:ext cx="3886200" cy="2610134"/>
          </a:xfrm>
        </p:spPr>
      </p:pic>
      <p:pic>
        <p:nvPicPr>
          <p:cNvPr id="9" name="Content Placeholder 8">
            <a:extLst>
              <a:ext uri="{FF2B5EF4-FFF2-40B4-BE49-F238E27FC236}">
                <a16:creationId xmlns:a16="http://schemas.microsoft.com/office/drawing/2014/main" id="{A9419E81-8173-4344-AB48-5B1B48E36885}"/>
              </a:ext>
            </a:extLst>
          </p:cNvPr>
          <p:cNvPicPr>
            <a:picLocks noGrp="1" noChangeAspect="1"/>
          </p:cNvPicPr>
          <p:nvPr>
            <p:ph sz="half" idx="2"/>
          </p:nvPr>
        </p:nvPicPr>
        <p:blipFill>
          <a:blip r:embed="rId3"/>
          <a:stretch>
            <a:fillRect/>
          </a:stretch>
        </p:blipFill>
        <p:spPr>
          <a:xfrm>
            <a:off x="4721747" y="1874297"/>
            <a:ext cx="3970839" cy="2567515"/>
          </a:xfrm>
        </p:spPr>
      </p:pic>
      <p:sp>
        <p:nvSpPr>
          <p:cNvPr id="7" name="TextBox 6">
            <a:extLst>
              <a:ext uri="{FF2B5EF4-FFF2-40B4-BE49-F238E27FC236}">
                <a16:creationId xmlns:a16="http://schemas.microsoft.com/office/drawing/2014/main" id="{2AFDFB7F-2E1D-D844-824B-E6BE191F7ED1}"/>
              </a:ext>
            </a:extLst>
          </p:cNvPr>
          <p:cNvSpPr txBox="1"/>
          <p:nvPr/>
        </p:nvSpPr>
        <p:spPr>
          <a:xfrm>
            <a:off x="579457" y="4570695"/>
            <a:ext cx="3935393" cy="646331"/>
          </a:xfrm>
          <a:prstGeom prst="rect">
            <a:avLst/>
          </a:prstGeom>
          <a:noFill/>
        </p:spPr>
        <p:txBody>
          <a:bodyPr wrap="square" rtlCol="0">
            <a:spAutoFit/>
          </a:bodyPr>
          <a:lstStyle/>
          <a:p>
            <a:r>
              <a:rPr lang="en-US" i="1" dirty="0">
                <a:solidFill>
                  <a:schemeClr val="bg1"/>
                </a:solidFill>
              </a:rPr>
              <a:t>Left to right: Chou Enlai, Jawaharlal Nehru and translator at Bandung, 1955</a:t>
            </a:r>
          </a:p>
        </p:txBody>
      </p:sp>
      <p:sp>
        <p:nvSpPr>
          <p:cNvPr id="10" name="TextBox 9">
            <a:extLst>
              <a:ext uri="{FF2B5EF4-FFF2-40B4-BE49-F238E27FC236}">
                <a16:creationId xmlns:a16="http://schemas.microsoft.com/office/drawing/2014/main" id="{FE5072D6-0D7B-5744-B03B-D300D05CFE90}"/>
              </a:ext>
            </a:extLst>
          </p:cNvPr>
          <p:cNvSpPr txBox="1"/>
          <p:nvPr/>
        </p:nvSpPr>
        <p:spPr>
          <a:xfrm>
            <a:off x="4803494" y="4625420"/>
            <a:ext cx="3889091" cy="923330"/>
          </a:xfrm>
          <a:prstGeom prst="rect">
            <a:avLst/>
          </a:prstGeom>
          <a:noFill/>
        </p:spPr>
        <p:txBody>
          <a:bodyPr wrap="square" rtlCol="0">
            <a:spAutoFit/>
          </a:bodyPr>
          <a:lstStyle/>
          <a:p>
            <a:r>
              <a:rPr lang="en-US" i="1" dirty="0">
                <a:solidFill>
                  <a:schemeClr val="bg1"/>
                </a:solidFill>
              </a:rPr>
              <a:t>Left to right: Chou Enlai shaking hands with Pakistan’s Prime Minister Muhammad Ali</a:t>
            </a:r>
          </a:p>
        </p:txBody>
      </p:sp>
    </p:spTree>
    <p:extLst>
      <p:ext uri="{BB962C8B-B14F-4D97-AF65-F5344CB8AC3E}">
        <p14:creationId xmlns:p14="http://schemas.microsoft.com/office/powerpoint/2010/main" val="1886495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4A25B-51D2-B94E-8575-6380659884B6}"/>
              </a:ext>
            </a:extLst>
          </p:cNvPr>
          <p:cNvSpPr>
            <a:spLocks noGrp="1"/>
          </p:cNvSpPr>
          <p:nvPr>
            <p:ph type="title"/>
          </p:nvPr>
        </p:nvSpPr>
        <p:spPr/>
        <p:txBody>
          <a:bodyPr>
            <a:normAutofit/>
          </a:bodyPr>
          <a:lstStyle/>
          <a:p>
            <a:r>
              <a:rPr lang="en-US" sz="6000" b="1" dirty="0">
                <a:solidFill>
                  <a:schemeClr val="bg1"/>
                </a:solidFill>
              </a:rPr>
              <a:t>1. Bandung: Nehru</a:t>
            </a:r>
          </a:p>
        </p:txBody>
      </p:sp>
      <p:pic>
        <p:nvPicPr>
          <p:cNvPr id="6" name="Content Placeholder 5">
            <a:extLst>
              <a:ext uri="{FF2B5EF4-FFF2-40B4-BE49-F238E27FC236}">
                <a16:creationId xmlns:a16="http://schemas.microsoft.com/office/drawing/2014/main" id="{4EEDDA9F-A3AE-6A48-87D1-15BEA2EA772A}"/>
              </a:ext>
            </a:extLst>
          </p:cNvPr>
          <p:cNvPicPr>
            <a:picLocks noGrp="1" noChangeAspect="1"/>
          </p:cNvPicPr>
          <p:nvPr>
            <p:ph idx="1"/>
          </p:nvPr>
        </p:nvPicPr>
        <p:blipFill>
          <a:blip r:embed="rId2"/>
          <a:stretch>
            <a:fillRect/>
          </a:stretch>
        </p:blipFill>
        <p:spPr>
          <a:xfrm>
            <a:off x="1840992" y="3089160"/>
            <a:ext cx="4708144" cy="3068012"/>
          </a:xfrm>
        </p:spPr>
      </p:pic>
      <p:sp>
        <p:nvSpPr>
          <p:cNvPr id="4" name="TextBox 3">
            <a:extLst>
              <a:ext uri="{FF2B5EF4-FFF2-40B4-BE49-F238E27FC236}">
                <a16:creationId xmlns:a16="http://schemas.microsoft.com/office/drawing/2014/main" id="{99537734-A647-4F42-B3F4-C62AF9D33DC5}"/>
              </a:ext>
            </a:extLst>
          </p:cNvPr>
          <p:cNvSpPr txBox="1"/>
          <p:nvPr/>
        </p:nvSpPr>
        <p:spPr>
          <a:xfrm>
            <a:off x="628650" y="1789760"/>
            <a:ext cx="7759445" cy="1200329"/>
          </a:xfrm>
          <a:prstGeom prst="rect">
            <a:avLst/>
          </a:prstGeom>
          <a:noFill/>
        </p:spPr>
        <p:txBody>
          <a:bodyPr wrap="square" rtlCol="0">
            <a:spAutoFit/>
          </a:bodyPr>
          <a:lstStyle/>
          <a:p>
            <a:r>
              <a:rPr lang="en-GB" b="1" i="1" dirty="0"/>
              <a:t>“</a:t>
            </a:r>
            <a:r>
              <a:rPr lang="en-GB" b="1" i="1" dirty="0">
                <a:solidFill>
                  <a:schemeClr val="bg1"/>
                </a:solidFill>
              </a:rPr>
              <a:t>If all the world were to be divided up between these two big blocs what would be the result? The inevitable result would be war. Therefore every step that takes place in reducing that area in the world which may be called the “unaligned area” is a dangerous step and leads to war </a:t>
            </a:r>
            <a:r>
              <a:rPr lang="en-GB" b="1" dirty="0">
                <a:solidFill>
                  <a:schemeClr val="bg1"/>
                </a:solidFill>
              </a:rPr>
              <a:t> – Nehru at Bandung</a:t>
            </a:r>
            <a:endParaRPr lang="en-US" dirty="0">
              <a:solidFill>
                <a:schemeClr val="bg1"/>
              </a:solidFill>
            </a:endParaRPr>
          </a:p>
        </p:txBody>
      </p:sp>
      <p:sp>
        <p:nvSpPr>
          <p:cNvPr id="7" name="TextBox 6">
            <a:extLst>
              <a:ext uri="{FF2B5EF4-FFF2-40B4-BE49-F238E27FC236}">
                <a16:creationId xmlns:a16="http://schemas.microsoft.com/office/drawing/2014/main" id="{455A14D7-9E9B-6C44-B730-3C186739C3C5}"/>
              </a:ext>
            </a:extLst>
          </p:cNvPr>
          <p:cNvSpPr txBox="1"/>
          <p:nvPr/>
        </p:nvSpPr>
        <p:spPr>
          <a:xfrm>
            <a:off x="1853184" y="6278880"/>
            <a:ext cx="4986528" cy="338554"/>
          </a:xfrm>
          <a:prstGeom prst="rect">
            <a:avLst/>
          </a:prstGeom>
          <a:noFill/>
        </p:spPr>
        <p:txBody>
          <a:bodyPr wrap="square" rtlCol="0">
            <a:spAutoFit/>
          </a:bodyPr>
          <a:lstStyle/>
          <a:p>
            <a:r>
              <a:rPr lang="en-US" sz="1600" i="1" dirty="0">
                <a:solidFill>
                  <a:schemeClr val="bg1"/>
                </a:solidFill>
              </a:rPr>
              <a:t>Left to right: Nehru with Sukarno (black hat) at Bandung</a:t>
            </a:r>
          </a:p>
        </p:txBody>
      </p:sp>
    </p:spTree>
    <p:extLst>
      <p:ext uri="{BB962C8B-B14F-4D97-AF65-F5344CB8AC3E}">
        <p14:creationId xmlns:p14="http://schemas.microsoft.com/office/powerpoint/2010/main" val="432342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43989-94C7-A444-A009-0263CBB12BD6}"/>
              </a:ext>
            </a:extLst>
          </p:cNvPr>
          <p:cNvSpPr>
            <a:spLocks noGrp="1"/>
          </p:cNvSpPr>
          <p:nvPr>
            <p:ph type="title"/>
          </p:nvPr>
        </p:nvSpPr>
        <p:spPr/>
        <p:txBody>
          <a:bodyPr/>
          <a:lstStyle/>
          <a:p>
            <a:r>
              <a:rPr lang="en-US" b="1" dirty="0">
                <a:solidFill>
                  <a:schemeClr val="bg1"/>
                </a:solidFill>
              </a:rPr>
              <a:t>1. Bandung: Reaction of the Soviet Union and the US</a:t>
            </a:r>
            <a:endParaRPr lang="en-US" dirty="0"/>
          </a:p>
        </p:txBody>
      </p:sp>
      <p:pic>
        <p:nvPicPr>
          <p:cNvPr id="6" name="Content Placeholder 5">
            <a:extLst>
              <a:ext uri="{FF2B5EF4-FFF2-40B4-BE49-F238E27FC236}">
                <a16:creationId xmlns:a16="http://schemas.microsoft.com/office/drawing/2014/main" id="{8BFB87A7-5125-8B4E-99D7-3DB9BBF661DB}"/>
              </a:ext>
            </a:extLst>
          </p:cNvPr>
          <p:cNvPicPr>
            <a:picLocks noGrp="1" noChangeAspect="1"/>
          </p:cNvPicPr>
          <p:nvPr>
            <p:ph sz="half" idx="1"/>
          </p:nvPr>
        </p:nvPicPr>
        <p:blipFill>
          <a:blip r:embed="rId2"/>
          <a:stretch>
            <a:fillRect/>
          </a:stretch>
        </p:blipFill>
        <p:spPr>
          <a:xfrm>
            <a:off x="628650" y="1825625"/>
            <a:ext cx="3886200" cy="2618778"/>
          </a:xfrm>
        </p:spPr>
      </p:pic>
      <p:sp>
        <p:nvSpPr>
          <p:cNvPr id="4" name="Content Placeholder 3">
            <a:extLst>
              <a:ext uri="{FF2B5EF4-FFF2-40B4-BE49-F238E27FC236}">
                <a16:creationId xmlns:a16="http://schemas.microsoft.com/office/drawing/2014/main" id="{3EA24BAD-01C1-844F-B034-5FF3F7204B07}"/>
              </a:ext>
            </a:extLst>
          </p:cNvPr>
          <p:cNvSpPr>
            <a:spLocks noGrp="1"/>
          </p:cNvSpPr>
          <p:nvPr>
            <p:ph sz="half" idx="2"/>
          </p:nvPr>
        </p:nvSpPr>
        <p:spPr/>
        <p:txBody>
          <a:bodyPr>
            <a:normAutofit lnSpcReduction="10000"/>
          </a:bodyPr>
          <a:lstStyle/>
          <a:p>
            <a:r>
              <a:rPr lang="en-US" sz="3200" dirty="0">
                <a:solidFill>
                  <a:schemeClr val="bg1"/>
                </a:solidFill>
              </a:rPr>
              <a:t>Soviet Union: publicly supportive, but tried to dominate forums such as the</a:t>
            </a:r>
          </a:p>
          <a:p>
            <a:pPr marL="0" indent="0">
              <a:buNone/>
            </a:pPr>
            <a:r>
              <a:rPr lang="en-GB" sz="3200" i="1" dirty="0">
                <a:solidFill>
                  <a:schemeClr val="bg1"/>
                </a:solidFill>
              </a:rPr>
              <a:t>Afro-Asian People’s Solidarity Organisation ( Cairo, 1957)</a:t>
            </a:r>
          </a:p>
          <a:p>
            <a:r>
              <a:rPr lang="en-GB" sz="3200" dirty="0">
                <a:solidFill>
                  <a:schemeClr val="bg1"/>
                </a:solidFill>
              </a:rPr>
              <a:t>USA: openly hostile</a:t>
            </a:r>
            <a:endParaRPr lang="en-US" sz="3200" dirty="0">
              <a:solidFill>
                <a:schemeClr val="bg1"/>
              </a:solidFill>
            </a:endParaRPr>
          </a:p>
        </p:txBody>
      </p:sp>
      <p:sp>
        <p:nvSpPr>
          <p:cNvPr id="7" name="TextBox 6">
            <a:extLst>
              <a:ext uri="{FF2B5EF4-FFF2-40B4-BE49-F238E27FC236}">
                <a16:creationId xmlns:a16="http://schemas.microsoft.com/office/drawing/2014/main" id="{E5CB5E10-3F4A-7F43-AFC4-E56BF2F158CB}"/>
              </a:ext>
            </a:extLst>
          </p:cNvPr>
          <p:cNvSpPr txBox="1"/>
          <p:nvPr/>
        </p:nvSpPr>
        <p:spPr>
          <a:xfrm>
            <a:off x="524256" y="4579339"/>
            <a:ext cx="3877056" cy="1015663"/>
          </a:xfrm>
          <a:prstGeom prst="rect">
            <a:avLst/>
          </a:prstGeom>
          <a:noFill/>
        </p:spPr>
        <p:txBody>
          <a:bodyPr wrap="square" rtlCol="0">
            <a:spAutoFit/>
          </a:bodyPr>
          <a:lstStyle/>
          <a:p>
            <a:r>
              <a:rPr lang="en-US" sz="3000" i="1" dirty="0">
                <a:solidFill>
                  <a:schemeClr val="bg1"/>
                </a:solidFill>
              </a:rPr>
              <a:t>Nehru with Khrushchev in India, 1955</a:t>
            </a:r>
          </a:p>
        </p:txBody>
      </p:sp>
    </p:spTree>
    <p:extLst>
      <p:ext uri="{BB962C8B-B14F-4D97-AF65-F5344CB8AC3E}">
        <p14:creationId xmlns:p14="http://schemas.microsoft.com/office/powerpoint/2010/main" val="2004257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002ED-1097-AA4B-AFED-F71C26DD11F5}"/>
              </a:ext>
            </a:extLst>
          </p:cNvPr>
          <p:cNvSpPr>
            <a:spLocks noGrp="1"/>
          </p:cNvSpPr>
          <p:nvPr>
            <p:ph type="title"/>
          </p:nvPr>
        </p:nvSpPr>
        <p:spPr>
          <a:xfrm>
            <a:off x="628650" y="365126"/>
            <a:ext cx="7886700" cy="1325563"/>
          </a:xfrm>
        </p:spPr>
        <p:txBody>
          <a:bodyPr>
            <a:normAutofit/>
          </a:bodyPr>
          <a:lstStyle/>
          <a:p>
            <a:r>
              <a:rPr lang="en-GB" sz="5600" b="1" dirty="0">
                <a:solidFill>
                  <a:schemeClr val="bg1"/>
                </a:solidFill>
              </a:rPr>
              <a:t>1. Bandung: Key Outcomes</a:t>
            </a:r>
            <a:endParaRPr lang="en-US" dirty="0">
              <a:solidFill>
                <a:schemeClr val="bg1"/>
              </a:solidFill>
            </a:endParaRPr>
          </a:p>
        </p:txBody>
      </p:sp>
      <p:sp>
        <p:nvSpPr>
          <p:cNvPr id="3" name="Content Placeholder 2">
            <a:extLst>
              <a:ext uri="{FF2B5EF4-FFF2-40B4-BE49-F238E27FC236}">
                <a16:creationId xmlns:a16="http://schemas.microsoft.com/office/drawing/2014/main" id="{00CC059C-A187-C74A-BFDB-32EC65775980}"/>
              </a:ext>
            </a:extLst>
          </p:cNvPr>
          <p:cNvSpPr>
            <a:spLocks noGrp="1"/>
          </p:cNvSpPr>
          <p:nvPr>
            <p:ph idx="1"/>
          </p:nvPr>
        </p:nvSpPr>
        <p:spPr/>
        <p:txBody>
          <a:bodyPr>
            <a:normAutofit/>
          </a:bodyPr>
          <a:lstStyle/>
          <a:p>
            <a:pPr marL="514350" lvl="0" indent="-514350">
              <a:buFont typeface="+mj-lt"/>
              <a:buAutoNum type="arabicPeriod"/>
            </a:pPr>
            <a:r>
              <a:rPr lang="en-GB" sz="3000" dirty="0">
                <a:solidFill>
                  <a:schemeClr val="bg1"/>
                </a:solidFill>
                <a:latin typeface="Calibri" panose="020F0502020204030204" pitchFamily="34" charset="0"/>
                <a:cs typeface="Calibri" panose="020F0502020204030204" pitchFamily="34" charset="0"/>
              </a:rPr>
              <a:t>Albert </a:t>
            </a:r>
            <a:r>
              <a:rPr lang="en-GB" sz="3000" dirty="0" err="1">
                <a:solidFill>
                  <a:schemeClr val="bg1"/>
                </a:solidFill>
                <a:latin typeface="Calibri" panose="020F0502020204030204" pitchFamily="34" charset="0"/>
                <a:cs typeface="Calibri" panose="020F0502020204030204" pitchFamily="34" charset="0"/>
              </a:rPr>
              <a:t>Sauvy</a:t>
            </a:r>
            <a:r>
              <a:rPr lang="en-GB" sz="3000" dirty="0">
                <a:solidFill>
                  <a:schemeClr val="bg1"/>
                </a:solidFill>
                <a:latin typeface="Calibri" panose="020F0502020204030204" pitchFamily="34" charset="0"/>
                <a:cs typeface="Calibri" panose="020F0502020204030204" pitchFamily="34" charset="0"/>
              </a:rPr>
              <a:t> and the ‘Third World’</a:t>
            </a:r>
          </a:p>
          <a:p>
            <a:pPr marL="514350" lvl="0" indent="-514350">
              <a:buFont typeface="+mj-lt"/>
              <a:buAutoNum type="arabicPeriod"/>
            </a:pPr>
            <a:r>
              <a:rPr lang="en-GB" sz="3000" dirty="0">
                <a:solidFill>
                  <a:schemeClr val="bg1"/>
                </a:solidFill>
                <a:latin typeface="Calibri" panose="020F0502020204030204" pitchFamily="34" charset="0"/>
                <a:cs typeface="Calibri" panose="020F0502020204030204" pitchFamily="34" charset="0"/>
              </a:rPr>
              <a:t>Emergence of China as ‘anti-imperialist state’</a:t>
            </a:r>
          </a:p>
          <a:p>
            <a:pPr marL="514350" lvl="0" indent="-514350">
              <a:buFont typeface="+mj-lt"/>
              <a:buAutoNum type="arabicPeriod"/>
            </a:pPr>
            <a:r>
              <a:rPr lang="en-GB" sz="3000" dirty="0">
                <a:solidFill>
                  <a:schemeClr val="bg1"/>
                </a:solidFill>
                <a:latin typeface="Calibri" panose="020F0502020204030204" pitchFamily="34" charset="0"/>
                <a:cs typeface="Calibri" panose="020F0502020204030204" pitchFamily="34" charset="0"/>
              </a:rPr>
              <a:t>Origins of Afro-Asian bloc at the UN</a:t>
            </a:r>
          </a:p>
          <a:p>
            <a:pPr marL="514350" lvl="0" indent="-514350">
              <a:buFont typeface="+mj-lt"/>
              <a:buAutoNum type="arabicPeriod"/>
            </a:pPr>
            <a:r>
              <a:rPr lang="en-GB" sz="3000" dirty="0">
                <a:solidFill>
                  <a:schemeClr val="bg1"/>
                </a:solidFill>
                <a:latin typeface="Calibri" panose="020F0502020204030204" pitchFamily="34" charset="0"/>
                <a:cs typeface="Calibri" panose="020F0502020204030204" pitchFamily="34" charset="0"/>
              </a:rPr>
              <a:t>Principles of disarmament, human rights and non-intervention </a:t>
            </a:r>
            <a:r>
              <a:rPr lang="en-GB" sz="3000" dirty="0">
                <a:solidFill>
                  <a:schemeClr val="bg1"/>
                </a:solidFill>
                <a:latin typeface="Calibri" panose="020F0502020204030204" pitchFamily="34" charset="0"/>
                <a:cs typeface="Calibri" panose="020F0502020204030204" pitchFamily="34" charset="0"/>
                <a:sym typeface="Wingdings" pitchFamily="2" charset="2"/>
              </a:rPr>
              <a:t></a:t>
            </a:r>
            <a:r>
              <a:rPr lang="en-GB" sz="3000" dirty="0">
                <a:solidFill>
                  <a:schemeClr val="bg1"/>
                </a:solidFill>
                <a:latin typeface="Calibri" panose="020F0502020204030204" pitchFamily="34" charset="0"/>
                <a:cs typeface="Calibri" panose="020F0502020204030204" pitchFamily="34" charset="0"/>
              </a:rPr>
              <a:t> charter of the </a:t>
            </a:r>
            <a:r>
              <a:rPr lang="en-GB" sz="3000" i="1" dirty="0">
                <a:solidFill>
                  <a:schemeClr val="bg1"/>
                </a:solidFill>
                <a:latin typeface="Calibri" panose="020F0502020204030204" pitchFamily="34" charset="0"/>
                <a:cs typeface="Calibri" panose="020F0502020204030204" pitchFamily="34" charset="0"/>
              </a:rPr>
              <a:t>International Atomic Energy Agency,</a:t>
            </a:r>
            <a:r>
              <a:rPr lang="en-GB" sz="3000" dirty="0">
                <a:solidFill>
                  <a:schemeClr val="bg1"/>
                </a:solidFill>
                <a:latin typeface="Calibri" panose="020F0502020204030204" pitchFamily="34" charset="0"/>
                <a:cs typeface="Calibri" panose="020F0502020204030204" pitchFamily="34" charset="0"/>
              </a:rPr>
              <a:t> 1957</a:t>
            </a:r>
          </a:p>
          <a:p>
            <a:pPr marL="514350" lvl="0" indent="-514350">
              <a:buFont typeface="+mj-lt"/>
              <a:buAutoNum type="arabicPeriod"/>
            </a:pPr>
            <a:r>
              <a:rPr lang="en-GB" sz="3000" dirty="0">
                <a:solidFill>
                  <a:schemeClr val="bg1"/>
                </a:solidFill>
                <a:latin typeface="Calibri" panose="020F0502020204030204" pitchFamily="34" charset="0"/>
                <a:cs typeface="Calibri" panose="020F0502020204030204" pitchFamily="34" charset="0"/>
              </a:rPr>
              <a:t>Aspirations for economic and cultural cooperation </a:t>
            </a:r>
            <a:r>
              <a:rPr lang="en-GB" sz="3000" dirty="0">
                <a:solidFill>
                  <a:schemeClr val="bg1"/>
                </a:solidFill>
                <a:latin typeface="Calibri" panose="020F0502020204030204" pitchFamily="34" charset="0"/>
                <a:cs typeface="Calibri" panose="020F0502020204030204" pitchFamily="34" charset="0"/>
                <a:sym typeface="Wingdings" pitchFamily="2" charset="2"/>
              </a:rPr>
              <a:t></a:t>
            </a:r>
            <a:r>
              <a:rPr lang="en-GB" sz="3000" dirty="0">
                <a:solidFill>
                  <a:schemeClr val="bg1"/>
                </a:solidFill>
                <a:latin typeface="Calibri" panose="020F0502020204030204" pitchFamily="34" charset="0"/>
                <a:cs typeface="Calibri" panose="020F0502020204030204" pitchFamily="34" charset="0"/>
              </a:rPr>
              <a:t>Creation of Organization of the Petroleum Exporting  (OPEC) in 1960</a:t>
            </a:r>
            <a:endParaRPr lang="en-US" sz="3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9723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DCA7A-3745-1D42-BFB6-977EAEC85406}"/>
              </a:ext>
            </a:extLst>
          </p:cNvPr>
          <p:cNvSpPr>
            <a:spLocks noGrp="1"/>
          </p:cNvSpPr>
          <p:nvPr>
            <p:ph type="title"/>
          </p:nvPr>
        </p:nvSpPr>
        <p:spPr/>
        <p:txBody>
          <a:bodyPr>
            <a:noAutofit/>
          </a:bodyPr>
          <a:lstStyle/>
          <a:p>
            <a:pPr algn="ctr"/>
            <a:r>
              <a:rPr lang="en-US" sz="4500" b="1" dirty="0">
                <a:solidFill>
                  <a:schemeClr val="bg1"/>
                </a:solidFill>
              </a:rPr>
              <a:t>2. Non-Aligned Movement: </a:t>
            </a:r>
            <a:r>
              <a:rPr lang="en-US" sz="4500" b="1" dirty="0" err="1">
                <a:solidFill>
                  <a:schemeClr val="bg1"/>
                </a:solidFill>
              </a:rPr>
              <a:t>Brioni</a:t>
            </a:r>
            <a:r>
              <a:rPr lang="en-US" sz="4500" b="1" dirty="0">
                <a:solidFill>
                  <a:schemeClr val="bg1"/>
                </a:solidFill>
              </a:rPr>
              <a:t> Meeting, July 1956</a:t>
            </a:r>
          </a:p>
        </p:txBody>
      </p:sp>
      <p:pic>
        <p:nvPicPr>
          <p:cNvPr id="4" name="Content Placeholder 4">
            <a:extLst>
              <a:ext uri="{FF2B5EF4-FFF2-40B4-BE49-F238E27FC236}">
                <a16:creationId xmlns:a16="http://schemas.microsoft.com/office/drawing/2014/main" id="{4D096A68-DECF-7D45-8B42-1A0F29F209B1}"/>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tretch/>
        </p:blipFill>
        <p:spPr>
          <a:xfrm>
            <a:off x="1767840" y="1860726"/>
            <a:ext cx="5571744" cy="3893168"/>
          </a:xfrm>
          <a:prstGeom prst="rect">
            <a:avLst/>
          </a:prstGeom>
        </p:spPr>
      </p:pic>
      <p:sp>
        <p:nvSpPr>
          <p:cNvPr id="5" name="TextBox 4">
            <a:extLst>
              <a:ext uri="{FF2B5EF4-FFF2-40B4-BE49-F238E27FC236}">
                <a16:creationId xmlns:a16="http://schemas.microsoft.com/office/drawing/2014/main" id="{0604C040-3FF3-A14D-B47A-42C9EFFEABD5}"/>
              </a:ext>
            </a:extLst>
          </p:cNvPr>
          <p:cNvSpPr txBox="1"/>
          <p:nvPr/>
        </p:nvSpPr>
        <p:spPr>
          <a:xfrm>
            <a:off x="1767840" y="5799835"/>
            <a:ext cx="5571744" cy="984885"/>
          </a:xfrm>
          <a:prstGeom prst="rect">
            <a:avLst/>
          </a:prstGeom>
          <a:noFill/>
        </p:spPr>
        <p:txBody>
          <a:bodyPr wrap="square" rtlCol="0">
            <a:spAutoFit/>
          </a:bodyPr>
          <a:lstStyle/>
          <a:p>
            <a:r>
              <a:rPr lang="en-US" sz="2000" i="1" dirty="0">
                <a:solidFill>
                  <a:schemeClr val="bg1"/>
                </a:solidFill>
                <a:effectLst>
                  <a:outerShdw blurRad="50800" dist="38100" dir="5400000" algn="t" rotWithShape="0">
                    <a:prstClr val="black">
                      <a:alpha val="40000"/>
                    </a:prstClr>
                  </a:outerShdw>
                </a:effectLst>
                <a:latin typeface="Cambria" charset="0"/>
                <a:ea typeface="Cambria" charset="0"/>
                <a:cs typeface="Cambria" charset="0"/>
              </a:rPr>
              <a:t>The new ‘big three:’ Nasser, Nehru, and Tito in </a:t>
            </a:r>
            <a:r>
              <a:rPr lang="en-US" sz="2000" i="1" dirty="0" err="1">
                <a:solidFill>
                  <a:schemeClr val="bg1"/>
                </a:solidFill>
                <a:effectLst>
                  <a:outerShdw blurRad="50800" dist="38100" dir="5400000" algn="t" rotWithShape="0">
                    <a:prstClr val="black">
                      <a:alpha val="40000"/>
                    </a:prstClr>
                  </a:outerShdw>
                </a:effectLst>
                <a:latin typeface="Cambria" charset="0"/>
                <a:ea typeface="Cambria" charset="0"/>
                <a:cs typeface="Cambria" charset="0"/>
              </a:rPr>
              <a:t>Brioni</a:t>
            </a:r>
            <a:r>
              <a:rPr lang="en-US" sz="2000" i="1" dirty="0">
                <a:solidFill>
                  <a:schemeClr val="bg1"/>
                </a:solidFill>
                <a:effectLst>
                  <a:outerShdw blurRad="50800" dist="38100" dir="5400000" algn="t" rotWithShape="0">
                    <a:prstClr val="black">
                      <a:alpha val="40000"/>
                    </a:prstClr>
                  </a:outerShdw>
                </a:effectLst>
                <a:latin typeface="Cambria" charset="0"/>
                <a:ea typeface="Cambria" charset="0"/>
                <a:cs typeface="Cambria" charset="0"/>
              </a:rPr>
              <a:t>, 1956</a:t>
            </a:r>
            <a:endParaRPr lang="en-US" sz="2000" i="1" dirty="0">
              <a:effectLst>
                <a:outerShdw blurRad="50800" dist="38100" dir="5400000" algn="t" rotWithShape="0">
                  <a:prstClr val="black">
                    <a:alpha val="40000"/>
                  </a:prstClr>
                </a:outerShdw>
              </a:effectLst>
              <a:latin typeface="Cambria" charset="0"/>
              <a:ea typeface="Cambria" charset="0"/>
              <a:cs typeface="Cambria" charset="0"/>
            </a:endParaRPr>
          </a:p>
          <a:p>
            <a:endParaRPr lang="en-US" dirty="0"/>
          </a:p>
        </p:txBody>
      </p:sp>
    </p:spTree>
    <p:extLst>
      <p:ext uri="{BB962C8B-B14F-4D97-AF65-F5344CB8AC3E}">
        <p14:creationId xmlns:p14="http://schemas.microsoft.com/office/powerpoint/2010/main" val="38754318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4069</TotalTime>
  <Words>688</Words>
  <Application>Microsoft Macintosh PowerPoint</Application>
  <PresentationFormat>On-screen Show (4:3)</PresentationFormat>
  <Paragraphs>69</Paragraphs>
  <Slides>15</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Cambria</vt:lpstr>
      <vt:lpstr>Wingdings</vt:lpstr>
      <vt:lpstr>Office Theme</vt:lpstr>
      <vt:lpstr>PowerPoint Presentation</vt:lpstr>
      <vt:lpstr>Lecture Outline</vt:lpstr>
      <vt:lpstr>1. Bandung Conference: April 18-24, 1955 </vt:lpstr>
      <vt:lpstr>1. Bandung: Sukarno</vt:lpstr>
      <vt:lpstr>1. Bandung: Divergent Views</vt:lpstr>
      <vt:lpstr>1. Bandung: Nehru</vt:lpstr>
      <vt:lpstr>1. Bandung: Reaction of the Soviet Union and the US</vt:lpstr>
      <vt:lpstr>1. Bandung: Key Outcomes</vt:lpstr>
      <vt:lpstr>2. Non-Aligned Movement: Brioni Meeting, July 1956</vt:lpstr>
      <vt:lpstr>2. Non-Aligned Movement: Belgrade, 1961</vt:lpstr>
      <vt:lpstr>3. Pan-Africanism: Origins</vt:lpstr>
      <vt:lpstr>3. Pan-Africanism and Kwame Nkrumah</vt:lpstr>
      <vt:lpstr>Sirte Declaration </vt:lpstr>
      <vt:lpstr>4. Problems</vt:lpstr>
      <vt:lpstr>Conclusions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Roberts</dc:creator>
  <cp:lastModifiedBy>Natalia Telepneva</cp:lastModifiedBy>
  <cp:revision>63</cp:revision>
  <dcterms:created xsi:type="dcterms:W3CDTF">2016-10-14T16:35:30Z</dcterms:created>
  <dcterms:modified xsi:type="dcterms:W3CDTF">2018-10-22T14:25:31Z</dcterms:modified>
</cp:coreProperties>
</file>