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86" r:id="rId2"/>
    <p:sldId id="270" r:id="rId3"/>
    <p:sldId id="275" r:id="rId4"/>
    <p:sldId id="276" r:id="rId5"/>
    <p:sldId id="277" r:id="rId6"/>
    <p:sldId id="279" r:id="rId7"/>
    <p:sldId id="281" r:id="rId8"/>
    <p:sldId id="280" r:id="rId9"/>
    <p:sldId id="282" r:id="rId10"/>
    <p:sldId id="274" r:id="rId11"/>
    <p:sldId id="284" r:id="rId12"/>
    <p:sldId id="283" r:id="rId13"/>
    <p:sldId id="265" r:id="rId14"/>
    <p:sldId id="285" r:id="rId15"/>
    <p:sldId id="273" r:id="rId16"/>
    <p:sldId id="26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alia Telepneva" initials="NT" lastIdx="0" clrIdx="0">
    <p:extLst>
      <p:ext uri="{19B8F6BF-5375-455C-9EA6-DF929625EA0E}">
        <p15:presenceInfo xmlns:p15="http://schemas.microsoft.com/office/powerpoint/2012/main" userId="cf6630cf6cc3140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51" autoAdjust="0"/>
    <p:restoredTop sz="94692"/>
  </p:normalViewPr>
  <p:slideViewPr>
    <p:cSldViewPr snapToGrid="0">
      <p:cViewPr varScale="1">
        <p:scale>
          <a:sx n="93" d="100"/>
          <a:sy n="93" d="100"/>
        </p:scale>
        <p:origin x="224"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354D06-C903-3A4E-88A5-55039F3D6D9D}" type="datetimeFigureOut">
              <a:rPr lang="en-US" smtClean="0"/>
              <a:t>1/14/19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9EDD23-5412-A34E-8ED7-ED1BCC094E60}" type="slidenum">
              <a:rPr lang="en-US" smtClean="0"/>
              <a:t>‹#›</a:t>
            </a:fld>
            <a:endParaRPr lang="en-US"/>
          </a:p>
        </p:txBody>
      </p:sp>
    </p:spTree>
    <p:extLst>
      <p:ext uri="{BB962C8B-B14F-4D97-AF65-F5344CB8AC3E}">
        <p14:creationId xmlns:p14="http://schemas.microsoft.com/office/powerpoint/2010/main" val="4150031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Efforts to relax tensions with the Iron Curtain had begun in Europe in the late 1960s, where the West German chancellor, </a:t>
            </a:r>
            <a:r>
              <a:rPr lang="en-US" sz="1200" b="1" kern="1200" dirty="0">
                <a:solidFill>
                  <a:schemeClr val="tx1"/>
                </a:solidFill>
                <a:effectLst/>
                <a:latin typeface="+mn-lt"/>
                <a:ea typeface="+mn-ea"/>
                <a:cs typeface="+mn-cs"/>
              </a:rPr>
              <a:t>Willy Brandt</a:t>
            </a:r>
            <a:r>
              <a:rPr lang="en-US" sz="1200" kern="1200" dirty="0">
                <a:solidFill>
                  <a:schemeClr val="tx1"/>
                </a:solidFill>
                <a:effectLst/>
                <a:latin typeface="+mn-lt"/>
                <a:ea typeface="+mn-ea"/>
                <a:cs typeface="+mn-cs"/>
              </a:rPr>
              <a:t>, proposed a series of openings to USSR and East Germany. What Brandt wanted was, at first, durable peace in Europe and eventually German unification. Brandt’s </a:t>
            </a:r>
            <a:r>
              <a:rPr lang="en-US" sz="1200" i="1" kern="1200" dirty="0">
                <a:solidFill>
                  <a:schemeClr val="tx1"/>
                </a:solidFill>
                <a:effectLst/>
                <a:latin typeface="+mn-lt"/>
                <a:ea typeface="+mn-ea"/>
                <a:cs typeface="+mn-cs"/>
              </a:rPr>
              <a:t>Ostpolitik </a:t>
            </a:r>
            <a:r>
              <a:rPr lang="en-US" sz="1200" kern="1200" dirty="0">
                <a:solidFill>
                  <a:schemeClr val="tx1"/>
                </a:solidFill>
                <a:effectLst/>
                <a:latin typeface="+mn-lt"/>
                <a:ea typeface="+mn-ea"/>
                <a:cs typeface="+mn-cs"/>
              </a:rPr>
              <a:t>(Eastern policy) included a series of approaches to the Soviet Union, Poland and East Germany. The </a:t>
            </a:r>
            <a:r>
              <a:rPr lang="en-US" sz="1200" kern="1200" dirty="0" err="1">
                <a:solidFill>
                  <a:schemeClr val="tx1"/>
                </a:solidFill>
                <a:effectLst/>
                <a:latin typeface="+mn-lt"/>
                <a:ea typeface="+mn-ea"/>
                <a:cs typeface="+mn-cs"/>
              </a:rPr>
              <a:t>emphasiswas</a:t>
            </a:r>
            <a:r>
              <a:rPr lang="en-US" sz="1200" kern="1200" dirty="0">
                <a:solidFill>
                  <a:schemeClr val="tx1"/>
                </a:solidFill>
                <a:effectLst/>
                <a:latin typeface="+mn-lt"/>
                <a:ea typeface="+mn-ea"/>
                <a:cs typeface="+mn-cs"/>
              </a:rPr>
              <a:t> on reconciliation, which was </a:t>
            </a:r>
            <a:r>
              <a:rPr lang="en-US" sz="1200" kern="1200" dirty="0" err="1">
                <a:solidFill>
                  <a:schemeClr val="tx1"/>
                </a:solidFill>
                <a:effectLst/>
                <a:latin typeface="+mn-lt"/>
                <a:ea typeface="+mn-ea"/>
                <a:cs typeface="+mn-cs"/>
              </a:rPr>
              <a:t>simbolied</a:t>
            </a:r>
            <a:r>
              <a:rPr lang="en-US" sz="1200" kern="1200" dirty="0">
                <a:solidFill>
                  <a:schemeClr val="tx1"/>
                </a:solidFill>
                <a:effectLst/>
                <a:latin typeface="+mn-lt"/>
                <a:ea typeface="+mn-ea"/>
                <a:cs typeface="+mn-cs"/>
              </a:rPr>
              <a:t> by </a:t>
            </a:r>
            <a:r>
              <a:rPr lang="en-US" sz="1200" kern="1200" dirty="0" err="1">
                <a:solidFill>
                  <a:schemeClr val="tx1"/>
                </a:solidFill>
                <a:effectLst/>
                <a:latin typeface="+mn-lt"/>
                <a:ea typeface="+mn-ea"/>
                <a:cs typeface="+mn-cs"/>
              </a:rPr>
              <a:t>Branddt</a:t>
            </a:r>
            <a:r>
              <a:rPr lang="en-US" sz="1200" kern="1200" dirty="0">
                <a:solidFill>
                  <a:schemeClr val="tx1"/>
                </a:solidFill>
                <a:effectLst/>
                <a:latin typeface="+mn-lt"/>
                <a:ea typeface="+mn-ea"/>
                <a:cs typeface="+mn-cs"/>
              </a:rPr>
              <a:t> falling to his knees in front of the Nazi-era monument to the Warsaw Ghetto uprising. </a:t>
            </a:r>
            <a:r>
              <a:rPr lang="en-US" sz="1200" kern="1200" dirty="0" err="1">
                <a:solidFill>
                  <a:schemeClr val="tx1"/>
                </a:solidFill>
                <a:effectLst/>
                <a:latin typeface="+mn-lt"/>
                <a:ea typeface="+mn-ea"/>
                <a:cs typeface="+mn-cs"/>
              </a:rPr>
              <a:t>Ostpoitik</a:t>
            </a:r>
            <a:r>
              <a:rPr lang="en-US" sz="1200" kern="1200" dirty="0">
                <a:solidFill>
                  <a:schemeClr val="tx1"/>
                </a:solidFill>
                <a:effectLst/>
                <a:latin typeface="+mn-lt"/>
                <a:ea typeface="+mn-ea"/>
                <a:cs typeface="+mn-cs"/>
              </a:rPr>
              <a:t> led to West Germany formally recognizing its border with Poland and the formal recognition of the GDR.</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These developments in Europe coincided with </a:t>
            </a:r>
            <a:r>
              <a:rPr lang="en-GB" sz="1200" b="1" kern="1200" dirty="0">
                <a:solidFill>
                  <a:schemeClr val="tx1"/>
                </a:solidFill>
                <a:effectLst/>
                <a:latin typeface="+mn-lt"/>
                <a:ea typeface="+mn-ea"/>
                <a:cs typeface="+mn-cs"/>
              </a:rPr>
              <a:t>superpower détente</a:t>
            </a:r>
            <a:r>
              <a:rPr lang="en-GB" sz="1200" kern="1200" dirty="0">
                <a:solidFill>
                  <a:schemeClr val="tx1"/>
                </a:solidFill>
                <a:effectLst/>
                <a:latin typeface="+mn-lt"/>
                <a:ea typeface="+mn-ea"/>
                <a:cs typeface="+mn-cs"/>
              </a:rPr>
              <a:t>. The Soviet Gen Secretary Leonid Brezhnev experienced horrors of war first hand and he was keen to deescalate tensions with the United States. The main issue was arms control. After several years of intensive talks, in 1972, Nixon and Brezhnev signed an agreement to limit the build-up of antiballistic missiles, </a:t>
            </a:r>
            <a:r>
              <a:rPr lang="en-GB" sz="1200" b="1" kern="1200" dirty="0">
                <a:solidFill>
                  <a:schemeClr val="tx1"/>
                </a:solidFill>
                <a:effectLst/>
                <a:latin typeface="+mn-lt"/>
                <a:ea typeface="+mn-ea"/>
                <a:cs typeface="+mn-cs"/>
              </a:rPr>
              <a:t>the Strategic Arms Limitation Treaty</a:t>
            </a:r>
            <a:r>
              <a:rPr lang="en-GB" sz="1200" kern="1200" dirty="0">
                <a:solidFill>
                  <a:schemeClr val="tx1"/>
                </a:solidFill>
                <a:effectLst/>
                <a:latin typeface="+mn-lt"/>
                <a:ea typeface="+mn-ea"/>
                <a:cs typeface="+mn-cs"/>
              </a:rPr>
              <a:t> (SALT I). </a:t>
            </a:r>
            <a:endParaRPr lang="en-US" dirty="0"/>
          </a:p>
        </p:txBody>
      </p:sp>
      <p:sp>
        <p:nvSpPr>
          <p:cNvPr id="4" name="Slide Number Placeholder 3"/>
          <p:cNvSpPr>
            <a:spLocks noGrp="1"/>
          </p:cNvSpPr>
          <p:nvPr>
            <p:ph type="sldNum" sz="quarter" idx="5"/>
          </p:nvPr>
        </p:nvSpPr>
        <p:spPr/>
        <p:txBody>
          <a:bodyPr/>
          <a:lstStyle/>
          <a:p>
            <a:fld id="{BE9EDD23-5412-A34E-8ED7-ED1BCC094E60}" type="slidenum">
              <a:rPr lang="en-US" smtClean="0"/>
              <a:t>1</a:t>
            </a:fld>
            <a:endParaRPr lang="en-US"/>
          </a:p>
        </p:txBody>
      </p:sp>
    </p:spTree>
    <p:extLst>
      <p:ext uri="{BB962C8B-B14F-4D97-AF65-F5344CB8AC3E}">
        <p14:creationId xmlns:p14="http://schemas.microsoft.com/office/powerpoint/2010/main" val="1704809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lands that are currently Ethiopia saw some of the earliest human settlement and development of a centralised polity centred on Aksum. In the 13</a:t>
            </a:r>
            <a:r>
              <a:rPr lang="en-GB" sz="1200" kern="1200" baseline="30000" dirty="0">
                <a:solidFill>
                  <a:schemeClr val="tx1"/>
                </a:solidFill>
                <a:effectLst/>
                <a:latin typeface="+mn-lt"/>
                <a:ea typeface="+mn-ea"/>
                <a:cs typeface="+mn-cs"/>
              </a:rPr>
              <a:t>th</a:t>
            </a:r>
            <a:r>
              <a:rPr lang="en-GB" sz="1200" kern="1200" dirty="0">
                <a:solidFill>
                  <a:schemeClr val="tx1"/>
                </a:solidFill>
                <a:effectLst/>
                <a:latin typeface="+mn-lt"/>
                <a:ea typeface="+mn-ea"/>
                <a:cs typeface="+mn-cs"/>
              </a:rPr>
              <a:t> century, rule over Ethiopia was assumed by the Christian Solomonic dynasty who claimed their descent from King Solomon and the Queen of Sheba. </a:t>
            </a:r>
            <a:endParaRPr lang="en-GB" sz="1200" b="1" u="sng" kern="1200" dirty="0">
              <a:solidFill>
                <a:schemeClr val="tx1"/>
              </a:solidFill>
              <a:effectLst/>
              <a:latin typeface="+mn-lt"/>
              <a:ea typeface="+mn-ea"/>
              <a:cs typeface="+mn-cs"/>
            </a:endParaRPr>
          </a:p>
          <a:p>
            <a:r>
              <a:rPr lang="en-GB" sz="1200" b="1" u="sng" kern="1200" dirty="0">
                <a:solidFill>
                  <a:schemeClr val="tx1"/>
                </a:solidFill>
                <a:effectLst/>
                <a:latin typeface="+mn-lt"/>
                <a:ea typeface="+mn-ea"/>
                <a:cs typeface="+mn-cs"/>
              </a:rPr>
              <a:t>Italy; Battle of Adwa 1896</a:t>
            </a:r>
          </a:p>
          <a:p>
            <a:r>
              <a:rPr lang="en-GB" sz="1200" b="1" u="sng" kern="1200" dirty="0">
                <a:solidFill>
                  <a:schemeClr val="tx1"/>
                </a:solidFill>
                <a:effectLst/>
                <a:latin typeface="+mn-lt"/>
                <a:ea typeface="+mn-ea"/>
                <a:cs typeface="+mn-cs"/>
              </a:rPr>
              <a:t>Menelik II</a:t>
            </a:r>
            <a:r>
              <a:rPr lang="en-GB" sz="1200" kern="1200" dirty="0">
                <a:solidFill>
                  <a:schemeClr val="tx1"/>
                </a:solidFill>
                <a:effectLst/>
                <a:latin typeface="+mn-lt"/>
                <a:ea typeface="+mn-ea"/>
                <a:cs typeface="+mn-cs"/>
              </a:rPr>
              <a:t> aspired to a Modern Ethiopia. He oversaw the building of a railway, a modern capital city in Addis Ababa, a banking and a communications infrastructure. </a:t>
            </a:r>
            <a:endParaRPr lang="en-US" dirty="0"/>
          </a:p>
        </p:txBody>
      </p:sp>
      <p:sp>
        <p:nvSpPr>
          <p:cNvPr id="4" name="Slide Number Placeholder 3"/>
          <p:cNvSpPr>
            <a:spLocks noGrp="1"/>
          </p:cNvSpPr>
          <p:nvPr>
            <p:ph type="sldNum" sz="quarter" idx="5"/>
          </p:nvPr>
        </p:nvSpPr>
        <p:spPr/>
        <p:txBody>
          <a:bodyPr/>
          <a:lstStyle/>
          <a:p>
            <a:fld id="{BE9EDD23-5412-A34E-8ED7-ED1BCC094E60}" type="slidenum">
              <a:rPr lang="en-US" smtClean="0"/>
              <a:t>5</a:t>
            </a:fld>
            <a:endParaRPr lang="en-US"/>
          </a:p>
        </p:txBody>
      </p:sp>
    </p:spTree>
    <p:extLst>
      <p:ext uri="{BB962C8B-B14F-4D97-AF65-F5344CB8AC3E}">
        <p14:creationId xmlns:p14="http://schemas.microsoft.com/office/powerpoint/2010/main" val="1683620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October 1935: Italy under Mussolini invade Ethiopia under a pretext; this time a much more mechanized army</a:t>
            </a:r>
          </a:p>
          <a:p>
            <a:r>
              <a:rPr lang="en-US" dirty="0"/>
              <a:t>Haile Selassie leaves the country; goes and presents his case at the UN</a:t>
            </a:r>
          </a:p>
          <a:p>
            <a:r>
              <a:rPr lang="en-US" dirty="0"/>
              <a:t>Importance of ‘hands off Ethiopia’ movement; sparks anti-colonial activism across the world, incl. George </a:t>
            </a:r>
            <a:r>
              <a:rPr lang="en-US" dirty="0" err="1"/>
              <a:t>Padmore</a:t>
            </a:r>
            <a:r>
              <a:rPr lang="en-US" dirty="0"/>
              <a:t> in London </a:t>
            </a:r>
          </a:p>
        </p:txBody>
      </p:sp>
      <p:sp>
        <p:nvSpPr>
          <p:cNvPr id="4" name="Slide Number Placeholder 3"/>
          <p:cNvSpPr>
            <a:spLocks noGrp="1"/>
          </p:cNvSpPr>
          <p:nvPr>
            <p:ph type="sldNum" sz="quarter" idx="5"/>
          </p:nvPr>
        </p:nvSpPr>
        <p:spPr/>
        <p:txBody>
          <a:bodyPr/>
          <a:lstStyle/>
          <a:p>
            <a:fld id="{BE9EDD23-5412-A34E-8ED7-ED1BCC094E60}" type="slidenum">
              <a:rPr lang="en-US" smtClean="0"/>
              <a:t>6</a:t>
            </a:fld>
            <a:endParaRPr lang="en-US"/>
          </a:p>
        </p:txBody>
      </p:sp>
    </p:spTree>
    <p:extLst>
      <p:ext uri="{BB962C8B-B14F-4D97-AF65-F5344CB8AC3E}">
        <p14:creationId xmlns:p14="http://schemas.microsoft.com/office/powerpoint/2010/main" val="30637171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u="sng" kern="1200" dirty="0">
                <a:solidFill>
                  <a:schemeClr val="tx1"/>
                </a:solidFill>
                <a:effectLst/>
                <a:latin typeface="+mn-lt"/>
                <a:ea typeface="+mn-ea"/>
                <a:cs typeface="+mn-cs"/>
              </a:rPr>
              <a:t>1960, Independence</a:t>
            </a:r>
            <a:r>
              <a:rPr lang="en-GB" sz="1200" kern="1200" dirty="0">
                <a:solidFill>
                  <a:schemeClr val="tx1"/>
                </a:solidFill>
                <a:effectLst/>
                <a:latin typeface="+mn-lt"/>
                <a:ea typeface="+mn-ea"/>
                <a:cs typeface="+mn-cs"/>
              </a:rPr>
              <a:t>. Somalia became an independent country in 1960, as a result of merger of British Somaliland and Italian Somalia. The first Prime Minister of Somalia was </a:t>
            </a:r>
            <a:r>
              <a:rPr lang="en-GB" sz="1200" kern="1200" dirty="0" err="1">
                <a:solidFill>
                  <a:schemeClr val="tx1"/>
                </a:solidFill>
                <a:effectLst/>
                <a:latin typeface="+mn-lt"/>
                <a:ea typeface="+mn-ea"/>
                <a:cs typeface="+mn-cs"/>
              </a:rPr>
              <a:t>Abdirashid</a:t>
            </a:r>
            <a:r>
              <a:rPr lang="en-GB" sz="1200" kern="1200" dirty="0">
                <a:solidFill>
                  <a:schemeClr val="tx1"/>
                </a:solidFill>
                <a:effectLst/>
                <a:latin typeface="+mn-lt"/>
                <a:ea typeface="+mn-ea"/>
                <a:cs typeface="+mn-cs"/>
              </a:rPr>
              <a:t> Ali </a:t>
            </a:r>
            <a:r>
              <a:rPr lang="en-GB" sz="1200" kern="1200" dirty="0" err="1">
                <a:solidFill>
                  <a:schemeClr val="tx1"/>
                </a:solidFill>
                <a:effectLst/>
                <a:latin typeface="+mn-lt"/>
                <a:ea typeface="+mn-ea"/>
                <a:cs typeface="+mn-cs"/>
              </a:rPr>
              <a:t>Shermarke</a:t>
            </a:r>
            <a:r>
              <a:rPr lang="en-GB" sz="1200" kern="1200" dirty="0">
                <a:solidFill>
                  <a:schemeClr val="tx1"/>
                </a:solidFill>
                <a:effectLst/>
                <a:latin typeface="+mn-lt"/>
                <a:ea typeface="+mn-ea"/>
                <a:cs typeface="+mn-cs"/>
              </a:rPr>
              <a:t>, the leader of the Somalia Youth League (SYL). However, the new government was </a:t>
            </a:r>
            <a:r>
              <a:rPr lang="en-GB" sz="1200" b="1" kern="1200" dirty="0">
                <a:solidFill>
                  <a:schemeClr val="tx1"/>
                </a:solidFill>
                <a:effectLst/>
                <a:latin typeface="+mn-lt"/>
                <a:ea typeface="+mn-ea"/>
                <a:cs typeface="+mn-cs"/>
              </a:rPr>
              <a:t>deeply dissatisfied with the post-colonial settlement</a:t>
            </a:r>
            <a:r>
              <a:rPr lang="en-GB" sz="1200" kern="1200" dirty="0">
                <a:solidFill>
                  <a:schemeClr val="tx1"/>
                </a:solidFill>
                <a:effectLst/>
                <a:latin typeface="+mn-lt"/>
                <a:ea typeface="+mn-ea"/>
                <a:cs typeface="+mn-cs"/>
              </a:rPr>
              <a:t>. Somalia disputed and committed itself to the idea of ‘GREATER SOMALIA’</a:t>
            </a:r>
          </a:p>
          <a:p>
            <a:r>
              <a:rPr lang="en-GB" sz="1200" kern="1200" dirty="0">
                <a:solidFill>
                  <a:schemeClr val="tx1"/>
                </a:solidFill>
                <a:effectLst/>
                <a:latin typeface="+mn-lt"/>
                <a:ea typeface="+mn-ea"/>
                <a:cs typeface="+mn-cs"/>
              </a:rPr>
              <a:t> Somalis beyond Somalia: </a:t>
            </a:r>
            <a:r>
              <a:rPr lang="en-GB" sz="1200" b="1" u="sng" kern="1200" dirty="0">
                <a:solidFill>
                  <a:schemeClr val="tx1"/>
                </a:solidFill>
                <a:effectLst/>
                <a:latin typeface="+mn-lt"/>
                <a:ea typeface="+mn-ea"/>
                <a:cs typeface="+mn-cs"/>
              </a:rPr>
              <a:t>in Djibouti, northeasters Kenya, and a desert known as the </a:t>
            </a:r>
            <a:r>
              <a:rPr lang="en-GB" sz="1200" b="1" u="sng" kern="1200" dirty="0" err="1">
                <a:solidFill>
                  <a:schemeClr val="tx1"/>
                </a:solidFill>
                <a:effectLst/>
                <a:latin typeface="+mn-lt"/>
                <a:ea typeface="+mn-ea"/>
                <a:cs typeface="+mn-cs"/>
              </a:rPr>
              <a:t>Ogaden</a:t>
            </a:r>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1946: British propose to establish ‘greater Somalia’ –this proposal taken up by the Somali Youth League (1941). More information in Cedric Barnes</a:t>
            </a:r>
          </a:p>
          <a:p>
            <a:endParaRPr lang="en-US" dirty="0"/>
          </a:p>
        </p:txBody>
      </p:sp>
      <p:sp>
        <p:nvSpPr>
          <p:cNvPr id="4" name="Slide Number Placeholder 3"/>
          <p:cNvSpPr>
            <a:spLocks noGrp="1"/>
          </p:cNvSpPr>
          <p:nvPr>
            <p:ph type="sldNum" sz="quarter" idx="5"/>
          </p:nvPr>
        </p:nvSpPr>
        <p:spPr/>
        <p:txBody>
          <a:bodyPr/>
          <a:lstStyle/>
          <a:p>
            <a:fld id="{BE9EDD23-5412-A34E-8ED7-ED1BCC094E60}" type="slidenum">
              <a:rPr lang="en-US" smtClean="0"/>
              <a:t>7</a:t>
            </a:fld>
            <a:endParaRPr lang="en-US"/>
          </a:p>
        </p:txBody>
      </p:sp>
    </p:spTree>
    <p:extLst>
      <p:ext uri="{BB962C8B-B14F-4D97-AF65-F5344CB8AC3E}">
        <p14:creationId xmlns:p14="http://schemas.microsoft.com/office/powerpoint/2010/main" val="11782641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u="sng"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In October 1969, Somalia’s president, </a:t>
            </a:r>
            <a:r>
              <a:rPr lang="en-GB" sz="1200" kern="1200" dirty="0" err="1">
                <a:solidFill>
                  <a:schemeClr val="tx1"/>
                </a:solidFill>
                <a:effectLst/>
                <a:latin typeface="+mn-lt"/>
                <a:ea typeface="+mn-ea"/>
                <a:cs typeface="+mn-cs"/>
              </a:rPr>
              <a:t>Abdirashid</a:t>
            </a:r>
            <a:r>
              <a:rPr lang="en-GB" sz="1200" kern="1200" dirty="0">
                <a:solidFill>
                  <a:schemeClr val="tx1"/>
                </a:solidFill>
                <a:effectLst/>
                <a:latin typeface="+mn-lt"/>
                <a:ea typeface="+mn-ea"/>
                <a:cs typeface="+mn-cs"/>
              </a:rPr>
              <a:t> Ali </a:t>
            </a:r>
            <a:r>
              <a:rPr lang="en-GB" sz="1200" kern="1200" dirty="0" err="1">
                <a:solidFill>
                  <a:schemeClr val="tx1"/>
                </a:solidFill>
                <a:effectLst/>
                <a:latin typeface="+mn-lt"/>
                <a:ea typeface="+mn-ea"/>
                <a:cs typeface="+mn-cs"/>
              </a:rPr>
              <a:t>Shermarke</a:t>
            </a:r>
            <a:r>
              <a:rPr lang="en-GB" sz="1200" kern="1200" dirty="0">
                <a:solidFill>
                  <a:schemeClr val="tx1"/>
                </a:solidFill>
                <a:effectLst/>
                <a:latin typeface="+mn-lt"/>
                <a:ea typeface="+mn-ea"/>
                <a:cs typeface="+mn-cs"/>
              </a:rPr>
              <a:t>, was assassinated. This was followed by a military coup. The parliamentary system was replaced with the Supreme Revolutionary Council, headed by Siad Barre, an Italian-trained soldier. </a:t>
            </a:r>
          </a:p>
          <a:p>
            <a:r>
              <a:rPr lang="en-GB" sz="1200" b="1" u="sng" kern="1200" dirty="0">
                <a:solidFill>
                  <a:schemeClr val="tx1"/>
                </a:solidFill>
                <a:effectLst/>
                <a:latin typeface="+mn-lt"/>
                <a:ea typeface="+mn-ea"/>
                <a:cs typeface="+mn-cs"/>
              </a:rPr>
              <a:t>Scientific socialism in Somalia’: partial nationalisation, but ownership of livestock and bananas in private hands; war against ‘tribalism’</a:t>
            </a:r>
          </a:p>
          <a:p>
            <a:r>
              <a:rPr lang="en-GB" sz="1200" b="1" u="sng" kern="1200" dirty="0">
                <a:solidFill>
                  <a:schemeClr val="tx1"/>
                </a:solidFill>
                <a:effectLst/>
                <a:latin typeface="+mn-lt"/>
                <a:ea typeface="+mn-ea"/>
                <a:cs typeface="+mn-cs"/>
              </a:rPr>
              <a:t>Police State: </a:t>
            </a:r>
            <a:endParaRPr lang="en-US" dirty="0"/>
          </a:p>
        </p:txBody>
      </p:sp>
      <p:sp>
        <p:nvSpPr>
          <p:cNvPr id="4" name="Slide Number Placeholder 3"/>
          <p:cNvSpPr>
            <a:spLocks noGrp="1"/>
          </p:cNvSpPr>
          <p:nvPr>
            <p:ph type="sldNum" sz="quarter" idx="5"/>
          </p:nvPr>
        </p:nvSpPr>
        <p:spPr/>
        <p:txBody>
          <a:bodyPr/>
          <a:lstStyle/>
          <a:p>
            <a:fld id="{BE9EDD23-5412-A34E-8ED7-ED1BCC094E60}" type="slidenum">
              <a:rPr lang="en-US" smtClean="0"/>
              <a:t>9</a:t>
            </a:fld>
            <a:endParaRPr lang="en-US"/>
          </a:p>
        </p:txBody>
      </p:sp>
    </p:spTree>
    <p:extLst>
      <p:ext uri="{BB962C8B-B14F-4D97-AF65-F5344CB8AC3E}">
        <p14:creationId xmlns:p14="http://schemas.microsoft.com/office/powerpoint/2010/main" val="3635797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u="sng" kern="1200" dirty="0">
                <a:solidFill>
                  <a:schemeClr val="tx1"/>
                </a:solidFill>
                <a:effectLst/>
                <a:latin typeface="+mn-lt"/>
                <a:ea typeface="+mn-ea"/>
                <a:cs typeface="+mn-cs"/>
              </a:rPr>
              <a:t>USA:</a:t>
            </a:r>
            <a:r>
              <a:rPr lang="en-GB" sz="1200" kern="1200" dirty="0">
                <a:solidFill>
                  <a:schemeClr val="tx1"/>
                </a:solidFill>
                <a:effectLst/>
                <a:latin typeface="+mn-lt"/>
                <a:ea typeface="+mn-ea"/>
                <a:cs typeface="+mn-cs"/>
              </a:rPr>
              <a:t> To the USA, the strategic importance was more important that that of Somalia because of the </a:t>
            </a:r>
            <a:r>
              <a:rPr lang="en-GB" sz="1200" kern="1200" dirty="0" err="1">
                <a:solidFill>
                  <a:schemeClr val="tx1"/>
                </a:solidFill>
                <a:effectLst/>
                <a:latin typeface="+mn-lt"/>
                <a:ea typeface="+mn-ea"/>
                <a:cs typeface="+mn-cs"/>
              </a:rPr>
              <a:t>Kagnew</a:t>
            </a:r>
            <a:r>
              <a:rPr lang="en-GB" sz="1200" kern="1200" dirty="0">
                <a:solidFill>
                  <a:schemeClr val="tx1"/>
                </a:solidFill>
                <a:effectLst/>
                <a:latin typeface="+mn-lt"/>
                <a:ea typeface="+mn-ea"/>
                <a:cs typeface="+mn-cs"/>
              </a:rPr>
              <a:t> listening post. Located new Asmara, in present-day Eritrea, </a:t>
            </a:r>
            <a:r>
              <a:rPr lang="en-GB" sz="1200" kern="1200" dirty="0" err="1">
                <a:solidFill>
                  <a:schemeClr val="tx1"/>
                </a:solidFill>
                <a:effectLst/>
                <a:latin typeface="+mn-lt"/>
                <a:ea typeface="+mn-ea"/>
                <a:cs typeface="+mn-cs"/>
              </a:rPr>
              <a:t>Kagnew</a:t>
            </a:r>
            <a:r>
              <a:rPr lang="en-GB" sz="1200" kern="1200" dirty="0">
                <a:solidFill>
                  <a:schemeClr val="tx1"/>
                </a:solidFill>
                <a:effectLst/>
                <a:latin typeface="+mn-lt"/>
                <a:ea typeface="+mn-ea"/>
                <a:cs typeface="+mn-cs"/>
              </a:rPr>
              <a:t> was a very valuable facility at a strategic crossroads. The USA really needed access to </a:t>
            </a:r>
            <a:r>
              <a:rPr lang="en-GB" sz="1200" kern="1200" dirty="0" err="1">
                <a:solidFill>
                  <a:schemeClr val="tx1"/>
                </a:solidFill>
                <a:effectLst/>
                <a:latin typeface="+mn-lt"/>
                <a:ea typeface="+mn-ea"/>
                <a:cs typeface="+mn-cs"/>
              </a:rPr>
              <a:t>Kagnew</a:t>
            </a:r>
            <a:r>
              <a:rPr lang="en-GB" sz="1200" kern="1200" dirty="0">
                <a:solidFill>
                  <a:schemeClr val="tx1"/>
                </a:solidFill>
                <a:effectLst/>
                <a:latin typeface="+mn-lt"/>
                <a:ea typeface="+mn-ea"/>
                <a:cs typeface="+mn-cs"/>
              </a:rPr>
              <a:t> and therefore they:</a:t>
            </a:r>
          </a:p>
          <a:p>
            <a:pPr lvl="0"/>
            <a:r>
              <a:rPr lang="en-GB" sz="1200" kern="1200" dirty="0">
                <a:solidFill>
                  <a:schemeClr val="tx1"/>
                </a:solidFill>
                <a:effectLst/>
                <a:latin typeface="+mn-lt"/>
                <a:ea typeface="+mn-ea"/>
                <a:cs typeface="+mn-cs"/>
              </a:rPr>
              <a:t>supported Ethiopia’s claims on Eritrea </a:t>
            </a:r>
          </a:p>
          <a:p>
            <a:pPr lvl="0"/>
            <a:r>
              <a:rPr lang="en-GB" sz="1200" kern="1200" dirty="0">
                <a:solidFill>
                  <a:schemeClr val="tx1"/>
                </a:solidFill>
                <a:effectLst/>
                <a:latin typeface="+mn-lt"/>
                <a:ea typeface="+mn-ea"/>
                <a:cs typeface="+mn-cs"/>
              </a:rPr>
              <a:t>provided increasing amounts of arms to Ethiopia (</a:t>
            </a:r>
            <a:r>
              <a:rPr lang="en-GB" sz="1200" kern="1200" dirty="0" err="1">
                <a:solidFill>
                  <a:schemeClr val="tx1"/>
                </a:solidFill>
                <a:effectLst/>
                <a:latin typeface="+mn-lt"/>
                <a:ea typeface="+mn-ea"/>
                <a:cs typeface="+mn-cs"/>
              </a:rPr>
              <a:t>Lefebre</a:t>
            </a:r>
            <a:r>
              <a:rPr lang="en-GB" sz="1200" kern="1200" dirty="0">
                <a:solidFill>
                  <a:schemeClr val="tx1"/>
                </a:solidFill>
                <a:effectLst/>
                <a:latin typeface="+mn-lt"/>
                <a:ea typeface="+mn-ea"/>
                <a:cs typeface="+mn-cs"/>
              </a:rPr>
              <a:t>)</a:t>
            </a:r>
          </a:p>
          <a:p>
            <a:r>
              <a:rPr lang="en-US" dirty="0"/>
              <a:t>USSR: aware about strategic importance of the region; start arming the Somalis (1963), engaged in other </a:t>
            </a:r>
            <a:r>
              <a:rPr lang="en-US" dirty="0" err="1"/>
              <a:t>modernistion</a:t>
            </a:r>
            <a:r>
              <a:rPr lang="en-US" dirty="0"/>
              <a:t> projects</a:t>
            </a:r>
          </a:p>
          <a:p>
            <a:r>
              <a:rPr lang="en-US" dirty="0"/>
              <a:t>Barre’s coming to power: Soviet aid increased, after initial reluctance (importance of ‘ideological inclination’)</a:t>
            </a:r>
          </a:p>
        </p:txBody>
      </p:sp>
      <p:sp>
        <p:nvSpPr>
          <p:cNvPr id="4" name="Slide Number Placeholder 3"/>
          <p:cNvSpPr>
            <a:spLocks noGrp="1"/>
          </p:cNvSpPr>
          <p:nvPr>
            <p:ph type="sldNum" sz="quarter" idx="5"/>
          </p:nvPr>
        </p:nvSpPr>
        <p:spPr/>
        <p:txBody>
          <a:bodyPr/>
          <a:lstStyle/>
          <a:p>
            <a:fld id="{BE9EDD23-5412-A34E-8ED7-ED1BCC094E60}" type="slidenum">
              <a:rPr lang="en-US" smtClean="0"/>
              <a:t>10</a:t>
            </a:fld>
            <a:endParaRPr lang="en-US"/>
          </a:p>
        </p:txBody>
      </p:sp>
    </p:spTree>
    <p:extLst>
      <p:ext uri="{BB962C8B-B14F-4D97-AF65-F5344CB8AC3E}">
        <p14:creationId xmlns:p14="http://schemas.microsoft.com/office/powerpoint/2010/main" val="11016560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sng" kern="1200" dirty="0">
                <a:solidFill>
                  <a:schemeClr val="tx1"/>
                </a:solidFill>
                <a:effectLst/>
                <a:latin typeface="+mn-lt"/>
                <a:ea typeface="+mn-ea"/>
                <a:cs typeface="+mn-cs"/>
              </a:rPr>
              <a:t>Land issue</a:t>
            </a:r>
            <a:r>
              <a:rPr lang="en-US" sz="1200" b="1" kern="1200" dirty="0">
                <a:solidFill>
                  <a:schemeClr val="tx1"/>
                </a:solidFill>
                <a:effectLst/>
                <a:latin typeface="+mn-lt"/>
                <a:ea typeface="+mn-ea"/>
                <a:cs typeface="+mn-cs"/>
              </a:rPr>
              <a:t>: 29 million of the 32</a:t>
            </a:r>
            <a:r>
              <a:rPr lang="en-US" sz="1200" kern="1200" dirty="0">
                <a:solidFill>
                  <a:schemeClr val="tx1"/>
                </a:solidFill>
                <a:effectLst/>
                <a:latin typeface="+mn-lt"/>
                <a:ea typeface="+mn-ea"/>
                <a:cs typeface="+mn-cs"/>
              </a:rPr>
              <a:t> million-strong population were tenant farmers, who worked the land of others for little reward. Much of their produce went to the landowners in the form of rent. Many had to work the land of the aristocracy as unpaid </a:t>
            </a:r>
            <a:r>
              <a:rPr lang="en-US" sz="1200" kern="1200" dirty="0" err="1">
                <a:solidFill>
                  <a:schemeClr val="tx1"/>
                </a:solidFill>
                <a:effectLst/>
                <a:latin typeface="+mn-lt"/>
                <a:ea typeface="+mn-ea"/>
                <a:cs typeface="+mn-cs"/>
              </a:rPr>
              <a:t>labour</a:t>
            </a:r>
            <a:r>
              <a:rPr lang="en-US" sz="1200" kern="1200" dirty="0">
                <a:solidFill>
                  <a:schemeClr val="tx1"/>
                </a:solidFill>
                <a:effectLst/>
                <a:latin typeface="+mn-lt"/>
                <a:ea typeface="+mn-ea"/>
                <a:cs typeface="+mn-cs"/>
              </a:rPr>
              <a:t>.</a:t>
            </a:r>
            <a:r>
              <a:rPr lang="en-US" sz="12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Little agricultural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Growth of Marxist intelligentsia, ‘Crocodile society’, many educated in the west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Severe economic crisis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Haile Selassie aloof- 1972 opulent birthday celebration; </a:t>
            </a:r>
            <a:r>
              <a:rPr lang="en-GB" sz="1200" b="1" kern="1200" dirty="0">
                <a:solidFill>
                  <a:schemeClr val="tx1"/>
                </a:solidFill>
                <a:effectLst/>
                <a:latin typeface="+mn-lt"/>
                <a:ea typeface="+mn-ea"/>
                <a:cs typeface="+mn-cs"/>
              </a:rPr>
              <a:t>see </a:t>
            </a:r>
            <a:r>
              <a:rPr lang="en-GB" sz="1200" kern="1200" dirty="0" err="1">
                <a:solidFill>
                  <a:schemeClr val="tx1"/>
                </a:solidFill>
                <a:effectLst/>
                <a:latin typeface="+mn-lt"/>
                <a:ea typeface="+mn-ea"/>
                <a:cs typeface="+mn-cs"/>
              </a:rPr>
              <a:t>Ryszard</a:t>
            </a:r>
            <a:r>
              <a:rPr lang="en-GB" sz="1200" kern="1200" dirty="0">
                <a:solidFill>
                  <a:schemeClr val="tx1"/>
                </a:solidFill>
                <a:effectLst/>
                <a:latin typeface="+mn-lt"/>
                <a:ea typeface="+mn-ea"/>
                <a:cs typeface="+mn-cs"/>
              </a:rPr>
              <a:t> Kapuscinski, The EMPEROR</a:t>
            </a:r>
            <a:r>
              <a:rPr lang="en-GB" dirty="0">
                <a:effectLst/>
              </a:rPr>
              <a:t> </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BE9EDD23-5412-A34E-8ED7-ED1BCC094E60}" type="slidenum">
              <a:rPr lang="en-US" smtClean="0"/>
              <a:t>11</a:t>
            </a:fld>
            <a:endParaRPr lang="en-US"/>
          </a:p>
        </p:txBody>
      </p:sp>
    </p:spTree>
    <p:extLst>
      <p:ext uri="{BB962C8B-B14F-4D97-AF65-F5344CB8AC3E}">
        <p14:creationId xmlns:p14="http://schemas.microsoft.com/office/powerpoint/2010/main" val="2424089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FDF9B35-0B48-4C65-8876-A546143B929C}" type="datetimeFigureOut">
              <a:rPr lang="en-GB" smtClean="0"/>
              <a:t>14/01/2019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2105282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DF9B35-0B48-4C65-8876-A546143B929C}" type="datetimeFigureOut">
              <a:rPr lang="en-GB" smtClean="0"/>
              <a:t>14/01/2019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2045619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DF9B35-0B48-4C65-8876-A546143B929C}" type="datetimeFigureOut">
              <a:rPr lang="en-GB" smtClean="0"/>
              <a:t>14/01/2019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1449714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DF9B35-0B48-4C65-8876-A546143B929C}" type="datetimeFigureOut">
              <a:rPr lang="en-GB" smtClean="0"/>
              <a:t>14/01/2019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3302008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FDF9B35-0B48-4C65-8876-A546143B929C}" type="datetimeFigureOut">
              <a:rPr lang="en-GB" smtClean="0"/>
              <a:t>14/01/2019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1619416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FDF9B35-0B48-4C65-8876-A546143B929C}" type="datetimeFigureOut">
              <a:rPr lang="en-GB" smtClean="0"/>
              <a:t>14/01/2019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660374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FDF9B35-0B48-4C65-8876-A546143B929C}" type="datetimeFigureOut">
              <a:rPr lang="en-GB" smtClean="0"/>
              <a:t>14/01/2019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934012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FDF9B35-0B48-4C65-8876-A546143B929C}" type="datetimeFigureOut">
              <a:rPr lang="en-GB" smtClean="0"/>
              <a:t>14/01/2019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199339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DF9B35-0B48-4C65-8876-A546143B929C}" type="datetimeFigureOut">
              <a:rPr lang="en-GB" smtClean="0"/>
              <a:t>14/01/2019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640479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FDF9B35-0B48-4C65-8876-A546143B929C}" type="datetimeFigureOut">
              <a:rPr lang="en-GB" smtClean="0"/>
              <a:t>14/01/2019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3441246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FDF9B35-0B48-4C65-8876-A546143B929C}" type="datetimeFigureOut">
              <a:rPr lang="en-GB" smtClean="0"/>
              <a:t>14/01/2019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CC482A-70C7-4F8C-AA5F-8625F5F0A271}" type="slidenum">
              <a:rPr lang="en-GB" smtClean="0"/>
              <a:t>‹#›</a:t>
            </a:fld>
            <a:endParaRPr lang="en-GB"/>
          </a:p>
        </p:txBody>
      </p:sp>
    </p:spTree>
    <p:extLst>
      <p:ext uri="{BB962C8B-B14F-4D97-AF65-F5344CB8AC3E}">
        <p14:creationId xmlns:p14="http://schemas.microsoft.com/office/powerpoint/2010/main" val="1188074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DF9B35-0B48-4C65-8876-A546143B929C}" type="datetimeFigureOut">
              <a:rPr lang="en-GB" smtClean="0"/>
              <a:t>14/01/2019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CC482A-70C7-4F8C-AA5F-8625F5F0A271}" type="slidenum">
              <a:rPr lang="en-GB" smtClean="0"/>
              <a:t>‹#›</a:t>
            </a:fld>
            <a:endParaRPr lang="en-GB"/>
          </a:p>
        </p:txBody>
      </p:sp>
    </p:spTree>
    <p:extLst>
      <p:ext uri="{BB962C8B-B14F-4D97-AF65-F5344CB8AC3E}">
        <p14:creationId xmlns:p14="http://schemas.microsoft.com/office/powerpoint/2010/main" val="8009991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4.jpg"/></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CBF3A20-EA67-B344-8952-B9AD7250A88E}"/>
              </a:ext>
            </a:extLst>
          </p:cNvPr>
          <p:cNvSpPr>
            <a:spLocks noGrp="1"/>
          </p:cNvSpPr>
          <p:nvPr>
            <p:ph type="body" idx="1"/>
          </p:nvPr>
        </p:nvSpPr>
        <p:spPr>
          <a:xfrm>
            <a:off x="623888" y="4589464"/>
            <a:ext cx="7886700" cy="1500187"/>
          </a:xfrm>
        </p:spPr>
        <p:txBody>
          <a:bodyPr/>
          <a:lstStyle/>
          <a:p>
            <a:pPr algn="ctr"/>
            <a:r>
              <a:rPr lang="en-GB" dirty="0">
                <a:solidFill>
                  <a:schemeClr val="bg1"/>
                </a:solidFill>
                <a:latin typeface="Cambria" panose="02040503050406030204" pitchFamily="18" charset="0"/>
              </a:rPr>
              <a:t>HI277 | Africa and the Cold War</a:t>
            </a:r>
          </a:p>
          <a:p>
            <a:pPr algn="ctr"/>
            <a:r>
              <a:rPr lang="en-GB" dirty="0">
                <a:solidFill>
                  <a:schemeClr val="bg1"/>
                </a:solidFill>
                <a:latin typeface="Cambria" panose="02040503050406030204" pitchFamily="18" charset="0"/>
              </a:rPr>
              <a:t>Term 2 | Week 12</a:t>
            </a:r>
          </a:p>
          <a:p>
            <a:pPr algn="ctr"/>
            <a:r>
              <a:rPr lang="en-GB" dirty="0">
                <a:solidFill>
                  <a:schemeClr val="bg1"/>
                </a:solidFill>
                <a:latin typeface="Cambria" panose="02040503050406030204" pitchFamily="18" charset="0"/>
              </a:rPr>
              <a:t>Dr Natalia Telepneva</a:t>
            </a:r>
          </a:p>
          <a:p>
            <a:endParaRPr lang="en-US" dirty="0"/>
          </a:p>
        </p:txBody>
      </p:sp>
      <p:pic>
        <p:nvPicPr>
          <p:cNvPr id="4" name="Picture 3">
            <a:extLst>
              <a:ext uri="{FF2B5EF4-FFF2-40B4-BE49-F238E27FC236}">
                <a16:creationId xmlns:a16="http://schemas.microsoft.com/office/drawing/2014/main" id="{0FAED066-9CEE-4648-998E-937898783A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0918" y="90263"/>
            <a:ext cx="6521976" cy="4472213"/>
          </a:xfrm>
          <a:prstGeom prst="rect">
            <a:avLst/>
          </a:prstGeom>
        </p:spPr>
      </p:pic>
      <p:sp>
        <p:nvSpPr>
          <p:cNvPr id="5" name="Rectangle 4">
            <a:extLst>
              <a:ext uri="{FF2B5EF4-FFF2-40B4-BE49-F238E27FC236}">
                <a16:creationId xmlns:a16="http://schemas.microsoft.com/office/drawing/2014/main" id="{D1FE67E1-8980-964A-B1FE-77296A71C275}"/>
              </a:ext>
            </a:extLst>
          </p:cNvPr>
          <p:cNvSpPr/>
          <p:nvPr/>
        </p:nvSpPr>
        <p:spPr>
          <a:xfrm>
            <a:off x="623888" y="6361022"/>
            <a:ext cx="8287077" cy="369332"/>
          </a:xfrm>
          <a:prstGeom prst="rect">
            <a:avLst/>
          </a:prstGeom>
        </p:spPr>
        <p:txBody>
          <a:bodyPr wrap="none">
            <a:spAutoFit/>
          </a:bodyPr>
          <a:lstStyle/>
          <a:p>
            <a:r>
              <a:rPr lang="en-US" dirty="0">
                <a:solidFill>
                  <a:schemeClr val="bg1"/>
                </a:solidFill>
              </a:rPr>
              <a:t>Pic: </a:t>
            </a:r>
            <a:r>
              <a:rPr lang="en-US" i="1" dirty="0">
                <a:solidFill>
                  <a:schemeClr val="bg1"/>
                </a:solidFill>
              </a:rPr>
              <a:t>Supporters celebrate 13</a:t>
            </a:r>
            <a:r>
              <a:rPr lang="en-US" i="1" baseline="30000" dirty="0">
                <a:solidFill>
                  <a:schemeClr val="bg1"/>
                </a:solidFill>
              </a:rPr>
              <a:t>th</a:t>
            </a:r>
            <a:r>
              <a:rPr lang="en-US" i="1" dirty="0">
                <a:solidFill>
                  <a:schemeClr val="bg1"/>
                </a:solidFill>
              </a:rPr>
              <a:t> anniversary of Ethiopian Revolution, 13 September 1987</a:t>
            </a:r>
          </a:p>
        </p:txBody>
      </p:sp>
    </p:spTree>
    <p:extLst>
      <p:ext uri="{BB962C8B-B14F-4D97-AF65-F5344CB8AC3E}">
        <p14:creationId xmlns:p14="http://schemas.microsoft.com/office/powerpoint/2010/main" val="25020023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40CD9-0D5D-DD4F-A8BB-CF30976FB4CC}"/>
              </a:ext>
            </a:extLst>
          </p:cNvPr>
          <p:cNvSpPr>
            <a:spLocks noGrp="1"/>
          </p:cNvSpPr>
          <p:nvPr>
            <p:ph type="title"/>
          </p:nvPr>
        </p:nvSpPr>
        <p:spPr/>
        <p:txBody>
          <a:bodyPr/>
          <a:lstStyle/>
          <a:p>
            <a:r>
              <a:rPr lang="en-US" b="1" dirty="0">
                <a:solidFill>
                  <a:schemeClr val="bg1"/>
                </a:solidFill>
                <a:latin typeface="Cambria" panose="02040503050406030204" pitchFamily="18" charset="0"/>
              </a:rPr>
              <a:t>3. Superpowers and the Arms Race in the Horn of Africa</a:t>
            </a:r>
          </a:p>
        </p:txBody>
      </p:sp>
      <p:pic>
        <p:nvPicPr>
          <p:cNvPr id="6" name="Content Placeholder 5">
            <a:extLst>
              <a:ext uri="{FF2B5EF4-FFF2-40B4-BE49-F238E27FC236}">
                <a16:creationId xmlns:a16="http://schemas.microsoft.com/office/drawing/2014/main" id="{F31B609D-A5D3-2741-AE40-2EF89D51031B}"/>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28649" y="1825624"/>
            <a:ext cx="3836479" cy="2787319"/>
          </a:xfrm>
        </p:spPr>
      </p:pic>
      <p:pic>
        <p:nvPicPr>
          <p:cNvPr id="11" name="Content Placeholder 10">
            <a:extLst>
              <a:ext uri="{FF2B5EF4-FFF2-40B4-BE49-F238E27FC236}">
                <a16:creationId xmlns:a16="http://schemas.microsoft.com/office/drawing/2014/main" id="{F2F77535-0089-4D4A-8267-363ACBBC9362}"/>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572000" y="1782134"/>
            <a:ext cx="4063362" cy="2830809"/>
          </a:xfrm>
        </p:spPr>
      </p:pic>
      <p:sp>
        <p:nvSpPr>
          <p:cNvPr id="7" name="Rectangle 6">
            <a:extLst>
              <a:ext uri="{FF2B5EF4-FFF2-40B4-BE49-F238E27FC236}">
                <a16:creationId xmlns:a16="http://schemas.microsoft.com/office/drawing/2014/main" id="{EB0CD38F-CAE7-B64C-867D-359895F5560D}"/>
              </a:ext>
            </a:extLst>
          </p:cNvPr>
          <p:cNvSpPr/>
          <p:nvPr/>
        </p:nvSpPr>
        <p:spPr>
          <a:xfrm>
            <a:off x="628648" y="4652343"/>
            <a:ext cx="3836479" cy="923330"/>
          </a:xfrm>
          <a:prstGeom prst="rect">
            <a:avLst/>
          </a:prstGeom>
        </p:spPr>
        <p:txBody>
          <a:bodyPr wrap="square">
            <a:spAutoFit/>
          </a:bodyPr>
          <a:lstStyle/>
          <a:p>
            <a:r>
              <a:rPr lang="en-US" i="1" dirty="0">
                <a:solidFill>
                  <a:schemeClr val="bg1"/>
                </a:solidFill>
                <a:latin typeface="Cambria" panose="02040503050406030204" pitchFamily="18" charset="0"/>
              </a:rPr>
              <a:t>6 October 1963: Emperor Haile Selassie with </a:t>
            </a:r>
            <a:r>
              <a:rPr lang="en-GB" i="1" dirty="0">
                <a:solidFill>
                  <a:schemeClr val="bg1"/>
                </a:solidFill>
                <a:latin typeface="Cambria" panose="02040503050406030204" pitchFamily="18" charset="0"/>
              </a:rPr>
              <a:t>Kennedy</a:t>
            </a:r>
            <a:r>
              <a:rPr lang="en-US" i="1" dirty="0">
                <a:solidFill>
                  <a:schemeClr val="bg1"/>
                </a:solidFill>
                <a:latin typeface="Cambria" panose="02040503050406030204" pitchFamily="18" charset="0"/>
              </a:rPr>
              <a:t> in the Oval Office, Washington</a:t>
            </a:r>
          </a:p>
        </p:txBody>
      </p:sp>
      <p:sp>
        <p:nvSpPr>
          <p:cNvPr id="12" name="TextBox 11">
            <a:extLst>
              <a:ext uri="{FF2B5EF4-FFF2-40B4-BE49-F238E27FC236}">
                <a16:creationId xmlns:a16="http://schemas.microsoft.com/office/drawing/2014/main" id="{CDE017BD-7614-174D-9BF8-144877090478}"/>
              </a:ext>
            </a:extLst>
          </p:cNvPr>
          <p:cNvSpPr txBox="1"/>
          <p:nvPr/>
        </p:nvSpPr>
        <p:spPr>
          <a:xfrm>
            <a:off x="4572000" y="4612943"/>
            <a:ext cx="4063362" cy="923330"/>
          </a:xfrm>
          <a:prstGeom prst="rect">
            <a:avLst/>
          </a:prstGeom>
          <a:noFill/>
        </p:spPr>
        <p:txBody>
          <a:bodyPr wrap="square" rtlCol="0">
            <a:spAutoFit/>
          </a:bodyPr>
          <a:lstStyle/>
          <a:p>
            <a:r>
              <a:rPr lang="en-GB" i="1" dirty="0">
                <a:solidFill>
                  <a:schemeClr val="bg1"/>
                </a:solidFill>
                <a:latin typeface="Cambria" panose="02040503050406030204" pitchFamily="18" charset="0"/>
              </a:rPr>
              <a:t>14 July 1973: Siad Barre with the Chairman of the Soviet Supreme Soviet, Nikolai </a:t>
            </a:r>
            <a:r>
              <a:rPr lang="en-GB" i="1" dirty="0" err="1">
                <a:solidFill>
                  <a:schemeClr val="bg1"/>
                </a:solidFill>
                <a:latin typeface="Cambria" panose="02040503050406030204" pitchFamily="18" charset="0"/>
              </a:rPr>
              <a:t>Podgornyi</a:t>
            </a:r>
            <a:r>
              <a:rPr lang="en-GB" i="1" dirty="0">
                <a:solidFill>
                  <a:schemeClr val="bg1"/>
                </a:solidFill>
                <a:latin typeface="Cambria" panose="02040503050406030204" pitchFamily="18" charset="0"/>
              </a:rPr>
              <a:t>, in Somalia</a:t>
            </a:r>
            <a:endParaRPr lang="en-US" i="1" dirty="0">
              <a:solidFill>
                <a:schemeClr val="bg1"/>
              </a:solidFill>
              <a:latin typeface="Cambria" panose="02040503050406030204" pitchFamily="18" charset="0"/>
            </a:endParaRPr>
          </a:p>
        </p:txBody>
      </p:sp>
      <p:sp>
        <p:nvSpPr>
          <p:cNvPr id="13" name="TextBox 12">
            <a:extLst>
              <a:ext uri="{FF2B5EF4-FFF2-40B4-BE49-F238E27FC236}">
                <a16:creationId xmlns:a16="http://schemas.microsoft.com/office/drawing/2014/main" id="{E1CF3007-DFDB-214B-8F18-F0129500F1BA}"/>
              </a:ext>
            </a:extLst>
          </p:cNvPr>
          <p:cNvSpPr txBox="1"/>
          <p:nvPr/>
        </p:nvSpPr>
        <p:spPr>
          <a:xfrm>
            <a:off x="568642" y="5657671"/>
            <a:ext cx="8234163" cy="1200329"/>
          </a:xfrm>
          <a:prstGeom prst="rect">
            <a:avLst/>
          </a:prstGeom>
          <a:noFill/>
        </p:spPr>
        <p:txBody>
          <a:bodyPr wrap="square" rtlCol="0">
            <a:spAutoFit/>
          </a:bodyPr>
          <a:lstStyle/>
          <a:p>
            <a:r>
              <a:rPr lang="en-US" b="1" dirty="0">
                <a:solidFill>
                  <a:schemeClr val="bg1"/>
                </a:solidFill>
                <a:latin typeface="Cambria" panose="02040503050406030204" pitchFamily="18" charset="0"/>
              </a:rPr>
              <a:t>US: geopolitical (access to Red Sea and Gulf of Aden); </a:t>
            </a:r>
            <a:r>
              <a:rPr lang="en-US" b="1" dirty="0" err="1">
                <a:solidFill>
                  <a:schemeClr val="bg1"/>
                </a:solidFill>
                <a:latin typeface="Cambria" panose="02040503050406030204" pitchFamily="18" charset="0"/>
              </a:rPr>
              <a:t>Kagnew</a:t>
            </a:r>
            <a:r>
              <a:rPr lang="en-US" b="1" dirty="0">
                <a:solidFill>
                  <a:schemeClr val="bg1"/>
                </a:solidFill>
                <a:latin typeface="Cambria" panose="02040503050406030204" pitchFamily="18" charset="0"/>
              </a:rPr>
              <a:t> station (Asmara, Eritrea)</a:t>
            </a:r>
          </a:p>
          <a:p>
            <a:r>
              <a:rPr lang="en-US" b="1" dirty="0">
                <a:solidFill>
                  <a:schemeClr val="bg1"/>
                </a:solidFill>
                <a:latin typeface="Cambria" panose="02040503050406030204" pitchFamily="18" charset="0"/>
              </a:rPr>
              <a:t>USSR: geopolitical, counter US influence in Ethiopia. Increased support for Barre </a:t>
            </a:r>
          </a:p>
        </p:txBody>
      </p:sp>
    </p:spTree>
    <p:extLst>
      <p:ext uri="{BB962C8B-B14F-4D97-AF65-F5344CB8AC3E}">
        <p14:creationId xmlns:p14="http://schemas.microsoft.com/office/powerpoint/2010/main" val="3871601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75C5F-A50B-F74E-B102-8EE145BB2420}"/>
              </a:ext>
            </a:extLst>
          </p:cNvPr>
          <p:cNvSpPr>
            <a:spLocks noGrp="1"/>
          </p:cNvSpPr>
          <p:nvPr>
            <p:ph type="title"/>
          </p:nvPr>
        </p:nvSpPr>
        <p:spPr/>
        <p:txBody>
          <a:bodyPr/>
          <a:lstStyle/>
          <a:p>
            <a:r>
              <a:rPr lang="en-GB" b="1" dirty="0">
                <a:solidFill>
                  <a:schemeClr val="bg1"/>
                </a:solidFill>
                <a:latin typeface="Cambria" panose="02040503050406030204" pitchFamily="18" charset="0"/>
              </a:rPr>
              <a:t>4. The Ethiopian Revolution, 1974: Reasons</a:t>
            </a:r>
            <a:endParaRPr lang="en-US" dirty="0"/>
          </a:p>
        </p:txBody>
      </p:sp>
      <p:sp>
        <p:nvSpPr>
          <p:cNvPr id="3" name="Content Placeholder 2">
            <a:extLst>
              <a:ext uri="{FF2B5EF4-FFF2-40B4-BE49-F238E27FC236}">
                <a16:creationId xmlns:a16="http://schemas.microsoft.com/office/drawing/2014/main" id="{D1368135-5785-AB42-8015-9F918F611970}"/>
              </a:ext>
            </a:extLst>
          </p:cNvPr>
          <p:cNvSpPr>
            <a:spLocks noGrp="1"/>
          </p:cNvSpPr>
          <p:nvPr>
            <p:ph sz="half" idx="1"/>
          </p:nvPr>
        </p:nvSpPr>
        <p:spPr/>
        <p:txBody>
          <a:bodyPr>
            <a:normAutofit fontScale="70000" lnSpcReduction="20000"/>
          </a:bodyPr>
          <a:lstStyle/>
          <a:p>
            <a:pPr>
              <a:lnSpc>
                <a:spcPct val="114000"/>
              </a:lnSpc>
            </a:pPr>
            <a:r>
              <a:rPr lang="en-GB" dirty="0">
                <a:solidFill>
                  <a:schemeClr val="bg1"/>
                </a:solidFill>
                <a:latin typeface="Cambria" panose="02040503050406030204" pitchFamily="18" charset="0"/>
              </a:rPr>
              <a:t>Feudal system – land owned by aristocracy</a:t>
            </a:r>
          </a:p>
          <a:p>
            <a:pPr>
              <a:lnSpc>
                <a:spcPct val="114000"/>
              </a:lnSpc>
            </a:pPr>
            <a:r>
              <a:rPr lang="en-GB" dirty="0">
                <a:solidFill>
                  <a:schemeClr val="bg1"/>
                </a:solidFill>
                <a:latin typeface="Cambria" panose="02040503050406030204" pitchFamily="18" charset="0"/>
              </a:rPr>
              <a:t>Internal war against Eritrean People’s Liberation Front (EPLF), which received Soviet and Cuban support</a:t>
            </a:r>
          </a:p>
          <a:p>
            <a:pPr>
              <a:lnSpc>
                <a:spcPct val="114000"/>
              </a:lnSpc>
            </a:pPr>
            <a:r>
              <a:rPr lang="en-GB" dirty="0">
                <a:solidFill>
                  <a:schemeClr val="bg1"/>
                </a:solidFill>
                <a:latin typeface="Cambria" panose="02040503050406030204" pitchFamily="18" charset="0"/>
              </a:rPr>
              <a:t>Growth of Western-educated middle-class in Addis.  Marxist views</a:t>
            </a:r>
          </a:p>
          <a:p>
            <a:pPr>
              <a:lnSpc>
                <a:spcPct val="114000"/>
              </a:lnSpc>
            </a:pPr>
            <a:r>
              <a:rPr lang="en-GB" dirty="0">
                <a:solidFill>
                  <a:schemeClr val="bg1"/>
                </a:solidFill>
                <a:latin typeface="Cambria" panose="02040503050406030204" pitchFamily="18" charset="0"/>
              </a:rPr>
              <a:t>Famine in Sahel Belt, 1972-73</a:t>
            </a:r>
          </a:p>
          <a:p>
            <a:pPr>
              <a:lnSpc>
                <a:spcPct val="114000"/>
              </a:lnSpc>
            </a:pPr>
            <a:r>
              <a:rPr lang="en-GB" dirty="0">
                <a:solidFill>
                  <a:schemeClr val="bg1"/>
                </a:solidFill>
                <a:latin typeface="Cambria" panose="02040503050406030204" pitchFamily="18" charset="0"/>
              </a:rPr>
              <a:t>1973 oil crisis: balance of payments crisis</a:t>
            </a:r>
            <a:r>
              <a:rPr lang="en-GB" dirty="0">
                <a:solidFill>
                  <a:schemeClr val="bg1"/>
                </a:solidFill>
                <a:latin typeface="Cambria" panose="02040503050406030204" pitchFamily="18" charset="0"/>
                <a:sym typeface="Wingdings" pitchFamily="2" charset="2"/>
              </a:rPr>
              <a:t></a:t>
            </a:r>
            <a:r>
              <a:rPr lang="en-GB" dirty="0">
                <a:solidFill>
                  <a:schemeClr val="bg1"/>
                </a:solidFill>
                <a:latin typeface="Cambria" panose="02040503050406030204" pitchFamily="18" charset="0"/>
              </a:rPr>
              <a:t> rise in prices, decline in wages</a:t>
            </a:r>
          </a:p>
          <a:p>
            <a:endParaRPr lang="en-US" dirty="0"/>
          </a:p>
        </p:txBody>
      </p:sp>
      <p:pic>
        <p:nvPicPr>
          <p:cNvPr id="14" name="Content Placeholder 13">
            <a:extLst>
              <a:ext uri="{FF2B5EF4-FFF2-40B4-BE49-F238E27FC236}">
                <a16:creationId xmlns:a16="http://schemas.microsoft.com/office/drawing/2014/main" id="{EB69EA68-2939-0543-AB1E-F6717F4966AC}"/>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034280" y="1825625"/>
            <a:ext cx="3481070" cy="4351338"/>
          </a:xfrm>
        </p:spPr>
      </p:pic>
      <p:sp>
        <p:nvSpPr>
          <p:cNvPr id="15" name="TextBox 14">
            <a:extLst>
              <a:ext uri="{FF2B5EF4-FFF2-40B4-BE49-F238E27FC236}">
                <a16:creationId xmlns:a16="http://schemas.microsoft.com/office/drawing/2014/main" id="{4468FA70-532A-504B-97DD-B635533CC2E3}"/>
              </a:ext>
            </a:extLst>
          </p:cNvPr>
          <p:cNvSpPr txBox="1"/>
          <p:nvPr/>
        </p:nvSpPr>
        <p:spPr>
          <a:xfrm>
            <a:off x="5034280" y="6176963"/>
            <a:ext cx="3602157" cy="646331"/>
          </a:xfrm>
          <a:prstGeom prst="rect">
            <a:avLst/>
          </a:prstGeom>
          <a:noFill/>
        </p:spPr>
        <p:txBody>
          <a:bodyPr wrap="square" rtlCol="0">
            <a:spAutoFit/>
          </a:bodyPr>
          <a:lstStyle/>
          <a:p>
            <a:r>
              <a:rPr lang="en-US" i="1" dirty="0">
                <a:solidFill>
                  <a:schemeClr val="bg1"/>
                </a:solidFill>
              </a:rPr>
              <a:t>Emperor Haile Selassie of Ethiopia with Pet Cheetahs at Palace</a:t>
            </a:r>
          </a:p>
        </p:txBody>
      </p:sp>
    </p:spTree>
    <p:extLst>
      <p:ext uri="{BB962C8B-B14F-4D97-AF65-F5344CB8AC3E}">
        <p14:creationId xmlns:p14="http://schemas.microsoft.com/office/powerpoint/2010/main" val="2848272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7E617-D6CF-C14F-A613-9B0CBD4034A4}"/>
              </a:ext>
            </a:extLst>
          </p:cNvPr>
          <p:cNvSpPr>
            <a:spLocks noGrp="1"/>
          </p:cNvSpPr>
          <p:nvPr>
            <p:ph type="title"/>
          </p:nvPr>
        </p:nvSpPr>
        <p:spPr/>
        <p:txBody>
          <a:bodyPr/>
          <a:lstStyle/>
          <a:p>
            <a:r>
              <a:rPr lang="en-GB" b="1" dirty="0">
                <a:solidFill>
                  <a:schemeClr val="bg1"/>
                </a:solidFill>
                <a:latin typeface="Cambria" panose="02040503050406030204" pitchFamily="18" charset="0"/>
              </a:rPr>
              <a:t>4. The Ethiopian Revolution, 1974: Outline</a:t>
            </a:r>
            <a:endParaRPr lang="en-US" b="1" dirty="0"/>
          </a:p>
        </p:txBody>
      </p:sp>
      <p:sp>
        <p:nvSpPr>
          <p:cNvPr id="3" name="Content Placeholder 2">
            <a:extLst>
              <a:ext uri="{FF2B5EF4-FFF2-40B4-BE49-F238E27FC236}">
                <a16:creationId xmlns:a16="http://schemas.microsoft.com/office/drawing/2014/main" id="{D3EF483A-8A9A-9B4A-867D-D82FFC3314A8}"/>
              </a:ext>
            </a:extLst>
          </p:cNvPr>
          <p:cNvSpPr>
            <a:spLocks noGrp="1"/>
          </p:cNvSpPr>
          <p:nvPr>
            <p:ph idx="1"/>
          </p:nvPr>
        </p:nvSpPr>
        <p:spPr/>
        <p:txBody>
          <a:bodyPr>
            <a:normAutofit lnSpcReduction="10000"/>
          </a:bodyPr>
          <a:lstStyle/>
          <a:p>
            <a:pPr marL="0" indent="0">
              <a:buNone/>
            </a:pPr>
            <a:r>
              <a:rPr lang="en-GB" sz="2000" dirty="0">
                <a:solidFill>
                  <a:schemeClr val="bg1"/>
                </a:solidFill>
                <a:latin typeface="Cambria" panose="02040503050406030204" pitchFamily="18" charset="0"/>
              </a:rPr>
              <a:t>January</a:t>
            </a:r>
          </a:p>
          <a:p>
            <a:pPr marL="457200" lvl="1" indent="0">
              <a:buNone/>
            </a:pPr>
            <a:r>
              <a:rPr lang="en-GB" sz="1600" dirty="0">
                <a:solidFill>
                  <a:schemeClr val="bg1"/>
                </a:solidFill>
                <a:latin typeface="Cambria" panose="02040503050406030204" pitchFamily="18" charset="0"/>
              </a:rPr>
              <a:t>army mutinies</a:t>
            </a:r>
          </a:p>
          <a:p>
            <a:pPr marL="457200" lvl="1" indent="0">
              <a:buNone/>
            </a:pPr>
            <a:r>
              <a:rPr lang="en-GB" sz="1600" dirty="0">
                <a:solidFill>
                  <a:schemeClr val="bg1"/>
                </a:solidFill>
                <a:latin typeface="Cambria" panose="02040503050406030204" pitchFamily="18" charset="0"/>
              </a:rPr>
              <a:t>street protests in Addis Ababa, involving students and taxi drivers</a:t>
            </a:r>
          </a:p>
          <a:p>
            <a:pPr marL="0" indent="0">
              <a:buNone/>
            </a:pPr>
            <a:r>
              <a:rPr lang="en-GB" sz="2000" dirty="0">
                <a:solidFill>
                  <a:schemeClr val="bg1"/>
                </a:solidFill>
                <a:latin typeface="Cambria" panose="02040503050406030204" pitchFamily="18" charset="0"/>
              </a:rPr>
              <a:t>February</a:t>
            </a:r>
          </a:p>
          <a:p>
            <a:pPr marL="457200" lvl="1" indent="0">
              <a:buNone/>
            </a:pPr>
            <a:r>
              <a:rPr lang="en-GB" sz="1600" dirty="0">
                <a:solidFill>
                  <a:schemeClr val="bg1"/>
                </a:solidFill>
                <a:latin typeface="Cambria" panose="02040503050406030204" pitchFamily="18" charset="0"/>
              </a:rPr>
              <a:t>Haile Selassie announces concessions to student demands</a:t>
            </a:r>
          </a:p>
          <a:p>
            <a:pPr marL="457200" lvl="1" indent="0">
              <a:buNone/>
            </a:pPr>
            <a:r>
              <a:rPr lang="en-GB" sz="1600" dirty="0">
                <a:solidFill>
                  <a:schemeClr val="bg1"/>
                </a:solidFill>
                <a:latin typeface="Cambria" panose="02040503050406030204" pitchFamily="18" charset="0"/>
              </a:rPr>
              <a:t>establishment of army committee, dominated by young, radical junior officers</a:t>
            </a:r>
          </a:p>
          <a:p>
            <a:pPr marL="0" indent="0">
              <a:buNone/>
            </a:pPr>
            <a:r>
              <a:rPr lang="en-GB" sz="2000" dirty="0">
                <a:solidFill>
                  <a:schemeClr val="bg1"/>
                </a:solidFill>
                <a:latin typeface="Cambria" panose="02040503050406030204" pitchFamily="18" charset="0"/>
              </a:rPr>
              <a:t>March-May</a:t>
            </a:r>
          </a:p>
          <a:p>
            <a:pPr marL="457200" lvl="1" indent="0">
              <a:buNone/>
            </a:pPr>
            <a:r>
              <a:rPr lang="en-GB" sz="1600" dirty="0">
                <a:solidFill>
                  <a:schemeClr val="bg1"/>
                </a:solidFill>
                <a:latin typeface="Cambria" panose="02040503050406030204" pitchFamily="18" charset="0"/>
              </a:rPr>
              <a:t>waves of general strikes in Addis Ababa</a:t>
            </a:r>
          </a:p>
          <a:p>
            <a:pPr marL="0" indent="0">
              <a:buNone/>
            </a:pPr>
            <a:r>
              <a:rPr lang="en-GB" sz="2000" dirty="0">
                <a:solidFill>
                  <a:schemeClr val="bg1"/>
                </a:solidFill>
                <a:latin typeface="Cambria" panose="02040503050406030204" pitchFamily="18" charset="0"/>
              </a:rPr>
              <a:t>June</a:t>
            </a:r>
          </a:p>
          <a:p>
            <a:pPr marL="457200" lvl="1" indent="0">
              <a:buNone/>
            </a:pPr>
            <a:r>
              <a:rPr lang="en-GB" sz="1600" dirty="0">
                <a:solidFill>
                  <a:schemeClr val="bg1"/>
                </a:solidFill>
                <a:latin typeface="Cambria" panose="02040503050406030204" pitchFamily="18" charset="0"/>
              </a:rPr>
              <a:t>formal establishment of the </a:t>
            </a:r>
            <a:r>
              <a:rPr lang="en-GB" sz="1600" dirty="0" err="1">
                <a:solidFill>
                  <a:schemeClr val="bg1"/>
                </a:solidFill>
                <a:latin typeface="Cambria" panose="02040503050406030204" pitchFamily="18" charset="0"/>
              </a:rPr>
              <a:t>Derg</a:t>
            </a:r>
            <a:r>
              <a:rPr lang="en-GB" sz="1600" dirty="0">
                <a:solidFill>
                  <a:schemeClr val="bg1"/>
                </a:solidFill>
                <a:latin typeface="Cambria" panose="02040503050406030204" pitchFamily="18" charset="0"/>
              </a:rPr>
              <a:t> – committee of junior officers</a:t>
            </a:r>
          </a:p>
          <a:p>
            <a:pPr marL="0" indent="0">
              <a:buNone/>
            </a:pPr>
            <a:r>
              <a:rPr lang="en-GB" sz="2000" dirty="0">
                <a:solidFill>
                  <a:schemeClr val="bg1"/>
                </a:solidFill>
                <a:latin typeface="Cambria" panose="02040503050406030204" pitchFamily="18" charset="0"/>
              </a:rPr>
              <a:t>September</a:t>
            </a:r>
          </a:p>
          <a:p>
            <a:pPr marL="457200" lvl="1" indent="0">
              <a:buNone/>
            </a:pPr>
            <a:r>
              <a:rPr lang="en-GB" sz="1600" dirty="0">
                <a:solidFill>
                  <a:schemeClr val="bg1"/>
                </a:solidFill>
                <a:latin typeface="Cambria" panose="02040503050406030204" pitchFamily="18" charset="0"/>
              </a:rPr>
              <a:t>documentary film </a:t>
            </a:r>
            <a:r>
              <a:rPr lang="en-GB" sz="1600" i="1" dirty="0">
                <a:solidFill>
                  <a:schemeClr val="bg1"/>
                </a:solidFill>
                <a:latin typeface="Cambria" panose="02040503050406030204" pitchFamily="18" charset="0"/>
              </a:rPr>
              <a:t>The Unknown Famine</a:t>
            </a:r>
            <a:r>
              <a:rPr lang="en-GB" sz="1600" dirty="0">
                <a:solidFill>
                  <a:schemeClr val="bg1"/>
                </a:solidFill>
                <a:latin typeface="Cambria" panose="02040503050406030204" pitchFamily="18" charset="0"/>
              </a:rPr>
              <a:t> broadcast on Ethiopian television</a:t>
            </a:r>
          </a:p>
          <a:p>
            <a:pPr marL="457200" lvl="1" indent="0">
              <a:buNone/>
            </a:pPr>
            <a:r>
              <a:rPr lang="en-GB" sz="1600" dirty="0">
                <a:solidFill>
                  <a:schemeClr val="bg1"/>
                </a:solidFill>
                <a:latin typeface="Cambria" panose="02040503050406030204" pitchFamily="18" charset="0"/>
              </a:rPr>
              <a:t>formation of Provisional Military Administrative Council (PMAC)</a:t>
            </a:r>
          </a:p>
          <a:p>
            <a:pPr marL="457200" lvl="1" indent="0">
              <a:buNone/>
            </a:pPr>
            <a:r>
              <a:rPr lang="en-GB" sz="1600" dirty="0" err="1">
                <a:solidFill>
                  <a:schemeClr val="bg1"/>
                </a:solidFill>
                <a:latin typeface="Cambria" panose="02040503050406030204" pitchFamily="18" charset="0"/>
              </a:rPr>
              <a:t>Derg</a:t>
            </a:r>
            <a:r>
              <a:rPr lang="en-GB" sz="1600" dirty="0">
                <a:solidFill>
                  <a:schemeClr val="bg1"/>
                </a:solidFill>
                <a:latin typeface="Cambria" panose="02040503050406030204" pitchFamily="18" charset="0"/>
              </a:rPr>
              <a:t> decides to arrest Haile Selassie – killed in 1975</a:t>
            </a:r>
          </a:p>
          <a:p>
            <a:endParaRPr lang="en-US" dirty="0"/>
          </a:p>
        </p:txBody>
      </p:sp>
    </p:spTree>
    <p:extLst>
      <p:ext uri="{BB962C8B-B14F-4D97-AF65-F5344CB8AC3E}">
        <p14:creationId xmlns:p14="http://schemas.microsoft.com/office/powerpoint/2010/main" val="7080587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60" t="4617" r="11191" b="26798"/>
          <a:stretch/>
        </p:blipFill>
        <p:spPr>
          <a:xfrm>
            <a:off x="0" y="0"/>
            <a:ext cx="9135762" cy="4712043"/>
          </a:xfrm>
          <a:prstGeom prst="rect">
            <a:avLst/>
          </a:prstGeom>
        </p:spPr>
      </p:pic>
      <p:sp>
        <p:nvSpPr>
          <p:cNvPr id="3" name="Content Placeholder 2"/>
          <p:cNvSpPr>
            <a:spLocks noGrp="1"/>
          </p:cNvSpPr>
          <p:nvPr>
            <p:ph idx="1"/>
          </p:nvPr>
        </p:nvSpPr>
        <p:spPr>
          <a:xfrm>
            <a:off x="1" y="4712043"/>
            <a:ext cx="9135762" cy="2145957"/>
          </a:xfrm>
          <a:solidFill>
            <a:schemeClr val="tx1">
              <a:alpha val="40000"/>
            </a:schemeClr>
          </a:solidFill>
        </p:spPr>
        <p:txBody>
          <a:bodyPr>
            <a:normAutofit fontScale="70000" lnSpcReduction="20000"/>
          </a:bodyPr>
          <a:lstStyle/>
          <a:p>
            <a:pPr marL="0" indent="0">
              <a:lnSpc>
                <a:spcPct val="124000"/>
              </a:lnSpc>
              <a:buNone/>
            </a:pPr>
            <a:r>
              <a:rPr lang="en-GB" sz="3900" dirty="0">
                <a:solidFill>
                  <a:schemeClr val="bg1"/>
                </a:solidFill>
                <a:effectLst>
                  <a:outerShdw blurRad="50800" dist="38100" dir="2700000" algn="tl" rotWithShape="0">
                    <a:prstClr val="black">
                      <a:alpha val="40000"/>
                    </a:prstClr>
                  </a:outerShdw>
                </a:effectLst>
                <a:latin typeface="Cambria" panose="02040503050406030204" pitchFamily="18" charset="0"/>
              </a:rPr>
              <a:t>4. The </a:t>
            </a:r>
            <a:r>
              <a:rPr lang="en-GB" sz="3900" dirty="0" err="1">
                <a:solidFill>
                  <a:schemeClr val="bg1"/>
                </a:solidFill>
                <a:effectLst>
                  <a:outerShdw blurRad="50800" dist="38100" dir="2700000" algn="tl" rotWithShape="0">
                    <a:prstClr val="black">
                      <a:alpha val="40000"/>
                    </a:prstClr>
                  </a:outerShdw>
                </a:effectLst>
                <a:latin typeface="Cambria" panose="02040503050406030204" pitchFamily="18" charset="0"/>
              </a:rPr>
              <a:t>Derg</a:t>
            </a:r>
            <a:r>
              <a:rPr lang="en-GB" sz="3900" dirty="0">
                <a:solidFill>
                  <a:schemeClr val="bg1"/>
                </a:solidFill>
                <a:effectLst>
                  <a:outerShdw blurRad="50800" dist="38100" dir="2700000" algn="tl" rotWithShape="0">
                    <a:prstClr val="black">
                      <a:alpha val="40000"/>
                    </a:prstClr>
                  </a:outerShdw>
                </a:effectLst>
                <a:latin typeface="Cambria" panose="02040503050406030204" pitchFamily="18" charset="0"/>
              </a:rPr>
              <a:t> in power: a Marxist regime?</a:t>
            </a:r>
            <a:endParaRPr lang="en-GB" sz="3900" dirty="0">
              <a:solidFill>
                <a:schemeClr val="bg1"/>
              </a:solidFill>
              <a:latin typeface="Cambria" panose="02040503050406030204" pitchFamily="18" charset="0"/>
            </a:endParaRPr>
          </a:p>
          <a:p>
            <a:pPr>
              <a:lnSpc>
                <a:spcPct val="124000"/>
              </a:lnSpc>
            </a:pPr>
            <a:r>
              <a:rPr lang="en-GB" sz="2400" dirty="0">
                <a:solidFill>
                  <a:schemeClr val="bg1"/>
                </a:solidFill>
                <a:latin typeface="Cambria" panose="02040503050406030204" pitchFamily="18" charset="0"/>
              </a:rPr>
              <a:t>Early 1975: Mengistu announces ‘National Democratic Revolution’: nationalisation of banks, industry, businesses</a:t>
            </a:r>
          </a:p>
          <a:p>
            <a:pPr>
              <a:lnSpc>
                <a:spcPct val="124000"/>
              </a:lnSpc>
            </a:pPr>
            <a:r>
              <a:rPr lang="en-GB" sz="2400" dirty="0">
                <a:solidFill>
                  <a:schemeClr val="bg1"/>
                </a:solidFill>
                <a:latin typeface="Cambria" panose="02040503050406030204" pitchFamily="18" charset="0"/>
              </a:rPr>
              <a:t>March 1975: </a:t>
            </a:r>
            <a:r>
              <a:rPr lang="en-GB" sz="2400" dirty="0" err="1">
                <a:solidFill>
                  <a:schemeClr val="bg1"/>
                </a:solidFill>
                <a:latin typeface="Cambria" panose="02040503050406030204" pitchFamily="18" charset="0"/>
              </a:rPr>
              <a:t>Derg</a:t>
            </a:r>
            <a:r>
              <a:rPr lang="en-GB" sz="2400" dirty="0">
                <a:solidFill>
                  <a:schemeClr val="bg1"/>
                </a:solidFill>
                <a:latin typeface="Cambria" panose="02040503050406030204" pitchFamily="18" charset="0"/>
              </a:rPr>
              <a:t> nationalised all land</a:t>
            </a:r>
          </a:p>
          <a:p>
            <a:pPr>
              <a:lnSpc>
                <a:spcPct val="124000"/>
              </a:lnSpc>
            </a:pPr>
            <a:r>
              <a:rPr lang="en-GB" sz="2400" dirty="0">
                <a:solidFill>
                  <a:schemeClr val="bg1"/>
                </a:solidFill>
                <a:latin typeface="Cambria" panose="02040503050406030204" pitchFamily="18" charset="0"/>
              </a:rPr>
              <a:t>‘Live Aid’ famine of early 1980s &gt; mass </a:t>
            </a:r>
            <a:r>
              <a:rPr lang="en-GB" sz="2400" dirty="0" err="1">
                <a:solidFill>
                  <a:schemeClr val="bg1"/>
                </a:solidFill>
                <a:latin typeface="Cambria" panose="02040503050406030204" pitchFamily="18" charset="0"/>
              </a:rPr>
              <a:t>villagisation</a:t>
            </a:r>
            <a:r>
              <a:rPr lang="en-GB" sz="2400" dirty="0">
                <a:solidFill>
                  <a:schemeClr val="bg1"/>
                </a:solidFill>
                <a:latin typeface="Cambria" panose="02040503050406030204" pitchFamily="18" charset="0"/>
              </a:rPr>
              <a:t> scheme</a:t>
            </a:r>
          </a:p>
          <a:p>
            <a:pPr>
              <a:lnSpc>
                <a:spcPct val="124000"/>
              </a:lnSpc>
            </a:pPr>
            <a:endParaRPr lang="en-GB" sz="2400" dirty="0">
              <a:solidFill>
                <a:schemeClr val="bg1"/>
              </a:solidFill>
              <a:latin typeface="Cambria" panose="02040503050406030204" pitchFamily="18" charset="0"/>
            </a:endParaRPr>
          </a:p>
        </p:txBody>
      </p:sp>
    </p:spTree>
    <p:extLst>
      <p:ext uri="{BB962C8B-B14F-4D97-AF65-F5344CB8AC3E}">
        <p14:creationId xmlns:p14="http://schemas.microsoft.com/office/powerpoint/2010/main" val="1852226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666477C-5546-B043-B9B6-477D4496A3B7}"/>
              </a:ext>
            </a:extLst>
          </p:cNvPr>
          <p:cNvSpPr>
            <a:spLocks noGrp="1"/>
          </p:cNvSpPr>
          <p:nvPr>
            <p:ph type="title"/>
          </p:nvPr>
        </p:nvSpPr>
        <p:spPr/>
        <p:txBody>
          <a:bodyPr/>
          <a:lstStyle/>
          <a:p>
            <a:r>
              <a:rPr lang="en-US" b="1" dirty="0">
                <a:solidFill>
                  <a:schemeClr val="bg1"/>
                </a:solidFill>
                <a:latin typeface="Cambria" panose="02040503050406030204" pitchFamily="18" charset="0"/>
              </a:rPr>
              <a:t>4. The Red Terror</a:t>
            </a:r>
          </a:p>
        </p:txBody>
      </p:sp>
      <p:pic>
        <p:nvPicPr>
          <p:cNvPr id="8" name="Content Placeholder 7">
            <a:extLst>
              <a:ext uri="{FF2B5EF4-FFF2-40B4-BE49-F238E27FC236}">
                <a16:creationId xmlns:a16="http://schemas.microsoft.com/office/drawing/2014/main" id="{F17E6E54-6718-9D44-A752-A4E7B38A735F}"/>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28650" y="1951631"/>
            <a:ext cx="3799585" cy="2545722"/>
          </a:xfrm>
        </p:spPr>
      </p:pic>
      <p:pic>
        <p:nvPicPr>
          <p:cNvPr id="9" name="Content Placeholder 4">
            <a:extLst>
              <a:ext uri="{FF2B5EF4-FFF2-40B4-BE49-F238E27FC236}">
                <a16:creationId xmlns:a16="http://schemas.microsoft.com/office/drawing/2014/main" id="{A16E03B6-FFBF-D64F-85A7-770B277DAD9C}"/>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629150" y="1951631"/>
            <a:ext cx="3886200" cy="2914650"/>
          </a:xfrm>
        </p:spPr>
      </p:pic>
      <p:sp>
        <p:nvSpPr>
          <p:cNvPr id="10" name="Title 1">
            <a:extLst>
              <a:ext uri="{FF2B5EF4-FFF2-40B4-BE49-F238E27FC236}">
                <a16:creationId xmlns:a16="http://schemas.microsoft.com/office/drawing/2014/main" id="{EFA2F6D7-D947-D64E-BC6D-D53A8D3C498C}"/>
              </a:ext>
            </a:extLst>
          </p:cNvPr>
          <p:cNvSpPr txBox="1">
            <a:spLocks/>
          </p:cNvSpPr>
          <p:nvPr/>
        </p:nvSpPr>
        <p:spPr>
          <a:xfrm>
            <a:off x="4629150" y="5053369"/>
            <a:ext cx="3779353" cy="610180"/>
          </a:xfrm>
          <a:prstGeom prst="rect">
            <a:avLst/>
          </a:prstGeom>
          <a:solidFill>
            <a:schemeClr val="tx1">
              <a:alpha val="40000"/>
            </a:schemeClr>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i="1" dirty="0">
                <a:solidFill>
                  <a:schemeClr val="bg1"/>
                </a:solidFill>
                <a:latin typeface="Cambria" panose="02040503050406030204" pitchFamily="18" charset="0"/>
              </a:rPr>
              <a:t>Victims of Red Terror (Red Terror Museum, Addis Ababa)</a:t>
            </a:r>
          </a:p>
        </p:txBody>
      </p:sp>
      <p:sp>
        <p:nvSpPr>
          <p:cNvPr id="11" name="TextBox 10">
            <a:extLst>
              <a:ext uri="{FF2B5EF4-FFF2-40B4-BE49-F238E27FC236}">
                <a16:creationId xmlns:a16="http://schemas.microsoft.com/office/drawing/2014/main" id="{A3909D77-A578-A84F-A580-7A104A727CCA}"/>
              </a:ext>
            </a:extLst>
          </p:cNvPr>
          <p:cNvSpPr txBox="1"/>
          <p:nvPr/>
        </p:nvSpPr>
        <p:spPr>
          <a:xfrm>
            <a:off x="628650" y="4758295"/>
            <a:ext cx="3702094" cy="1200329"/>
          </a:xfrm>
          <a:prstGeom prst="rect">
            <a:avLst/>
          </a:prstGeom>
          <a:noFill/>
        </p:spPr>
        <p:txBody>
          <a:bodyPr wrap="square" rtlCol="0">
            <a:spAutoFit/>
          </a:bodyPr>
          <a:lstStyle/>
          <a:p>
            <a:r>
              <a:rPr lang="en-GB" i="1" dirty="0">
                <a:solidFill>
                  <a:schemeClr val="bg1"/>
                </a:solidFill>
              </a:rPr>
              <a:t> April 17, 1977: Mengistu Haile Mariam makes a public speech and throws bottles with red liquid to authorise Red TERROR</a:t>
            </a:r>
            <a:endParaRPr lang="en-US" i="1" dirty="0">
              <a:solidFill>
                <a:schemeClr val="bg1"/>
              </a:solidFill>
            </a:endParaRPr>
          </a:p>
        </p:txBody>
      </p:sp>
    </p:spTree>
    <p:extLst>
      <p:ext uri="{BB962C8B-B14F-4D97-AF65-F5344CB8AC3E}">
        <p14:creationId xmlns:p14="http://schemas.microsoft.com/office/powerpoint/2010/main" val="5014892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08B59-DB99-AA4A-AF3F-FD102A3F0741}"/>
              </a:ext>
            </a:extLst>
          </p:cNvPr>
          <p:cNvSpPr>
            <a:spLocks noGrp="1"/>
          </p:cNvSpPr>
          <p:nvPr>
            <p:ph type="title"/>
          </p:nvPr>
        </p:nvSpPr>
        <p:spPr/>
        <p:txBody>
          <a:bodyPr/>
          <a:lstStyle/>
          <a:p>
            <a:r>
              <a:rPr lang="en-US" b="1" dirty="0">
                <a:solidFill>
                  <a:schemeClr val="bg1"/>
                </a:solidFill>
                <a:latin typeface="Cambria" panose="02040503050406030204" pitchFamily="18" charset="0"/>
              </a:rPr>
              <a:t>4.  Superpower Response</a:t>
            </a:r>
          </a:p>
        </p:txBody>
      </p:sp>
      <p:pic>
        <p:nvPicPr>
          <p:cNvPr id="8" name="Picture 7">
            <a:extLst>
              <a:ext uri="{FF2B5EF4-FFF2-40B4-BE49-F238E27FC236}">
                <a16:creationId xmlns:a16="http://schemas.microsoft.com/office/drawing/2014/main" id="{F2585AD3-CE18-534A-A8F1-A2D46E20D3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265" y="1811977"/>
            <a:ext cx="4113991" cy="2706235"/>
          </a:xfrm>
          <a:prstGeom prst="rect">
            <a:avLst/>
          </a:prstGeom>
        </p:spPr>
      </p:pic>
      <p:sp>
        <p:nvSpPr>
          <p:cNvPr id="9" name="TextBox 8">
            <a:extLst>
              <a:ext uri="{FF2B5EF4-FFF2-40B4-BE49-F238E27FC236}">
                <a16:creationId xmlns:a16="http://schemas.microsoft.com/office/drawing/2014/main" id="{DB00F4D0-F7E8-4943-AD0E-478CD1DC83AA}"/>
              </a:ext>
            </a:extLst>
          </p:cNvPr>
          <p:cNvSpPr txBox="1"/>
          <p:nvPr/>
        </p:nvSpPr>
        <p:spPr>
          <a:xfrm>
            <a:off x="435467" y="5605959"/>
            <a:ext cx="8164088" cy="1246495"/>
          </a:xfrm>
          <a:prstGeom prst="rect">
            <a:avLst/>
          </a:prstGeom>
          <a:noFill/>
        </p:spPr>
        <p:txBody>
          <a:bodyPr wrap="square" rtlCol="0">
            <a:spAutoFit/>
          </a:bodyPr>
          <a:lstStyle/>
          <a:p>
            <a:r>
              <a:rPr lang="en-US" sz="2500" dirty="0">
                <a:solidFill>
                  <a:schemeClr val="bg1"/>
                </a:solidFill>
              </a:rPr>
              <a:t>Response: Both USSR and Soviet Union initially reluctant to embrace new partners. However, by 1978, they switch support </a:t>
            </a:r>
          </a:p>
        </p:txBody>
      </p:sp>
      <p:sp>
        <p:nvSpPr>
          <p:cNvPr id="10" name="TextBox 9">
            <a:extLst>
              <a:ext uri="{FF2B5EF4-FFF2-40B4-BE49-F238E27FC236}">
                <a16:creationId xmlns:a16="http://schemas.microsoft.com/office/drawing/2014/main" id="{588063EF-3656-2948-8B0B-F4A29E3D3437}"/>
              </a:ext>
            </a:extLst>
          </p:cNvPr>
          <p:cNvSpPr txBox="1"/>
          <p:nvPr/>
        </p:nvSpPr>
        <p:spPr>
          <a:xfrm>
            <a:off x="536285" y="4647765"/>
            <a:ext cx="4060972" cy="646331"/>
          </a:xfrm>
          <a:prstGeom prst="rect">
            <a:avLst/>
          </a:prstGeom>
          <a:noFill/>
        </p:spPr>
        <p:txBody>
          <a:bodyPr wrap="square" rtlCol="0">
            <a:spAutoFit/>
          </a:bodyPr>
          <a:lstStyle/>
          <a:p>
            <a:r>
              <a:rPr lang="en-US" i="1" dirty="0">
                <a:solidFill>
                  <a:schemeClr val="bg1"/>
                </a:solidFill>
              </a:rPr>
              <a:t>Ronald Reagan with Siad Barre at the Oval Office, 11 March 1982</a:t>
            </a:r>
          </a:p>
        </p:txBody>
      </p:sp>
      <p:sp>
        <p:nvSpPr>
          <p:cNvPr id="11" name="Rectangle 10">
            <a:extLst>
              <a:ext uri="{FF2B5EF4-FFF2-40B4-BE49-F238E27FC236}">
                <a16:creationId xmlns:a16="http://schemas.microsoft.com/office/drawing/2014/main" id="{D4876F4E-8D6A-C149-9DD6-A8151A9E4863}"/>
              </a:ext>
            </a:extLst>
          </p:cNvPr>
          <p:cNvSpPr/>
          <p:nvPr/>
        </p:nvSpPr>
        <p:spPr>
          <a:xfrm>
            <a:off x="5002306" y="4647765"/>
            <a:ext cx="2981138" cy="646331"/>
          </a:xfrm>
          <a:prstGeom prst="rect">
            <a:avLst/>
          </a:prstGeom>
        </p:spPr>
        <p:txBody>
          <a:bodyPr wrap="square">
            <a:spAutoFit/>
          </a:bodyPr>
          <a:lstStyle/>
          <a:p>
            <a:r>
              <a:rPr lang="en-US" i="1" dirty="0">
                <a:solidFill>
                  <a:schemeClr val="bg1"/>
                </a:solidFill>
              </a:rPr>
              <a:t>Brezhnev with Mengistu in USSR, 1978</a:t>
            </a:r>
          </a:p>
        </p:txBody>
      </p:sp>
      <p:pic>
        <p:nvPicPr>
          <p:cNvPr id="15" name="Picture 14">
            <a:extLst>
              <a:ext uri="{FF2B5EF4-FFF2-40B4-BE49-F238E27FC236}">
                <a16:creationId xmlns:a16="http://schemas.microsoft.com/office/drawing/2014/main" id="{B8247B59-C30F-5742-AC79-5055835CFD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1944" y="1805723"/>
            <a:ext cx="3111500" cy="2692400"/>
          </a:xfrm>
          <a:prstGeom prst="rect">
            <a:avLst/>
          </a:prstGeom>
        </p:spPr>
      </p:pic>
    </p:spTree>
    <p:extLst>
      <p:ext uri="{BB962C8B-B14F-4D97-AF65-F5344CB8AC3E}">
        <p14:creationId xmlns:p14="http://schemas.microsoft.com/office/powerpoint/2010/main" val="39294494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5000" b="1" dirty="0">
                <a:solidFill>
                  <a:schemeClr val="bg1"/>
                </a:solidFill>
                <a:latin typeface="Cambria" panose="02040503050406030204" pitchFamily="18" charset="0"/>
              </a:rPr>
              <a:t>Conclusions</a:t>
            </a:r>
          </a:p>
        </p:txBody>
      </p:sp>
      <p:sp>
        <p:nvSpPr>
          <p:cNvPr id="3" name="Content Placeholder 2"/>
          <p:cNvSpPr>
            <a:spLocks noGrp="1"/>
          </p:cNvSpPr>
          <p:nvPr>
            <p:ph idx="1"/>
          </p:nvPr>
        </p:nvSpPr>
        <p:spPr>
          <a:xfrm>
            <a:off x="200282" y="1891529"/>
            <a:ext cx="8721295" cy="4351338"/>
          </a:xfrm>
        </p:spPr>
        <p:txBody>
          <a:bodyPr>
            <a:normAutofit lnSpcReduction="10000"/>
          </a:bodyPr>
          <a:lstStyle/>
          <a:p>
            <a:pPr lvl="0">
              <a:lnSpc>
                <a:spcPct val="150000"/>
              </a:lnSpc>
            </a:pPr>
            <a:r>
              <a:rPr lang="en-GB" sz="3000" dirty="0">
                <a:solidFill>
                  <a:schemeClr val="bg1"/>
                </a:solidFill>
                <a:latin typeface="Cambria" panose="02040503050406030204" pitchFamily="18" charset="0"/>
              </a:rPr>
              <a:t>Ideological Aspects. How Marxist-Leninist?</a:t>
            </a:r>
          </a:p>
          <a:p>
            <a:pPr lvl="0">
              <a:lnSpc>
                <a:spcPct val="150000"/>
              </a:lnSpc>
            </a:pPr>
            <a:r>
              <a:rPr lang="en-GB" sz="3000" dirty="0">
                <a:solidFill>
                  <a:schemeClr val="bg1"/>
                </a:solidFill>
                <a:latin typeface="Cambria" panose="02040503050406030204" pitchFamily="18" charset="0"/>
              </a:rPr>
              <a:t>Deep roots of </a:t>
            </a:r>
            <a:r>
              <a:rPr lang="en-US" sz="3000" dirty="0">
                <a:solidFill>
                  <a:schemeClr val="bg1"/>
                </a:solidFill>
                <a:latin typeface="Cambria" panose="02040503050406030204" pitchFamily="18" charset="0"/>
              </a:rPr>
              <a:t>conflict, but made worse  by colonial divisions and post-war </a:t>
            </a:r>
            <a:r>
              <a:rPr lang="en-US" sz="3000" dirty="0" err="1">
                <a:solidFill>
                  <a:schemeClr val="bg1"/>
                </a:solidFill>
                <a:latin typeface="Cambria" panose="02040503050406030204" pitchFamily="18" charset="0"/>
              </a:rPr>
              <a:t>settlment</a:t>
            </a:r>
            <a:endParaRPr lang="en-US" sz="3000" dirty="0">
              <a:solidFill>
                <a:schemeClr val="bg1"/>
              </a:solidFill>
              <a:latin typeface="Cambria" panose="02040503050406030204" pitchFamily="18" charset="0"/>
            </a:endParaRPr>
          </a:p>
          <a:p>
            <a:pPr lvl="0">
              <a:lnSpc>
                <a:spcPct val="150000"/>
              </a:lnSpc>
            </a:pPr>
            <a:r>
              <a:rPr lang="en-GB" sz="3000" dirty="0">
                <a:solidFill>
                  <a:schemeClr val="bg1"/>
                </a:solidFill>
                <a:latin typeface="Cambria" panose="02040503050406030204" pitchFamily="18" charset="0"/>
              </a:rPr>
              <a:t>Geopolitical significance of the Horn for the superpowers </a:t>
            </a:r>
            <a:r>
              <a:rPr lang="en-GB" sz="3000" dirty="0">
                <a:solidFill>
                  <a:schemeClr val="bg1"/>
                </a:solidFill>
                <a:latin typeface="Cambria" panose="02040503050406030204" pitchFamily="18" charset="0"/>
                <a:sym typeface="Wingdings" pitchFamily="2" charset="2"/>
              </a:rPr>
              <a:t>increased leverage for local actors</a:t>
            </a:r>
            <a:r>
              <a:rPr lang="en-GB" sz="3000" dirty="0">
                <a:solidFill>
                  <a:schemeClr val="bg1"/>
                </a:solidFill>
                <a:latin typeface="Cambria" panose="02040503050406030204" pitchFamily="18" charset="0"/>
              </a:rPr>
              <a:t>. Militarisation of Conflict</a:t>
            </a:r>
          </a:p>
          <a:p>
            <a:pPr lvl="0">
              <a:lnSpc>
                <a:spcPct val="150000"/>
              </a:lnSpc>
            </a:pPr>
            <a:endParaRPr lang="en-GB" sz="3000" dirty="0">
              <a:solidFill>
                <a:schemeClr val="bg1"/>
              </a:solidFill>
              <a:latin typeface="Cambria" panose="02040503050406030204" pitchFamily="18" charset="0"/>
            </a:endParaRPr>
          </a:p>
        </p:txBody>
      </p:sp>
    </p:spTree>
    <p:extLst>
      <p:ext uri="{BB962C8B-B14F-4D97-AF65-F5344CB8AC3E}">
        <p14:creationId xmlns:p14="http://schemas.microsoft.com/office/powerpoint/2010/main" val="2461265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47A00-9377-9F42-BEB0-5EC99E9CE72B}"/>
              </a:ext>
            </a:extLst>
          </p:cNvPr>
          <p:cNvSpPr>
            <a:spLocks noGrp="1"/>
          </p:cNvSpPr>
          <p:nvPr>
            <p:ph type="title"/>
          </p:nvPr>
        </p:nvSpPr>
        <p:spPr/>
        <p:txBody>
          <a:bodyPr/>
          <a:lstStyle/>
          <a:p>
            <a:r>
              <a:rPr lang="en-US" dirty="0">
                <a:solidFill>
                  <a:schemeClr val="bg1"/>
                </a:solidFill>
                <a:latin typeface="Cambria" panose="02040503050406030204" pitchFamily="18" charset="0"/>
              </a:rPr>
              <a:t>Context: Detente</a:t>
            </a:r>
          </a:p>
        </p:txBody>
      </p:sp>
      <p:sp>
        <p:nvSpPr>
          <p:cNvPr id="9" name="TextBox 8">
            <a:extLst>
              <a:ext uri="{FF2B5EF4-FFF2-40B4-BE49-F238E27FC236}">
                <a16:creationId xmlns:a16="http://schemas.microsoft.com/office/drawing/2014/main" id="{5EC65A37-EEC5-1A47-A9A7-53B448047130}"/>
              </a:ext>
            </a:extLst>
          </p:cNvPr>
          <p:cNvSpPr txBox="1"/>
          <p:nvPr/>
        </p:nvSpPr>
        <p:spPr>
          <a:xfrm>
            <a:off x="4724402" y="5083628"/>
            <a:ext cx="4082142" cy="923330"/>
          </a:xfrm>
          <a:prstGeom prst="rect">
            <a:avLst/>
          </a:prstGeom>
          <a:noFill/>
        </p:spPr>
        <p:txBody>
          <a:bodyPr wrap="square" rtlCol="0">
            <a:spAutoFit/>
          </a:bodyPr>
          <a:lstStyle/>
          <a:p>
            <a:r>
              <a:rPr lang="en-GB" i="1" dirty="0">
                <a:solidFill>
                  <a:schemeClr val="bg1"/>
                </a:solidFill>
                <a:latin typeface="Cambria" panose="02040503050406030204" pitchFamily="18" charset="0"/>
              </a:rPr>
              <a:t>May 26, 1972, in Moscow: US President Richard Nixon and Gen. Secretary Leonid Brezhnev sign SALT I agreement</a:t>
            </a:r>
            <a:endParaRPr lang="en-US" sz="1400" i="1" dirty="0">
              <a:solidFill>
                <a:schemeClr val="bg1"/>
              </a:solidFill>
              <a:latin typeface="Cambria" panose="02040503050406030204" pitchFamily="18" charset="0"/>
            </a:endParaRPr>
          </a:p>
        </p:txBody>
      </p:sp>
      <p:pic>
        <p:nvPicPr>
          <p:cNvPr id="15" name="Picture 14">
            <a:extLst>
              <a:ext uri="{FF2B5EF4-FFF2-40B4-BE49-F238E27FC236}">
                <a16:creationId xmlns:a16="http://schemas.microsoft.com/office/drawing/2014/main" id="{36B34C5D-ADD9-6B47-93AF-1C57F1F55A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458" y="1867580"/>
            <a:ext cx="4008542" cy="2816000"/>
          </a:xfrm>
          <a:prstGeom prst="rect">
            <a:avLst/>
          </a:prstGeom>
        </p:spPr>
      </p:pic>
      <p:sp>
        <p:nvSpPr>
          <p:cNvPr id="16" name="TextBox 15">
            <a:extLst>
              <a:ext uri="{FF2B5EF4-FFF2-40B4-BE49-F238E27FC236}">
                <a16:creationId xmlns:a16="http://schemas.microsoft.com/office/drawing/2014/main" id="{7622E3C1-9822-834E-BDFC-155342B1D084}"/>
              </a:ext>
            </a:extLst>
          </p:cNvPr>
          <p:cNvSpPr txBox="1"/>
          <p:nvPr/>
        </p:nvSpPr>
        <p:spPr>
          <a:xfrm>
            <a:off x="489857" y="5083628"/>
            <a:ext cx="4082143" cy="738664"/>
          </a:xfrm>
          <a:prstGeom prst="rect">
            <a:avLst/>
          </a:prstGeom>
          <a:noFill/>
        </p:spPr>
        <p:txBody>
          <a:bodyPr wrap="square" rtlCol="0">
            <a:spAutoFit/>
          </a:bodyPr>
          <a:lstStyle/>
          <a:p>
            <a:r>
              <a:rPr lang="en-US" sz="1400" i="1" dirty="0">
                <a:solidFill>
                  <a:schemeClr val="bg1"/>
                </a:solidFill>
              </a:rPr>
              <a:t>7 December 1970: West German Chancellor Willy Brandt falls  to his knees in front of the monument of the Nazi-Era Warsaw Ghetto Uprising, Warsaw. </a:t>
            </a:r>
          </a:p>
        </p:txBody>
      </p:sp>
      <p:pic>
        <p:nvPicPr>
          <p:cNvPr id="17" name="Picture 16">
            <a:extLst>
              <a:ext uri="{FF2B5EF4-FFF2-40B4-BE49-F238E27FC236}">
                <a16:creationId xmlns:a16="http://schemas.microsoft.com/office/drawing/2014/main" id="{4D4FC884-CC14-F44B-A004-D5FC2871285C}"/>
              </a:ext>
            </a:extLst>
          </p:cNvPr>
          <p:cNvPicPr>
            <a:picLocks noChangeAspect="1"/>
          </p:cNvPicPr>
          <p:nvPr/>
        </p:nvPicPr>
        <p:blipFill>
          <a:blip r:embed="rId3"/>
          <a:stretch>
            <a:fillRect/>
          </a:stretch>
        </p:blipFill>
        <p:spPr>
          <a:xfrm>
            <a:off x="4724402" y="1867580"/>
            <a:ext cx="4213466" cy="2816000"/>
          </a:xfrm>
          <a:prstGeom prst="rect">
            <a:avLst/>
          </a:prstGeom>
        </p:spPr>
      </p:pic>
    </p:spTree>
    <p:extLst>
      <p:ext uri="{BB962C8B-B14F-4D97-AF65-F5344CB8AC3E}">
        <p14:creationId xmlns:p14="http://schemas.microsoft.com/office/powerpoint/2010/main" val="283758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DB885-FC51-D74C-8F58-16E323E571C7}"/>
              </a:ext>
            </a:extLst>
          </p:cNvPr>
          <p:cNvSpPr>
            <a:spLocks noGrp="1"/>
          </p:cNvSpPr>
          <p:nvPr>
            <p:ph type="title"/>
          </p:nvPr>
        </p:nvSpPr>
        <p:spPr/>
        <p:txBody>
          <a:bodyPr>
            <a:normAutofit fontScale="90000"/>
          </a:bodyPr>
          <a:lstStyle/>
          <a:p>
            <a:br>
              <a:rPr lang="en-GB" b="1" dirty="0">
                <a:solidFill>
                  <a:schemeClr val="bg1"/>
                </a:solidFill>
                <a:latin typeface="Cambria" panose="02040503050406030204" pitchFamily="18" charset="0"/>
              </a:rPr>
            </a:br>
            <a:r>
              <a:rPr lang="en-GB" sz="5600" b="1" dirty="0">
                <a:solidFill>
                  <a:schemeClr val="bg1"/>
                </a:solidFill>
                <a:latin typeface="Cambria" panose="02040503050406030204" pitchFamily="18" charset="0"/>
              </a:rPr>
              <a:t>Key Questions/Debates</a:t>
            </a:r>
            <a:br>
              <a:rPr lang="en-GB" dirty="0">
                <a:solidFill>
                  <a:schemeClr val="bg1"/>
                </a:solidFill>
                <a:latin typeface="Cambria" panose="02040503050406030204" pitchFamily="18" charset="0"/>
              </a:rPr>
            </a:br>
            <a:endParaRPr lang="en-US" dirty="0">
              <a:latin typeface="Cambria" panose="02040503050406030204" pitchFamily="18" charset="0"/>
            </a:endParaRPr>
          </a:p>
        </p:txBody>
      </p:sp>
      <p:sp>
        <p:nvSpPr>
          <p:cNvPr id="3" name="Content Placeholder 2">
            <a:extLst>
              <a:ext uri="{FF2B5EF4-FFF2-40B4-BE49-F238E27FC236}">
                <a16:creationId xmlns:a16="http://schemas.microsoft.com/office/drawing/2014/main" id="{E34E42EF-F56D-FB40-8A99-C41EB6D755AD}"/>
              </a:ext>
            </a:extLst>
          </p:cNvPr>
          <p:cNvSpPr>
            <a:spLocks noGrp="1"/>
          </p:cNvSpPr>
          <p:nvPr>
            <p:ph idx="1"/>
          </p:nvPr>
        </p:nvSpPr>
        <p:spPr/>
        <p:txBody>
          <a:bodyPr>
            <a:normAutofit fontScale="92500" lnSpcReduction="10000"/>
          </a:bodyPr>
          <a:lstStyle/>
          <a:p>
            <a:r>
              <a:rPr lang="en-GB" b="1" dirty="0"/>
              <a:t> </a:t>
            </a:r>
            <a:endParaRPr lang="en-GB" b="1" dirty="0">
              <a:solidFill>
                <a:schemeClr val="bg1"/>
              </a:solidFill>
            </a:endParaRPr>
          </a:p>
          <a:p>
            <a:pPr lvl="0"/>
            <a:r>
              <a:rPr lang="en-GB" sz="4000" dirty="0">
                <a:solidFill>
                  <a:schemeClr val="bg1"/>
                </a:solidFill>
                <a:latin typeface="Cambria" panose="02040503050406030204" pitchFamily="18" charset="0"/>
              </a:rPr>
              <a:t>Dilemma: Why did the superpowers intervene in Africa, détente notwithstanding? </a:t>
            </a:r>
          </a:p>
          <a:p>
            <a:pPr lvl="0"/>
            <a:r>
              <a:rPr lang="en-GB" sz="4000" dirty="0">
                <a:solidFill>
                  <a:schemeClr val="bg1"/>
                </a:solidFill>
                <a:latin typeface="Cambria" panose="02040503050406030204" pitchFamily="18" charset="0"/>
              </a:rPr>
              <a:t>What was the nature of revolutionary regimes?</a:t>
            </a:r>
          </a:p>
          <a:p>
            <a:pPr lvl="0"/>
            <a:r>
              <a:rPr lang="en-GB" sz="4000" dirty="0">
                <a:solidFill>
                  <a:schemeClr val="bg1"/>
                </a:solidFill>
                <a:latin typeface="Cambria" panose="02040503050406030204" pitchFamily="18" charset="0"/>
              </a:rPr>
              <a:t>How did interventions in Africa affect détente? </a:t>
            </a:r>
            <a:endParaRPr lang="en-US" sz="4000" dirty="0">
              <a:latin typeface="Cambria" panose="02040503050406030204" pitchFamily="18" charset="0"/>
            </a:endParaRPr>
          </a:p>
        </p:txBody>
      </p:sp>
    </p:spTree>
    <p:extLst>
      <p:ext uri="{BB962C8B-B14F-4D97-AF65-F5344CB8AC3E}">
        <p14:creationId xmlns:p14="http://schemas.microsoft.com/office/powerpoint/2010/main" val="4113715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56813-F691-304C-A717-B056C777F23F}"/>
              </a:ext>
            </a:extLst>
          </p:cNvPr>
          <p:cNvSpPr>
            <a:spLocks noGrp="1"/>
          </p:cNvSpPr>
          <p:nvPr>
            <p:ph type="title"/>
          </p:nvPr>
        </p:nvSpPr>
        <p:spPr/>
        <p:txBody>
          <a:bodyPr>
            <a:normAutofit/>
          </a:bodyPr>
          <a:lstStyle/>
          <a:p>
            <a:r>
              <a:rPr lang="en-US" sz="6000" b="1" dirty="0">
                <a:solidFill>
                  <a:schemeClr val="bg1"/>
                </a:solidFill>
                <a:latin typeface="Cambria" panose="02040503050406030204" pitchFamily="18" charset="0"/>
              </a:rPr>
              <a:t>Lecture Outline</a:t>
            </a:r>
          </a:p>
        </p:txBody>
      </p:sp>
      <p:sp>
        <p:nvSpPr>
          <p:cNvPr id="3" name="Content Placeholder 2">
            <a:extLst>
              <a:ext uri="{FF2B5EF4-FFF2-40B4-BE49-F238E27FC236}">
                <a16:creationId xmlns:a16="http://schemas.microsoft.com/office/drawing/2014/main" id="{6ACBD5B8-FB14-744B-B3F5-60A47A1860C9}"/>
              </a:ext>
            </a:extLst>
          </p:cNvPr>
          <p:cNvSpPr>
            <a:spLocks noGrp="1"/>
          </p:cNvSpPr>
          <p:nvPr>
            <p:ph idx="1"/>
          </p:nvPr>
        </p:nvSpPr>
        <p:spPr/>
        <p:txBody>
          <a:bodyPr>
            <a:normAutofit lnSpcReduction="10000"/>
          </a:bodyPr>
          <a:lstStyle/>
          <a:p>
            <a:pPr marL="514350" lvl="0" indent="-514350">
              <a:buFont typeface="+mj-lt"/>
              <a:buAutoNum type="arabicPeriod"/>
            </a:pPr>
            <a:r>
              <a:rPr lang="en-GB" sz="5000" dirty="0">
                <a:solidFill>
                  <a:schemeClr val="bg1"/>
                </a:solidFill>
                <a:latin typeface="Cambria" panose="02040503050406030204" pitchFamily="18" charset="0"/>
              </a:rPr>
              <a:t>Ethiopia</a:t>
            </a:r>
          </a:p>
          <a:p>
            <a:pPr marL="514350" lvl="0" indent="-514350">
              <a:buFont typeface="+mj-lt"/>
              <a:buAutoNum type="arabicPeriod"/>
            </a:pPr>
            <a:r>
              <a:rPr lang="en-GB" sz="5000" dirty="0">
                <a:solidFill>
                  <a:schemeClr val="bg1"/>
                </a:solidFill>
                <a:latin typeface="Cambria" panose="02040503050406030204" pitchFamily="18" charset="0"/>
              </a:rPr>
              <a:t>Somalia</a:t>
            </a:r>
          </a:p>
          <a:p>
            <a:pPr marL="514350" lvl="0" indent="-514350">
              <a:buFont typeface="+mj-lt"/>
              <a:buAutoNum type="arabicPeriod"/>
            </a:pPr>
            <a:r>
              <a:rPr lang="en-GB" sz="5000" dirty="0">
                <a:solidFill>
                  <a:schemeClr val="bg1"/>
                </a:solidFill>
                <a:latin typeface="Cambria" panose="02040503050406030204" pitchFamily="18" charset="0"/>
              </a:rPr>
              <a:t>Superpowers in the Horn of Africa</a:t>
            </a:r>
          </a:p>
          <a:p>
            <a:pPr marL="514350" lvl="0" indent="-514350">
              <a:buFont typeface="+mj-lt"/>
              <a:buAutoNum type="arabicPeriod"/>
            </a:pPr>
            <a:r>
              <a:rPr lang="en-GB" sz="5000" dirty="0">
                <a:solidFill>
                  <a:schemeClr val="bg1"/>
                </a:solidFill>
                <a:latin typeface="Cambria" panose="02040503050406030204" pitchFamily="18" charset="0"/>
              </a:rPr>
              <a:t>Ethiopian Revolution, 1974</a:t>
            </a:r>
          </a:p>
          <a:p>
            <a:endParaRPr lang="en-US" dirty="0"/>
          </a:p>
        </p:txBody>
      </p:sp>
    </p:spTree>
    <p:extLst>
      <p:ext uri="{BB962C8B-B14F-4D97-AF65-F5344CB8AC3E}">
        <p14:creationId xmlns:p14="http://schemas.microsoft.com/office/powerpoint/2010/main" val="2083390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6A53D-8D06-B141-93D0-4B40A5291170}"/>
              </a:ext>
            </a:extLst>
          </p:cNvPr>
          <p:cNvSpPr>
            <a:spLocks noGrp="1"/>
          </p:cNvSpPr>
          <p:nvPr>
            <p:ph type="title"/>
          </p:nvPr>
        </p:nvSpPr>
        <p:spPr>
          <a:xfrm>
            <a:off x="626316" y="0"/>
            <a:ext cx="7886700" cy="1325563"/>
          </a:xfrm>
        </p:spPr>
        <p:txBody>
          <a:bodyPr/>
          <a:lstStyle/>
          <a:p>
            <a:r>
              <a:rPr lang="en-US" b="1" dirty="0">
                <a:solidFill>
                  <a:schemeClr val="bg1"/>
                </a:solidFill>
                <a:latin typeface="Cambria" panose="02040503050406030204" pitchFamily="18" charset="0"/>
              </a:rPr>
              <a:t>1. Imperial Ethiopia</a:t>
            </a:r>
          </a:p>
        </p:txBody>
      </p:sp>
      <p:pic>
        <p:nvPicPr>
          <p:cNvPr id="6" name="Content Placeholder 5">
            <a:extLst>
              <a:ext uri="{FF2B5EF4-FFF2-40B4-BE49-F238E27FC236}">
                <a16:creationId xmlns:a16="http://schemas.microsoft.com/office/drawing/2014/main" id="{5AEC6FA1-ED5B-2B44-9088-679D812185FD}"/>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26316" y="1325563"/>
            <a:ext cx="3472530" cy="4340663"/>
          </a:xfrm>
        </p:spPr>
      </p:pic>
      <p:pic>
        <p:nvPicPr>
          <p:cNvPr id="10" name="Content Placeholder 9">
            <a:extLst>
              <a:ext uri="{FF2B5EF4-FFF2-40B4-BE49-F238E27FC236}">
                <a16:creationId xmlns:a16="http://schemas.microsoft.com/office/drawing/2014/main" id="{ED1E2679-3F98-9043-A4FF-0B59CA739035}"/>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365164" y="1325562"/>
            <a:ext cx="4678068" cy="4340663"/>
          </a:xfrm>
        </p:spPr>
      </p:pic>
      <p:sp>
        <p:nvSpPr>
          <p:cNvPr id="8" name="TextBox 7">
            <a:extLst>
              <a:ext uri="{FF2B5EF4-FFF2-40B4-BE49-F238E27FC236}">
                <a16:creationId xmlns:a16="http://schemas.microsoft.com/office/drawing/2014/main" id="{2A5A3CE8-4FFF-6242-AD25-702E109E05C9}"/>
              </a:ext>
            </a:extLst>
          </p:cNvPr>
          <p:cNvSpPr txBox="1"/>
          <p:nvPr/>
        </p:nvSpPr>
        <p:spPr>
          <a:xfrm>
            <a:off x="626316" y="5666225"/>
            <a:ext cx="3472530" cy="1200329"/>
          </a:xfrm>
          <a:prstGeom prst="rect">
            <a:avLst/>
          </a:prstGeom>
          <a:noFill/>
        </p:spPr>
        <p:txBody>
          <a:bodyPr wrap="square" rtlCol="0">
            <a:spAutoFit/>
          </a:bodyPr>
          <a:lstStyle/>
          <a:p>
            <a:r>
              <a:rPr lang="en-GB" i="1" dirty="0">
                <a:solidFill>
                  <a:schemeClr val="bg1"/>
                </a:solidFill>
              </a:rPr>
              <a:t>Menelik II, 1889 -1913. </a:t>
            </a:r>
          </a:p>
          <a:p>
            <a:r>
              <a:rPr lang="en-GB" i="1" dirty="0">
                <a:solidFill>
                  <a:schemeClr val="bg1"/>
                </a:solidFill>
              </a:rPr>
              <a:t>Bottom right: Ethiopian representation of the Battle of Adwa (1896). British Museum</a:t>
            </a:r>
          </a:p>
        </p:txBody>
      </p:sp>
      <p:sp>
        <p:nvSpPr>
          <p:cNvPr id="11" name="TextBox 10">
            <a:extLst>
              <a:ext uri="{FF2B5EF4-FFF2-40B4-BE49-F238E27FC236}">
                <a16:creationId xmlns:a16="http://schemas.microsoft.com/office/drawing/2014/main" id="{C2E384BF-FA60-DF46-9841-3533209D836F}"/>
              </a:ext>
            </a:extLst>
          </p:cNvPr>
          <p:cNvSpPr txBox="1"/>
          <p:nvPr/>
        </p:nvSpPr>
        <p:spPr>
          <a:xfrm flipH="1">
            <a:off x="4365164" y="5666224"/>
            <a:ext cx="4368287" cy="769441"/>
          </a:xfrm>
          <a:prstGeom prst="rect">
            <a:avLst/>
          </a:prstGeom>
          <a:noFill/>
        </p:spPr>
        <p:txBody>
          <a:bodyPr wrap="square" rtlCol="0">
            <a:spAutoFit/>
          </a:bodyPr>
          <a:lstStyle/>
          <a:p>
            <a:r>
              <a:rPr lang="en-US" sz="2200" i="1" dirty="0">
                <a:solidFill>
                  <a:schemeClr val="bg1"/>
                </a:solidFill>
              </a:rPr>
              <a:t>Expansion of the Ethiopian Empire under Menelik II </a:t>
            </a:r>
          </a:p>
        </p:txBody>
      </p:sp>
      <p:pic>
        <p:nvPicPr>
          <p:cNvPr id="13" name="Picture 12">
            <a:extLst>
              <a:ext uri="{FF2B5EF4-FFF2-40B4-BE49-F238E27FC236}">
                <a16:creationId xmlns:a16="http://schemas.microsoft.com/office/drawing/2014/main" id="{0214B6D5-B6C8-5441-A005-E7725C6B81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74117" y="4127921"/>
            <a:ext cx="2124729" cy="1538304"/>
          </a:xfrm>
          <a:prstGeom prst="rect">
            <a:avLst/>
          </a:prstGeom>
        </p:spPr>
      </p:pic>
    </p:spTree>
    <p:extLst>
      <p:ext uri="{BB962C8B-B14F-4D97-AF65-F5344CB8AC3E}">
        <p14:creationId xmlns:p14="http://schemas.microsoft.com/office/powerpoint/2010/main" val="3784884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C8AA9-467D-CF43-9E14-62E2827BB406}"/>
              </a:ext>
            </a:extLst>
          </p:cNvPr>
          <p:cNvSpPr>
            <a:spLocks noGrp="1"/>
          </p:cNvSpPr>
          <p:nvPr>
            <p:ph type="title"/>
          </p:nvPr>
        </p:nvSpPr>
        <p:spPr/>
        <p:txBody>
          <a:bodyPr/>
          <a:lstStyle/>
          <a:p>
            <a:r>
              <a:rPr lang="en-US" b="1" dirty="0">
                <a:solidFill>
                  <a:schemeClr val="bg1"/>
                </a:solidFill>
                <a:latin typeface="Cambria" panose="02040503050406030204" pitchFamily="18" charset="0"/>
              </a:rPr>
              <a:t>1. Italian Invasion</a:t>
            </a:r>
            <a:endParaRPr lang="en-US" dirty="0"/>
          </a:p>
        </p:txBody>
      </p:sp>
      <p:pic>
        <p:nvPicPr>
          <p:cNvPr id="6" name="Content Placeholder 5">
            <a:extLst>
              <a:ext uri="{FF2B5EF4-FFF2-40B4-BE49-F238E27FC236}">
                <a16:creationId xmlns:a16="http://schemas.microsoft.com/office/drawing/2014/main" id="{ED986889-D040-7046-907A-A9C593A9356A}"/>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3819635" y="1690689"/>
            <a:ext cx="4817177" cy="3519489"/>
          </a:xfrm>
        </p:spPr>
      </p:pic>
      <p:pic>
        <p:nvPicPr>
          <p:cNvPr id="8" name="Picture 7">
            <a:extLst>
              <a:ext uri="{FF2B5EF4-FFF2-40B4-BE49-F238E27FC236}">
                <a16:creationId xmlns:a16="http://schemas.microsoft.com/office/drawing/2014/main" id="{087B8D56-D0F3-2349-8EA0-25B52DE138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3914" y="1690689"/>
            <a:ext cx="2598413" cy="3556487"/>
          </a:xfrm>
          <a:prstGeom prst="rect">
            <a:avLst/>
          </a:prstGeom>
        </p:spPr>
      </p:pic>
      <p:sp>
        <p:nvSpPr>
          <p:cNvPr id="9" name="TextBox 8">
            <a:extLst>
              <a:ext uri="{FF2B5EF4-FFF2-40B4-BE49-F238E27FC236}">
                <a16:creationId xmlns:a16="http://schemas.microsoft.com/office/drawing/2014/main" id="{AE529363-1FC9-8D4F-92AF-AB7CCFB1173E}"/>
              </a:ext>
            </a:extLst>
          </p:cNvPr>
          <p:cNvSpPr txBox="1"/>
          <p:nvPr/>
        </p:nvSpPr>
        <p:spPr>
          <a:xfrm>
            <a:off x="853914" y="5385557"/>
            <a:ext cx="7782898" cy="1323439"/>
          </a:xfrm>
          <a:prstGeom prst="rect">
            <a:avLst/>
          </a:prstGeom>
          <a:noFill/>
        </p:spPr>
        <p:txBody>
          <a:bodyPr wrap="square" rtlCol="0">
            <a:spAutoFit/>
          </a:bodyPr>
          <a:lstStyle/>
          <a:p>
            <a:r>
              <a:rPr lang="en-US" sz="2000" i="1" dirty="0">
                <a:solidFill>
                  <a:schemeClr val="bg1"/>
                </a:solidFill>
              </a:rPr>
              <a:t>Left: Benito Mussolini announces Italy’s invasion of Ethiopia by Italy ( Rome, October 3, 1935</a:t>
            </a:r>
          </a:p>
          <a:p>
            <a:r>
              <a:rPr lang="en-US" sz="2000" i="1" dirty="0">
                <a:solidFill>
                  <a:schemeClr val="bg1"/>
                </a:solidFill>
              </a:rPr>
              <a:t>Right: Emperor Haile Selassie argues for protection at the League of Nations, 1936</a:t>
            </a:r>
          </a:p>
        </p:txBody>
      </p:sp>
    </p:spTree>
    <p:extLst>
      <p:ext uri="{BB962C8B-B14F-4D97-AF65-F5344CB8AC3E}">
        <p14:creationId xmlns:p14="http://schemas.microsoft.com/office/powerpoint/2010/main" val="1438034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79334-063F-5446-8B23-216B0DF65D98}"/>
              </a:ext>
            </a:extLst>
          </p:cNvPr>
          <p:cNvSpPr>
            <a:spLocks noGrp="1"/>
          </p:cNvSpPr>
          <p:nvPr>
            <p:ph type="title"/>
          </p:nvPr>
        </p:nvSpPr>
        <p:spPr/>
        <p:txBody>
          <a:bodyPr/>
          <a:lstStyle/>
          <a:p>
            <a:r>
              <a:rPr lang="en-US" b="1" dirty="0">
                <a:solidFill>
                  <a:schemeClr val="bg1"/>
                </a:solidFill>
                <a:latin typeface="Cambria" panose="02040503050406030204" pitchFamily="18" charset="0"/>
              </a:rPr>
              <a:t>2. Somalia: Colonial Division</a:t>
            </a:r>
          </a:p>
        </p:txBody>
      </p:sp>
      <p:sp>
        <p:nvSpPr>
          <p:cNvPr id="3" name="Content Placeholder 2">
            <a:extLst>
              <a:ext uri="{FF2B5EF4-FFF2-40B4-BE49-F238E27FC236}">
                <a16:creationId xmlns:a16="http://schemas.microsoft.com/office/drawing/2014/main" id="{83EF58ED-CEF5-EF45-8801-2E83F66DFF3F}"/>
              </a:ext>
            </a:extLst>
          </p:cNvPr>
          <p:cNvSpPr>
            <a:spLocks noGrp="1"/>
          </p:cNvSpPr>
          <p:nvPr>
            <p:ph sz="half" idx="1"/>
          </p:nvPr>
        </p:nvSpPr>
        <p:spPr/>
        <p:txBody>
          <a:bodyPr>
            <a:normAutofit fontScale="92500" lnSpcReduction="20000"/>
          </a:bodyPr>
          <a:lstStyle/>
          <a:p>
            <a:pPr marL="0" indent="0">
              <a:buNone/>
            </a:pPr>
            <a:r>
              <a:rPr lang="en-GB" dirty="0">
                <a:solidFill>
                  <a:schemeClr val="bg1"/>
                </a:solidFill>
                <a:latin typeface="Cambria" panose="02040503050406030204" pitchFamily="18" charset="0"/>
              </a:rPr>
              <a:t>Division of Somalian peninsula, 19</a:t>
            </a:r>
            <a:r>
              <a:rPr lang="en-GB" baseline="30000" dirty="0">
                <a:solidFill>
                  <a:schemeClr val="bg1"/>
                </a:solidFill>
                <a:latin typeface="Cambria" panose="02040503050406030204" pitchFamily="18" charset="0"/>
              </a:rPr>
              <a:t>th</a:t>
            </a:r>
            <a:r>
              <a:rPr lang="en-GB" dirty="0">
                <a:solidFill>
                  <a:schemeClr val="bg1"/>
                </a:solidFill>
                <a:latin typeface="Cambria" panose="02040503050406030204" pitchFamily="18" charset="0"/>
              </a:rPr>
              <a:t> century: </a:t>
            </a:r>
          </a:p>
          <a:p>
            <a:pPr lvl="1"/>
            <a:r>
              <a:rPr lang="en-GB" dirty="0">
                <a:solidFill>
                  <a:schemeClr val="bg1"/>
                </a:solidFill>
                <a:latin typeface="Cambria" panose="02040503050406030204" pitchFamily="18" charset="0"/>
              </a:rPr>
              <a:t>French Somaliland (1883-1967)—Djibouti (1967)</a:t>
            </a:r>
          </a:p>
          <a:p>
            <a:pPr lvl="1"/>
            <a:r>
              <a:rPr lang="en-GB" dirty="0">
                <a:solidFill>
                  <a:schemeClr val="bg1"/>
                </a:solidFill>
                <a:latin typeface="Cambria" panose="02040503050406030204" pitchFamily="18" charset="0"/>
              </a:rPr>
              <a:t>British Somaliland (1988-1960).</a:t>
            </a:r>
          </a:p>
          <a:p>
            <a:pPr lvl="1"/>
            <a:r>
              <a:rPr lang="en-GB" dirty="0">
                <a:solidFill>
                  <a:schemeClr val="bg1"/>
                </a:solidFill>
                <a:latin typeface="Cambria" panose="02040503050406030204" pitchFamily="18" charset="0"/>
              </a:rPr>
              <a:t>Italian Somaliland (1880s-1960 with exception of WW2)</a:t>
            </a:r>
          </a:p>
          <a:p>
            <a:pPr lvl="1"/>
            <a:endParaRPr lang="en-GB" u="sng" dirty="0">
              <a:solidFill>
                <a:schemeClr val="bg1"/>
              </a:solidFill>
              <a:latin typeface="Cambria" panose="02040503050406030204" pitchFamily="18" charset="0"/>
            </a:endParaRPr>
          </a:p>
          <a:p>
            <a:pPr marL="457200" lvl="1" indent="0">
              <a:buNone/>
            </a:pPr>
            <a:r>
              <a:rPr lang="en-GB" dirty="0">
                <a:solidFill>
                  <a:schemeClr val="bg1"/>
                </a:solidFill>
                <a:latin typeface="Cambria" panose="02040503050406030204" pitchFamily="18" charset="0"/>
              </a:rPr>
              <a:t>1 July 1960: Somalia becomes independence (merger of British Somaliland and Italian Somalia)</a:t>
            </a:r>
            <a:endParaRPr lang="en-US" dirty="0">
              <a:solidFill>
                <a:schemeClr val="bg1"/>
              </a:solidFill>
              <a:latin typeface="Cambria" panose="02040503050406030204" pitchFamily="18" charset="0"/>
            </a:endParaRPr>
          </a:p>
        </p:txBody>
      </p:sp>
      <p:pic>
        <p:nvPicPr>
          <p:cNvPr id="5" name="Content Placeholder 4">
            <a:extLst>
              <a:ext uri="{FF2B5EF4-FFF2-40B4-BE49-F238E27FC236}">
                <a16:creationId xmlns:a16="http://schemas.microsoft.com/office/drawing/2014/main" id="{3AE4A695-DF9E-0246-A708-D9B3B0C4833A}"/>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778793" y="1825625"/>
            <a:ext cx="3586913" cy="4351338"/>
          </a:xfrm>
        </p:spPr>
      </p:pic>
    </p:spTree>
    <p:extLst>
      <p:ext uri="{BB962C8B-B14F-4D97-AF65-F5344CB8AC3E}">
        <p14:creationId xmlns:p14="http://schemas.microsoft.com/office/powerpoint/2010/main" val="306130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007C0-6F8C-F24A-9BDE-E4711A2F2578}"/>
              </a:ext>
            </a:extLst>
          </p:cNvPr>
          <p:cNvSpPr>
            <a:spLocks noGrp="1"/>
          </p:cNvSpPr>
          <p:nvPr>
            <p:ph type="title"/>
          </p:nvPr>
        </p:nvSpPr>
        <p:spPr/>
        <p:txBody>
          <a:bodyPr/>
          <a:lstStyle/>
          <a:p>
            <a:r>
              <a:rPr lang="en-US" b="1" dirty="0">
                <a:solidFill>
                  <a:schemeClr val="bg1"/>
                </a:solidFill>
                <a:latin typeface="Cambria" panose="02040503050406030204" pitchFamily="18" charset="0"/>
              </a:rPr>
              <a:t>2. Somalia: In Search of a Nation</a:t>
            </a:r>
            <a:endParaRPr lang="en-US" dirty="0"/>
          </a:p>
        </p:txBody>
      </p:sp>
      <p:sp>
        <p:nvSpPr>
          <p:cNvPr id="3" name="Content Placeholder 2">
            <a:extLst>
              <a:ext uri="{FF2B5EF4-FFF2-40B4-BE49-F238E27FC236}">
                <a16:creationId xmlns:a16="http://schemas.microsoft.com/office/drawing/2014/main" id="{F151E95E-4F1D-DA47-B52D-AAFCB62C65F4}"/>
              </a:ext>
            </a:extLst>
          </p:cNvPr>
          <p:cNvSpPr>
            <a:spLocks noGrp="1"/>
          </p:cNvSpPr>
          <p:nvPr>
            <p:ph sz="half" idx="1"/>
          </p:nvPr>
        </p:nvSpPr>
        <p:spPr/>
        <p:txBody>
          <a:bodyPr>
            <a:normAutofit fontScale="85000" lnSpcReduction="10000"/>
          </a:bodyPr>
          <a:lstStyle/>
          <a:p>
            <a:pPr marL="0" indent="0">
              <a:buNone/>
            </a:pPr>
            <a:r>
              <a:rPr lang="en-GB" sz="3000" u="sng" dirty="0">
                <a:solidFill>
                  <a:schemeClr val="bg1"/>
                </a:solidFill>
                <a:latin typeface="Cambria" panose="02040503050406030204" pitchFamily="18" charset="0"/>
              </a:rPr>
              <a:t>Somali Youth League and ‘Greater Somalia’  Idea </a:t>
            </a:r>
          </a:p>
          <a:p>
            <a:pPr marL="0" indent="0">
              <a:buNone/>
            </a:pPr>
            <a:r>
              <a:rPr lang="en-GB" sz="3000" u="sng" dirty="0">
                <a:solidFill>
                  <a:schemeClr val="bg1"/>
                </a:solidFill>
                <a:latin typeface="Cambria" panose="02040503050406030204" pitchFamily="18" charset="0"/>
              </a:rPr>
              <a:t>Somali flag</a:t>
            </a:r>
            <a:r>
              <a:rPr lang="en-GB" sz="3000" dirty="0">
                <a:solidFill>
                  <a:schemeClr val="bg1"/>
                </a:solidFill>
                <a:latin typeface="Cambria" panose="02040503050406030204" pitchFamily="18" charset="0"/>
              </a:rPr>
              <a:t>: unity of southern Somalia, northeast Kenya, </a:t>
            </a:r>
            <a:r>
              <a:rPr lang="en-GB" sz="3000" dirty="0" err="1">
                <a:solidFill>
                  <a:schemeClr val="bg1"/>
                </a:solidFill>
                <a:latin typeface="Cambria" panose="02040503050406030204" pitchFamily="18" charset="0"/>
              </a:rPr>
              <a:t>Ogaden</a:t>
            </a:r>
            <a:r>
              <a:rPr lang="en-GB" sz="3000" dirty="0">
                <a:solidFill>
                  <a:schemeClr val="bg1"/>
                </a:solidFill>
                <a:latin typeface="Cambria" panose="02040503050406030204" pitchFamily="18" charset="0"/>
              </a:rPr>
              <a:t>, Djibouti, and British Somaliland</a:t>
            </a:r>
          </a:p>
          <a:p>
            <a:pPr marL="0" indent="0">
              <a:buNone/>
            </a:pPr>
            <a:r>
              <a:rPr lang="en-GB" u="sng" dirty="0">
                <a:solidFill>
                  <a:schemeClr val="bg1"/>
                </a:solidFill>
                <a:latin typeface="Cambria" panose="02040503050406030204" pitchFamily="18" charset="0"/>
              </a:rPr>
              <a:t>Conflicts over Borders</a:t>
            </a:r>
            <a:r>
              <a:rPr lang="en-GB" dirty="0">
                <a:solidFill>
                  <a:schemeClr val="bg1"/>
                </a:solidFill>
                <a:latin typeface="Cambria" panose="02040503050406030204" pitchFamily="18" charset="0"/>
              </a:rPr>
              <a:t>: </a:t>
            </a:r>
          </a:p>
          <a:p>
            <a:pPr lvl="0"/>
            <a:r>
              <a:rPr lang="en-GB" dirty="0">
                <a:solidFill>
                  <a:schemeClr val="bg1"/>
                </a:solidFill>
                <a:latin typeface="Cambria" panose="02040503050406030204" pitchFamily="18" charset="0"/>
              </a:rPr>
              <a:t>‘</a:t>
            </a:r>
            <a:r>
              <a:rPr lang="en-GB" dirty="0" err="1">
                <a:solidFill>
                  <a:schemeClr val="bg1"/>
                </a:solidFill>
                <a:latin typeface="Cambria" panose="02040503050406030204" pitchFamily="18" charset="0"/>
              </a:rPr>
              <a:t>Shifta</a:t>
            </a:r>
            <a:r>
              <a:rPr lang="en-GB" dirty="0">
                <a:solidFill>
                  <a:schemeClr val="bg1"/>
                </a:solidFill>
                <a:latin typeface="Cambria" panose="02040503050406030204" pitchFamily="18" charset="0"/>
              </a:rPr>
              <a:t> War’ with Kenya (1963-1967)</a:t>
            </a:r>
          </a:p>
          <a:p>
            <a:pPr lvl="0"/>
            <a:r>
              <a:rPr lang="en-GB" dirty="0">
                <a:solidFill>
                  <a:schemeClr val="bg1"/>
                </a:solidFill>
                <a:latin typeface="Cambria" panose="02040503050406030204" pitchFamily="18" charset="0"/>
              </a:rPr>
              <a:t>Ethiopian-Somali Border War (1964)</a:t>
            </a:r>
            <a:endParaRPr lang="en-GB" sz="3000" dirty="0">
              <a:solidFill>
                <a:schemeClr val="bg1"/>
              </a:solidFill>
              <a:latin typeface="Cambria" panose="02040503050406030204" pitchFamily="18" charset="0"/>
            </a:endParaRPr>
          </a:p>
        </p:txBody>
      </p:sp>
      <p:pic>
        <p:nvPicPr>
          <p:cNvPr id="5" name="Content Placeholder 4">
            <a:extLst>
              <a:ext uri="{FF2B5EF4-FFF2-40B4-BE49-F238E27FC236}">
                <a16:creationId xmlns:a16="http://schemas.microsoft.com/office/drawing/2014/main" id="{1BF4730A-5D5F-8448-976D-227A9DAA6312}"/>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71601" y="1825625"/>
            <a:ext cx="3801298" cy="4351338"/>
          </a:xfrm>
          <a:prstGeom prst="rect">
            <a:avLst/>
          </a:prstGeom>
        </p:spPr>
      </p:pic>
      <p:pic>
        <p:nvPicPr>
          <p:cNvPr id="7" name="Picture 6">
            <a:extLst>
              <a:ext uri="{FF2B5EF4-FFF2-40B4-BE49-F238E27FC236}">
                <a16:creationId xmlns:a16="http://schemas.microsoft.com/office/drawing/2014/main" id="{7ECF0080-85E8-2941-AFF2-CF2428455A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5773" y="1825625"/>
            <a:ext cx="1417126" cy="944514"/>
          </a:xfrm>
          <a:prstGeom prst="rect">
            <a:avLst/>
          </a:prstGeom>
        </p:spPr>
      </p:pic>
      <p:sp>
        <p:nvSpPr>
          <p:cNvPr id="8" name="TextBox 7">
            <a:extLst>
              <a:ext uri="{FF2B5EF4-FFF2-40B4-BE49-F238E27FC236}">
                <a16:creationId xmlns:a16="http://schemas.microsoft.com/office/drawing/2014/main" id="{586D152D-C2C0-7044-8B44-EBF65FE327BA}"/>
              </a:ext>
            </a:extLst>
          </p:cNvPr>
          <p:cNvSpPr txBox="1"/>
          <p:nvPr/>
        </p:nvSpPr>
        <p:spPr>
          <a:xfrm>
            <a:off x="4514851" y="6154832"/>
            <a:ext cx="4000500" cy="553998"/>
          </a:xfrm>
          <a:prstGeom prst="rect">
            <a:avLst/>
          </a:prstGeom>
          <a:noFill/>
        </p:spPr>
        <p:txBody>
          <a:bodyPr wrap="square" rtlCol="0">
            <a:spAutoFit/>
          </a:bodyPr>
          <a:lstStyle/>
          <a:p>
            <a:r>
              <a:rPr lang="en-US" sz="1500" i="1" dirty="0">
                <a:solidFill>
                  <a:schemeClr val="bg1"/>
                </a:solidFill>
              </a:rPr>
              <a:t>Shaded area indicates areas inhabited by Somali people. Top right: Somali national flag</a:t>
            </a:r>
          </a:p>
        </p:txBody>
      </p:sp>
    </p:spTree>
    <p:extLst>
      <p:ext uri="{BB962C8B-B14F-4D97-AF65-F5344CB8AC3E}">
        <p14:creationId xmlns:p14="http://schemas.microsoft.com/office/powerpoint/2010/main" val="3246823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00DD9-EE42-9849-93DD-F528D0BFC893}"/>
              </a:ext>
            </a:extLst>
          </p:cNvPr>
          <p:cNvSpPr>
            <a:spLocks noGrp="1"/>
          </p:cNvSpPr>
          <p:nvPr>
            <p:ph type="title"/>
          </p:nvPr>
        </p:nvSpPr>
        <p:spPr/>
        <p:txBody>
          <a:bodyPr/>
          <a:lstStyle/>
          <a:p>
            <a:r>
              <a:rPr lang="en-US" b="1" dirty="0">
                <a:solidFill>
                  <a:schemeClr val="bg1"/>
                </a:solidFill>
                <a:latin typeface="Cambria" panose="02040503050406030204" pitchFamily="18" charset="0"/>
              </a:rPr>
              <a:t>2. Somalia under Siad Barre</a:t>
            </a:r>
          </a:p>
        </p:txBody>
      </p:sp>
      <p:sp>
        <p:nvSpPr>
          <p:cNvPr id="3" name="Content Placeholder 2">
            <a:extLst>
              <a:ext uri="{FF2B5EF4-FFF2-40B4-BE49-F238E27FC236}">
                <a16:creationId xmlns:a16="http://schemas.microsoft.com/office/drawing/2014/main" id="{A649153A-62DC-8B41-8715-3B5FDA55BBE5}"/>
              </a:ext>
            </a:extLst>
          </p:cNvPr>
          <p:cNvSpPr>
            <a:spLocks noGrp="1"/>
          </p:cNvSpPr>
          <p:nvPr>
            <p:ph sz="half" idx="1"/>
          </p:nvPr>
        </p:nvSpPr>
        <p:spPr>
          <a:xfrm>
            <a:off x="628650" y="1825625"/>
            <a:ext cx="4252632" cy="4351338"/>
          </a:xfrm>
        </p:spPr>
        <p:txBody>
          <a:bodyPr>
            <a:noAutofit/>
          </a:bodyPr>
          <a:lstStyle/>
          <a:p>
            <a:pPr lvl="0"/>
            <a:r>
              <a:rPr lang="en-GB" sz="3200" dirty="0">
                <a:solidFill>
                  <a:schemeClr val="bg1"/>
                </a:solidFill>
                <a:latin typeface="Cambria" panose="02040503050406030204" pitchFamily="18" charset="0"/>
              </a:rPr>
              <a:t>October 1969: Military Coup. Siad Barre in power (1969-1991 </a:t>
            </a:r>
          </a:p>
          <a:p>
            <a:pPr lvl="0"/>
            <a:r>
              <a:rPr lang="en-GB" sz="3200" dirty="0">
                <a:solidFill>
                  <a:schemeClr val="bg1"/>
                </a:solidFill>
                <a:latin typeface="Cambria" panose="02040503050406030204" pitchFamily="18" charset="0"/>
              </a:rPr>
              <a:t>‘Scientific socialism’ in Somalia</a:t>
            </a:r>
          </a:p>
          <a:p>
            <a:pPr lvl="0"/>
            <a:r>
              <a:rPr lang="en-GB" sz="3200" dirty="0">
                <a:solidFill>
                  <a:schemeClr val="bg1"/>
                </a:solidFill>
                <a:latin typeface="Cambria" panose="02040503050406030204" pitchFamily="18" charset="0"/>
              </a:rPr>
              <a:t>Police State and pan-Somali Nationalism</a:t>
            </a:r>
            <a:endParaRPr lang="en-US" sz="3200" dirty="0">
              <a:latin typeface="Cambria" panose="02040503050406030204" pitchFamily="18" charset="0"/>
            </a:endParaRPr>
          </a:p>
        </p:txBody>
      </p:sp>
      <p:pic>
        <p:nvPicPr>
          <p:cNvPr id="6" name="Content Placeholder 5">
            <a:extLst>
              <a:ext uri="{FF2B5EF4-FFF2-40B4-BE49-F238E27FC236}">
                <a16:creationId xmlns:a16="http://schemas.microsoft.com/office/drawing/2014/main" id="{B707FFE4-D6AB-C046-BB07-98373409F509}"/>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115920" y="1825625"/>
            <a:ext cx="2912660" cy="4351338"/>
          </a:xfrm>
        </p:spPr>
      </p:pic>
      <p:sp>
        <p:nvSpPr>
          <p:cNvPr id="8" name="Rectangle 7">
            <a:extLst>
              <a:ext uri="{FF2B5EF4-FFF2-40B4-BE49-F238E27FC236}">
                <a16:creationId xmlns:a16="http://schemas.microsoft.com/office/drawing/2014/main" id="{1AB6B92D-C3B3-4248-BBB7-C77DCF2CA149}"/>
              </a:ext>
            </a:extLst>
          </p:cNvPr>
          <p:cNvSpPr/>
          <p:nvPr/>
        </p:nvSpPr>
        <p:spPr>
          <a:xfrm>
            <a:off x="5115920" y="6208620"/>
            <a:ext cx="3678456" cy="553998"/>
          </a:xfrm>
          <a:prstGeom prst="rect">
            <a:avLst/>
          </a:prstGeom>
        </p:spPr>
        <p:txBody>
          <a:bodyPr wrap="square">
            <a:spAutoFit/>
          </a:bodyPr>
          <a:lstStyle/>
          <a:p>
            <a:r>
              <a:rPr lang="en-GB" sz="1500" i="1" dirty="0">
                <a:solidFill>
                  <a:schemeClr val="bg1"/>
                </a:solidFill>
                <a:latin typeface="Arial" panose="020B0604020202020204" pitchFamily="34" charset="0"/>
              </a:rPr>
              <a:t>Military portrait of Major General Mohamed Siad Barre, c. 1970</a:t>
            </a:r>
            <a:endParaRPr lang="en-US" sz="1500" i="1" dirty="0">
              <a:solidFill>
                <a:schemeClr val="bg1"/>
              </a:solidFill>
            </a:endParaRPr>
          </a:p>
        </p:txBody>
      </p:sp>
    </p:spTree>
    <p:extLst>
      <p:ext uri="{BB962C8B-B14F-4D97-AF65-F5344CB8AC3E}">
        <p14:creationId xmlns:p14="http://schemas.microsoft.com/office/powerpoint/2010/main" val="26871050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2480</TotalTime>
  <Words>1376</Words>
  <Application>Microsoft Macintosh PowerPoint</Application>
  <PresentationFormat>On-screen Show (4:3)</PresentationFormat>
  <Paragraphs>116</Paragraphs>
  <Slides>16</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Cambria</vt:lpstr>
      <vt:lpstr>Wingdings</vt:lpstr>
      <vt:lpstr>Office Theme</vt:lpstr>
      <vt:lpstr>PowerPoint Presentation</vt:lpstr>
      <vt:lpstr>Context: Detente</vt:lpstr>
      <vt:lpstr> Key Questions/Debates </vt:lpstr>
      <vt:lpstr>Lecture Outline</vt:lpstr>
      <vt:lpstr>1. Imperial Ethiopia</vt:lpstr>
      <vt:lpstr>1. Italian Invasion</vt:lpstr>
      <vt:lpstr>2. Somalia: Colonial Division</vt:lpstr>
      <vt:lpstr>2. Somalia: In Search of a Nation</vt:lpstr>
      <vt:lpstr>2. Somalia under Siad Barre</vt:lpstr>
      <vt:lpstr>3. Superpowers and the Arms Race in the Horn of Africa</vt:lpstr>
      <vt:lpstr>4. The Ethiopian Revolution, 1974: Reasons</vt:lpstr>
      <vt:lpstr>4. The Ethiopian Revolution, 1974: Outline</vt:lpstr>
      <vt:lpstr>PowerPoint Presentation</vt:lpstr>
      <vt:lpstr>4. The Red Terror</vt:lpstr>
      <vt:lpstr>4.  Superpower Response</vt:lpstr>
      <vt:lpstr>Conclusions</vt:lpstr>
    </vt:vector>
  </TitlesOfParts>
  <Company>University of Warwick</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Superpower rivalry and revolution in the Horn of Africa</dc:title>
  <dc:creator>Roberts, George</dc:creator>
  <cp:lastModifiedBy>Natalia Telepneva</cp:lastModifiedBy>
  <cp:revision>41</cp:revision>
  <dcterms:created xsi:type="dcterms:W3CDTF">2017-01-12T08:38:03Z</dcterms:created>
  <dcterms:modified xsi:type="dcterms:W3CDTF">2019-01-14T14:13:08Z</dcterms:modified>
</cp:coreProperties>
</file>