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58" r:id="rId4"/>
    <p:sldId id="283" r:id="rId5"/>
    <p:sldId id="270" r:id="rId6"/>
    <p:sldId id="271" r:id="rId7"/>
    <p:sldId id="272" r:id="rId8"/>
    <p:sldId id="273" r:id="rId9"/>
    <p:sldId id="274" r:id="rId10"/>
    <p:sldId id="277" r:id="rId11"/>
    <p:sldId id="275" r:id="rId12"/>
    <p:sldId id="278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8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61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1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00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7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01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3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47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4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07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F9B35-0B48-4C65-8876-A546143B929C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99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1448" y="5000368"/>
            <a:ext cx="8262551" cy="585530"/>
          </a:xfrm>
        </p:spPr>
        <p:txBody>
          <a:bodyPr>
            <a:normAutofit/>
          </a:bodyPr>
          <a:lstStyle/>
          <a:p>
            <a:pPr algn="r"/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Proxy war? The Ethiopia-Somalia conflict, 1977-78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42918" y="5715000"/>
            <a:ext cx="3501081" cy="1140897"/>
          </a:xfrm>
        </p:spPr>
        <p:txBody>
          <a:bodyPr>
            <a:normAutofit/>
          </a:bodyPr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2 | Week 3</a:t>
            </a:r>
          </a:p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Anna Bruzzone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" y="6565557"/>
            <a:ext cx="4201297" cy="448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dirty="0">
                <a:solidFill>
                  <a:schemeClr val="bg1"/>
                </a:solidFill>
                <a:latin typeface="Cambria" panose="02040503050406030204" pitchFamily="18" charset="0"/>
              </a:rPr>
              <a:t>Somali refugee camps during the Ogaden War</a:t>
            </a:r>
          </a:p>
          <a:p>
            <a:pPr algn="l"/>
            <a:endParaRPr lang="en-GB" sz="16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9144000" cy="49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3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The fate of Ethiopian socialism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55231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Scorched-earth policy in the </a:t>
            </a:r>
            <a:r>
              <a:rPr lang="en-GB" sz="2400" dirty="0" err="1">
                <a:solidFill>
                  <a:schemeClr val="bg1"/>
                </a:solidFill>
                <a:latin typeface="Cambria" panose="02040503050406030204" pitchFamily="18" charset="0"/>
              </a:rPr>
              <a:t>Ogaden</a:t>
            </a: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; separatist guerrillas – </a:t>
            </a:r>
            <a:r>
              <a:rPr lang="en-GB" sz="2400" dirty="0" err="1">
                <a:solidFill>
                  <a:schemeClr val="bg1"/>
                </a:solidFill>
                <a:latin typeface="Cambria" panose="02040503050406030204" pitchFamily="18" charset="0"/>
              </a:rPr>
              <a:t>Ogaden</a:t>
            </a: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 National Liberation Front (ONLF), founded in 1984, seeks self-determination for ethnic Somalis in the </a:t>
            </a:r>
            <a:r>
              <a:rPr lang="en-GB" sz="2400" dirty="0" err="1">
                <a:solidFill>
                  <a:schemeClr val="bg1"/>
                </a:solidFill>
                <a:latin typeface="Cambria" panose="02040503050406030204" pitchFamily="18" charset="0"/>
              </a:rPr>
              <a:t>Ogaden</a:t>
            </a: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 region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Continued war within Ethiopia, against the Eritrean People’s Liberation Front (EPLF) and </a:t>
            </a:r>
            <a:r>
              <a:rPr lang="en-GB" sz="2400" dirty="0" err="1">
                <a:solidFill>
                  <a:schemeClr val="bg1"/>
                </a:solidFill>
                <a:latin typeface="Cambria" panose="02040503050406030204" pitchFamily="18" charset="0"/>
              </a:rPr>
              <a:t>Tigrayan</a:t>
            </a: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 People’s Liberation Front (TPLF)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1983-4 ‘Live Aid’ famine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By 1986, 4.6m people were resettled in villagisation programme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Moscow distanced itself from Addis Ababa after Gorbachev came to power in 1985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56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99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A failure of US foreign policy?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4452" y="1592449"/>
            <a:ext cx="2767934" cy="33671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802" y="1587044"/>
            <a:ext cx="2370980" cy="33725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44" y="1587044"/>
            <a:ext cx="2840347" cy="337258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64944" y="5144261"/>
            <a:ext cx="2840347" cy="4489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>
                <a:solidFill>
                  <a:schemeClr val="bg1"/>
                </a:solidFill>
                <a:latin typeface="Cambria" panose="02040503050406030204" pitchFamily="18" charset="0"/>
              </a:rPr>
              <a:t>President Jimmy Carter</a:t>
            </a:r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26118" y="5253591"/>
            <a:ext cx="2840347" cy="4489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err="1">
                <a:solidFill>
                  <a:schemeClr val="bg1"/>
                </a:solidFill>
                <a:latin typeface="Cambria" panose="02040503050406030204" pitchFamily="18" charset="0"/>
              </a:rPr>
              <a:t>Zbigniew</a:t>
            </a:r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 Brzezinski</a:t>
            </a:r>
          </a:p>
          <a:p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National Security Adviser</a:t>
            </a:r>
          </a:p>
          <a:p>
            <a:pPr algn="l"/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66465" y="5253591"/>
            <a:ext cx="2840347" cy="4489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Cyrus Vance</a:t>
            </a:r>
          </a:p>
          <a:p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Secretary of State</a:t>
            </a:r>
          </a:p>
          <a:p>
            <a:pPr algn="l"/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2511" y="5606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s-IS" sz="3200" dirty="0">
                <a:solidFill>
                  <a:schemeClr val="bg1"/>
                </a:solidFill>
                <a:latin typeface="Cambria" panose="02040503050406030204" pitchFamily="18" charset="0"/>
              </a:rPr>
              <a:t>…towards the ‘second Cold War’</a:t>
            </a:r>
            <a:endParaRPr lang="en-GB" sz="3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510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96546"/>
            <a:ext cx="7886700" cy="1325563"/>
          </a:xfrm>
        </p:spPr>
        <p:txBody>
          <a:bodyPr>
            <a:normAutofit/>
          </a:bodyPr>
          <a:lstStyle/>
          <a:p>
            <a:pPr algn="ctr">
              <a:lnSpc>
                <a:spcPct val="114000"/>
              </a:lnSpc>
            </a:pPr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The post-Cold War Horn of Africa:</a:t>
            </a:r>
            <a:b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a re-emerging hotspot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50323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End of the Derg and flight of Mengistu, 1991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Independence of Eritrea in 1993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1998-2000 - Eritrea-Ethiopia war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Rapid economic growth</a:t>
            </a:r>
            <a:r>
              <a:rPr lang="is-IS" sz="2000" dirty="0">
                <a:solidFill>
                  <a:schemeClr val="bg1"/>
                </a:solidFill>
                <a:latin typeface="Cambria" panose="02040503050406030204" pitchFamily="18" charset="0"/>
              </a:rPr>
              <a:t>… but authoritarian government, unrest, ethnic/regional conflicts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panose="02040503050406030204" pitchFamily="18" charset="0"/>
              </a:rPr>
              <a:t>2016-2018 – Mass protests demanding political reforms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panose="02040503050406030204" pitchFamily="18" charset="0"/>
              </a:rPr>
              <a:t>2 April 2018: Abiy Ahmed becomes Prime Minister; he is the country‘s first Oromo leader. A new age of reforms?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Fall of Barre and state collapse in Somalia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American intervention and withdrawal – ‘Operation Restore Hope’ (1992-1994) failed – ‘Black Hawk Down’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Civil war - the rise of the Islamic Courts Union and the war in Mogadishu (2002-2006), Ethiopian intervention (2006) and the rise of Al </a:t>
            </a:r>
            <a:r>
              <a:rPr lang="en-GB" sz="2000" dirty="0" err="1">
                <a:solidFill>
                  <a:schemeClr val="bg1"/>
                </a:solidFill>
                <a:latin typeface="Cambria" panose="02040503050406030204" pitchFamily="18" charset="0"/>
              </a:rPr>
              <a:t>Shabaab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Kenya’s invasion of Somalia (2012); African Union Mission in Somalia (AMISOM)</a:t>
            </a:r>
          </a:p>
          <a:p>
            <a:pPr lvl="0">
              <a:lnSpc>
                <a:spcPct val="114000"/>
              </a:lnSpc>
            </a:pPr>
            <a:r>
              <a:rPr lang="en-GB" sz="2400" dirty="0">
                <a:solidFill>
                  <a:prstClr val="white"/>
                </a:solidFill>
                <a:latin typeface="Cambria" panose="02040503050406030204" pitchFamily="18" charset="0"/>
              </a:rPr>
              <a:t>Repercussions of the US-Chinese competition and the Gulf </a:t>
            </a:r>
            <a:r>
              <a:rPr lang="en-GB" sz="2400">
                <a:solidFill>
                  <a:prstClr val="white"/>
                </a:solidFill>
                <a:latin typeface="Cambria" panose="02040503050406030204" pitchFamily="18" charset="0"/>
              </a:rPr>
              <a:t>Crisis </a:t>
            </a:r>
            <a:r>
              <a:rPr lang="en-GB" sz="2400" smtClean="0">
                <a:solidFill>
                  <a:prstClr val="white"/>
                </a:solidFill>
                <a:latin typeface="Cambria" panose="02040503050406030204" pitchFamily="18" charset="0"/>
              </a:rPr>
              <a:t>on </a:t>
            </a:r>
            <a:r>
              <a:rPr lang="en-GB" sz="2400" dirty="0">
                <a:solidFill>
                  <a:prstClr val="white"/>
                </a:solidFill>
                <a:latin typeface="Cambria" panose="02040503050406030204" pitchFamily="18" charset="0"/>
              </a:rPr>
              <a:t>the Horn of Africa – a re-emerging hotspot</a:t>
            </a: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20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835564"/>
            <a:ext cx="8515350" cy="4351338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Why did Moscow intervene in the Horn? Was it successful?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What were the consequences of the war for the United States?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Was the Ogaden War a watershed moment in the Cold War?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Did Ethiopia ‘win’ the conflict?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 algn="ctr">
              <a:lnSpc>
                <a:spcPct val="114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Domestic + regional + international politics</a:t>
            </a: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82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32D22F-4754-EC4A-A40D-FD5AFC6B8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prstClr val="white"/>
                </a:solidFill>
                <a:latin typeface="Cambria" panose="02040503050406030204" pitchFamily="18" charset="0"/>
              </a:rPr>
              <a:t>Lecture outline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14D37C-CE2C-FC46-B927-272244C7A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43792"/>
            <a:ext cx="7886700" cy="477388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Somali irredentism 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Somalia in the 1970s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The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</a:rPr>
              <a:t>Derg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 and the threat of invasion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The Somali invasion of Ethiopia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The Soviets choose sides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Cuban support to the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</a:rPr>
              <a:t>Derg</a:t>
            </a:r>
            <a:endParaRPr lang="en-GB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Somalia’s defeat and its consequences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The fate of Ethiopian socialism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A failure of US foreign policy? Towards the ‘second Cold War’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The post-Cold War Horn of Africa: a re-emerging hotspot</a:t>
            </a:r>
          </a:p>
          <a:p>
            <a:pPr>
              <a:lnSpc>
                <a:spcPct val="114000"/>
              </a:lnSpc>
            </a:pPr>
            <a:endParaRPr lang="en-GB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0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510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Cambria" panose="02040503050406030204" pitchFamily="18" charset="0"/>
              </a:rPr>
              <a:t>Somali irredentism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94460"/>
            <a:ext cx="3652159" cy="54635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Barre continued to support irredentism in Ethiopia and Kenya, despite Soviet opposition and despite a peace treaty with Kenya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Formation of Western Somali Liberation Front (WSLF) in Ogaden in 1975 to fight for secession of the region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Ethiopia responded by funding insurgency in Somalia from 1971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Somalia received support from the Arab world, especially as Ethiopia was supporting South Sudanese separatist movements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xmlns="" id="{753E5EF8-BB01-E24F-A725-D20785756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538" y="1530669"/>
            <a:ext cx="4234541" cy="484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49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90B270-D3A5-044B-A3F4-EEAAFB2C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Somalia in the 1970s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4A925A-710D-9541-9D98-E2F2D77E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Aspirations of the Somali Democratic Republic to a greater regional role</a:t>
            </a:r>
          </a:p>
          <a:p>
            <a:pPr lvl="1"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1974 Somalia joined the Arab League</a:t>
            </a:r>
          </a:p>
          <a:p>
            <a:pPr lvl="1"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1974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</a:rPr>
              <a:t>Siad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 Barre chaired the OAU summit in Mogadishu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Dependence on foreign aid – Barre’s attempts to diversify the country’s foreign support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11 July 1974: Somali-Soviet Treaty of Friendship and Cooperation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1976: Creation of the Somali Revolutionary Socialist Party to prove the regime’s socialist credentials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A struggling economy; 1974-1975 severe drought</a:t>
            </a:r>
          </a:p>
          <a:p>
            <a:pPr>
              <a:lnSpc>
                <a:spcPct val="114000"/>
              </a:lnSpc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Popular discontent</a:t>
            </a:r>
          </a:p>
        </p:txBody>
      </p:sp>
    </p:spTree>
    <p:extLst>
      <p:ext uri="{BB962C8B-B14F-4D97-AF65-F5344CB8AC3E}">
        <p14:creationId xmlns:p14="http://schemas.microsoft.com/office/powerpoint/2010/main" val="3807889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The </a:t>
            </a:r>
            <a:r>
              <a:rPr lang="en-GB" sz="3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Derg</a:t>
            </a:r>
            <a:r>
              <a:rPr lang="en-GB" sz="3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and </a:t>
            </a:r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the threat of invasion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Somali army well equipped with Soviet weapons; had three times as many tanks as Ethiopia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Somalia sought to exploit political turmoil in Ethiopia: early 1976, rumours of an imminent invasion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Derg inherited imperial Ethiopia’s wars against Eritrean and </a:t>
            </a:r>
            <a:r>
              <a:rPr lang="en-GB" sz="2400" dirty="0" err="1">
                <a:solidFill>
                  <a:schemeClr val="bg1"/>
                </a:solidFill>
                <a:latin typeface="Cambria" panose="02040503050406030204" pitchFamily="18" charset="0"/>
              </a:rPr>
              <a:t>Tigrayan</a:t>
            </a: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 separatists – spread Ethiopian army thin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Failure of talks with Barre in Addis Ababa in January 1976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9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The Somali invasion of Ethiopia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415" y="2325083"/>
            <a:ext cx="3535846" cy="285253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February 1977: 1,500 Somali troops invade Ogaden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By July 1977, there were 40,000 Somali soldiers in Ethiopia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468" y="2146062"/>
            <a:ext cx="4827933" cy="321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45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The Soviets choose sides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59702"/>
            <a:ext cx="7886700" cy="5549211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February 1977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United States cuts military aid to Ethiopia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Podgorny and Castro in Addis Ababa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May 1977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Mengistu in Moscow: $350-450m arms deal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	(48 </a:t>
            </a:r>
            <a:r>
              <a:rPr lang="en-GB" sz="2000" dirty="0" err="1">
                <a:solidFill>
                  <a:schemeClr val="bg1"/>
                </a:solidFill>
                <a:latin typeface="Cambria" panose="02040503050406030204" pitchFamily="18" charset="0"/>
              </a:rPr>
              <a:t>MiG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 aircraft, 200 tanks, anti-tank/-aircraft missiles)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October 1977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Mengistu complained that Soviet Union still aiding Somalia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Moscow ceased arms supply to Somalia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Barre evicted Eastern Bloc and Cuban advisers 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November 1977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Soviet Union begins airlift of arms and aid to Ethiopia</a:t>
            </a:r>
          </a:p>
          <a:p>
            <a:pPr marL="457200" lvl="1" indent="0">
              <a:lnSpc>
                <a:spcPct val="114000"/>
              </a:lnSpc>
              <a:buNone/>
            </a:pPr>
            <a:endParaRPr lang="en-GB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53130" y="43235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9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647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1470" y="2514600"/>
            <a:ext cx="6192078" cy="1431235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Cuban support to the </a:t>
            </a:r>
            <a:r>
              <a:rPr lang="en-GB" sz="3200" b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Derg</a:t>
            </a:r>
            <a:endParaRPr lang="en-GB" sz="32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29050"/>
            <a:ext cx="9144000" cy="2959375"/>
          </a:xfrm>
        </p:spPr>
        <p:txBody>
          <a:bodyPr>
            <a:normAutofit fontScale="92500"/>
          </a:bodyPr>
          <a:lstStyle/>
          <a:p>
            <a:pPr>
              <a:lnSpc>
                <a:spcPct val="114000"/>
              </a:lnSpc>
            </a:pPr>
            <a:r>
              <a:rPr lang="en-GB" sz="2600" dirty="0">
                <a:solidFill>
                  <a:schemeClr val="bg1"/>
                </a:solidFill>
                <a:latin typeface="Cambria" panose="02040503050406030204" pitchFamily="18" charset="0"/>
              </a:rPr>
              <a:t>Castro initially tried to act as a peacemaker – sought to create socialist confederation in region</a:t>
            </a:r>
          </a:p>
          <a:p>
            <a:pPr>
              <a:lnSpc>
                <a:spcPct val="114000"/>
              </a:lnSpc>
            </a:pPr>
            <a:r>
              <a:rPr lang="en-GB" sz="2600" dirty="0">
                <a:solidFill>
                  <a:schemeClr val="bg1"/>
                </a:solidFill>
                <a:latin typeface="Cambria" panose="02040503050406030204" pitchFamily="18" charset="0"/>
              </a:rPr>
              <a:t>Cubans initially turned down repeated Ethiopian requests for aid</a:t>
            </a:r>
            <a:r>
              <a:rPr lang="is-IS" sz="2600" dirty="0">
                <a:solidFill>
                  <a:schemeClr val="bg1"/>
                </a:solidFill>
                <a:latin typeface="Cambria" panose="02040503050406030204" pitchFamily="18" charset="0"/>
              </a:rPr>
              <a:t>… until they joined the Soviet airlift operation in November 1977</a:t>
            </a:r>
          </a:p>
          <a:p>
            <a:pPr>
              <a:lnSpc>
                <a:spcPct val="114000"/>
              </a:lnSpc>
            </a:pPr>
            <a:r>
              <a:rPr lang="en-GB" sz="2600" dirty="0">
                <a:solidFill>
                  <a:schemeClr val="bg1"/>
                </a:solidFill>
                <a:latin typeface="Cambria" panose="02040503050406030204" pitchFamily="18" charset="0"/>
              </a:rPr>
              <a:t>Problematic implications of Cuba’s aid for the </a:t>
            </a:r>
            <a:r>
              <a:rPr lang="en-GB" sz="2600" dirty="0" err="1">
                <a:solidFill>
                  <a:schemeClr val="bg1"/>
                </a:solidFill>
                <a:latin typeface="Cambria" panose="02040503050406030204" pitchFamily="18" charset="0"/>
              </a:rPr>
              <a:t>Derg</a:t>
            </a:r>
            <a:r>
              <a:rPr lang="en-GB" sz="2600" dirty="0">
                <a:solidFill>
                  <a:schemeClr val="bg1"/>
                </a:solidFill>
                <a:latin typeface="Cambria" panose="02040503050406030204" pitchFamily="18" charset="0"/>
              </a:rPr>
              <a:t>; Havana refused to support war against Eritrea and Tigray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9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Cambria" panose="02040503050406030204" pitchFamily="18" charset="0"/>
              </a:rPr>
              <a:t>Somalia’s defeat and its consequences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33154"/>
            <a:ext cx="7886699" cy="569563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November 1977</a:t>
            </a:r>
          </a:p>
          <a:p>
            <a:pPr>
              <a:lnSpc>
                <a:spcPct val="114000"/>
              </a:lnSpc>
            </a:pPr>
            <a:r>
              <a:rPr lang="en-GB" sz="2100" dirty="0">
                <a:solidFill>
                  <a:schemeClr val="bg1"/>
                </a:solidFill>
                <a:latin typeface="Cambria" panose="02040503050406030204" pitchFamily="18" charset="0"/>
              </a:rPr>
              <a:t>Soviet Union began six-week airlift and sealift</a:t>
            </a:r>
          </a:p>
          <a:p>
            <a:pPr>
              <a:lnSpc>
                <a:spcPct val="114000"/>
              </a:lnSpc>
            </a:pPr>
            <a:r>
              <a:rPr lang="en-GB" sz="2100" dirty="0">
                <a:solidFill>
                  <a:schemeClr val="bg1"/>
                </a:solidFill>
                <a:latin typeface="Cambria" panose="02040503050406030204" pitchFamily="18" charset="0"/>
              </a:rPr>
              <a:t>Total $1-2bn arms and equipment</a:t>
            </a:r>
          </a:p>
          <a:p>
            <a:pPr>
              <a:lnSpc>
                <a:spcPct val="114000"/>
              </a:lnSpc>
            </a:pPr>
            <a:r>
              <a:rPr lang="en-GB" sz="2100" dirty="0">
                <a:solidFill>
                  <a:schemeClr val="bg1"/>
                </a:solidFill>
                <a:latin typeface="Cambria" panose="02040503050406030204" pitchFamily="18" charset="0"/>
              </a:rPr>
              <a:t>12,000 Cuban troops plus 6,000 advisors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is-IS" sz="2400" dirty="0">
                <a:solidFill>
                  <a:schemeClr val="bg1"/>
                </a:solidFill>
                <a:latin typeface="Cambria" panose="02040503050406030204" pitchFamily="18" charset="0"/>
              </a:rPr>
              <a:t>March 1978</a:t>
            </a:r>
          </a:p>
          <a:p>
            <a:pPr>
              <a:lnSpc>
                <a:spcPct val="114000"/>
              </a:lnSpc>
            </a:pPr>
            <a:r>
              <a:rPr lang="is-IS" sz="2100" dirty="0">
                <a:solidFill>
                  <a:schemeClr val="bg1"/>
                </a:solidFill>
                <a:latin typeface="Cambria" panose="02040503050406030204" pitchFamily="18" charset="0"/>
              </a:rPr>
              <a:t>Somalia withdrew from the Ogaden</a:t>
            </a:r>
          </a:p>
          <a:p>
            <a:pPr>
              <a:lnSpc>
                <a:spcPct val="114000"/>
              </a:lnSpc>
            </a:pPr>
            <a:r>
              <a:rPr lang="is-IS" sz="2100" dirty="0">
                <a:solidFill>
                  <a:schemeClr val="bg1"/>
                </a:solidFill>
                <a:latin typeface="Cambria" panose="02040503050406030204" pitchFamily="18" charset="0"/>
              </a:rPr>
              <a:t>30,000 Somalis taken prisoner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is-IS" sz="2400" dirty="0">
                <a:solidFill>
                  <a:schemeClr val="bg1"/>
                </a:solidFill>
                <a:latin typeface="Cambria" panose="02040503050406030204" pitchFamily="18" charset="0"/>
              </a:rPr>
              <a:t>April 1978</a:t>
            </a:r>
          </a:p>
          <a:p>
            <a:pPr>
              <a:lnSpc>
                <a:spcPct val="114000"/>
              </a:lnSpc>
            </a:pPr>
            <a:r>
              <a:rPr lang="is-IS" sz="2100" dirty="0">
                <a:solidFill>
                  <a:schemeClr val="bg1"/>
                </a:solidFill>
                <a:latin typeface="Cambria" panose="02040503050406030204" pitchFamily="18" charset="0"/>
              </a:rPr>
              <a:t>Attempted coup against Barre‘s regime </a:t>
            </a:r>
            <a:r>
              <a:rPr lang="is-IS" sz="20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is-IS" sz="2400" dirty="0">
                <a:solidFill>
                  <a:schemeClr val="bg1"/>
                </a:solidFill>
                <a:latin typeface="Cambria" panose="02040503050406030204" pitchFamily="18" charset="0"/>
              </a:rPr>
              <a:t>1980s</a:t>
            </a:r>
          </a:p>
          <a:p>
            <a:pPr>
              <a:lnSpc>
                <a:spcPct val="114000"/>
              </a:lnSpc>
            </a:pPr>
            <a:r>
              <a:rPr lang="is-IS" sz="2100" dirty="0">
                <a:solidFill>
                  <a:schemeClr val="bg1"/>
                </a:solidFill>
                <a:latin typeface="Cambria" panose="02040503050406030204" pitchFamily="18" charset="0"/>
              </a:rPr>
              <a:t>By May 1980, one person in four in Somalia was a refugee from Ethiopia. Official figure was 1,400,000 refugees</a:t>
            </a:r>
          </a:p>
          <a:p>
            <a:pPr>
              <a:lnSpc>
                <a:spcPct val="114000"/>
              </a:lnSpc>
            </a:pPr>
            <a:r>
              <a:rPr lang="is-IS" sz="2100" dirty="0">
                <a:solidFill>
                  <a:schemeClr val="bg1"/>
                </a:solidFill>
                <a:latin typeface="Cambria" panose="02040503050406030204" pitchFamily="18" charset="0"/>
              </a:rPr>
              <a:t>Plundering of Somalia‘s economy</a:t>
            </a:r>
          </a:p>
          <a:p>
            <a:pPr>
              <a:lnSpc>
                <a:spcPct val="114000"/>
              </a:lnSpc>
            </a:pPr>
            <a:r>
              <a:rPr lang="is-IS" sz="2100" dirty="0">
                <a:solidFill>
                  <a:schemeClr val="bg1"/>
                </a:solidFill>
                <a:latin typeface="Cambria" panose="02040503050406030204" pitchFamily="18" charset="0"/>
              </a:rPr>
              <a:t>Rise of armed opposition movements. Ethiopian support to Somali Salvation Democratic Front (SSDF) and Somali National Movement (SSDF) </a:t>
            </a:r>
          </a:p>
          <a:p>
            <a:pPr>
              <a:lnSpc>
                <a:spcPct val="114000"/>
              </a:lnSpc>
            </a:pPr>
            <a:endParaRPr lang="is-IS" sz="21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is-IS" sz="21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is-IS" sz="21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53130" y="43235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8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782</Words>
  <Application>Microsoft Office PowerPoint</Application>
  <PresentationFormat>On-screen Show (4:3)</PresentationFormat>
  <Paragraphs>114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Office Theme</vt:lpstr>
      <vt:lpstr>Proxy war? The Ethiopia-Somalia conflict, 1977-78</vt:lpstr>
      <vt:lpstr>Lecture outline</vt:lpstr>
      <vt:lpstr>Somali irredentism</vt:lpstr>
      <vt:lpstr>Somalia in the 1970s</vt:lpstr>
      <vt:lpstr>The Derg and the threat of invasion</vt:lpstr>
      <vt:lpstr>The Somali invasion of Ethiopia</vt:lpstr>
      <vt:lpstr>The Soviets choose sides</vt:lpstr>
      <vt:lpstr>Cuban support to the Derg</vt:lpstr>
      <vt:lpstr>Somalia’s defeat and its consequences</vt:lpstr>
      <vt:lpstr>The fate of Ethiopian socialism</vt:lpstr>
      <vt:lpstr>A failure of US foreign policy?</vt:lpstr>
      <vt:lpstr>The post-Cold War Horn of Africa: a re-emerging hotspot</vt:lpstr>
      <vt:lpstr>Conclusions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Superpower rivalry and revolution in the Horn of Africa</dc:title>
  <dc:creator>Roberts, George</dc:creator>
  <cp:lastModifiedBy>Bruzzone, Anna</cp:lastModifiedBy>
  <cp:revision>55</cp:revision>
  <dcterms:created xsi:type="dcterms:W3CDTF">2017-01-12T08:38:03Z</dcterms:created>
  <dcterms:modified xsi:type="dcterms:W3CDTF">2019-01-21T15:45:38Z</dcterms:modified>
</cp:coreProperties>
</file>