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317" r:id="rId3"/>
    <p:sldId id="305" r:id="rId4"/>
    <p:sldId id="306" r:id="rId5"/>
    <p:sldId id="301" r:id="rId6"/>
    <p:sldId id="332" r:id="rId7"/>
    <p:sldId id="333" r:id="rId8"/>
    <p:sldId id="329" r:id="rId9"/>
    <p:sldId id="287" r:id="rId10"/>
    <p:sldId id="295" r:id="rId11"/>
    <p:sldId id="292" r:id="rId12"/>
    <p:sldId id="289" r:id="rId13"/>
    <p:sldId id="321" r:id="rId14"/>
    <p:sldId id="297" r:id="rId15"/>
    <p:sldId id="290" r:id="rId16"/>
    <p:sldId id="29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2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31" autoAdjust="0"/>
    <p:restoredTop sz="94660"/>
  </p:normalViewPr>
  <p:slideViewPr>
    <p:cSldViewPr snapToGrid="0">
      <p:cViewPr varScale="1">
        <p:scale>
          <a:sx n="111" d="100"/>
          <a:sy n="111" d="100"/>
        </p:scale>
        <p:origin x="2408"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926082-2422-463E-AF80-794B86DD775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9CCC356-AC67-4874-A0FE-DE72B19A6D3F}">
      <dgm:prSet/>
      <dgm:spPr/>
      <dgm:t>
        <a:bodyPr/>
        <a:lstStyle/>
        <a:p>
          <a:r>
            <a:rPr lang="en-US"/>
            <a:t>African National Congress (ANC), founded 1912</a:t>
          </a:r>
        </a:p>
      </dgm:t>
    </dgm:pt>
    <dgm:pt modelId="{D5F588B2-E8BD-488C-94CB-B2E0A8400F9D}" type="parTrans" cxnId="{6EA33180-F73D-4ED9-B04D-3432B8DE1670}">
      <dgm:prSet/>
      <dgm:spPr/>
      <dgm:t>
        <a:bodyPr/>
        <a:lstStyle/>
        <a:p>
          <a:endParaRPr lang="en-US"/>
        </a:p>
      </dgm:t>
    </dgm:pt>
    <dgm:pt modelId="{1ABDD039-E502-4E41-B62A-0848CFDA29EB}" type="sibTrans" cxnId="{6EA33180-F73D-4ED9-B04D-3432B8DE1670}">
      <dgm:prSet/>
      <dgm:spPr/>
      <dgm:t>
        <a:bodyPr/>
        <a:lstStyle/>
        <a:p>
          <a:endParaRPr lang="en-US"/>
        </a:p>
      </dgm:t>
    </dgm:pt>
    <dgm:pt modelId="{E578A2FC-0877-48C4-BE2E-3D4F5D0B4480}">
      <dgm:prSet/>
      <dgm:spPr/>
      <dgm:t>
        <a:bodyPr/>
        <a:lstStyle/>
        <a:p>
          <a:r>
            <a:rPr lang="en-US"/>
            <a:t>ANC’s Youth League (Mandela, Tambo)</a:t>
          </a:r>
        </a:p>
      </dgm:t>
    </dgm:pt>
    <dgm:pt modelId="{384ECD66-A6B1-4CC1-9FE2-A9EF40E1E54D}" type="parTrans" cxnId="{8A0618F8-D366-4D0E-8266-3D468282CAC7}">
      <dgm:prSet/>
      <dgm:spPr/>
      <dgm:t>
        <a:bodyPr/>
        <a:lstStyle/>
        <a:p>
          <a:endParaRPr lang="en-US"/>
        </a:p>
      </dgm:t>
    </dgm:pt>
    <dgm:pt modelId="{B91D9972-5287-4662-A2D7-F24D47A67F1D}" type="sibTrans" cxnId="{8A0618F8-D366-4D0E-8266-3D468282CAC7}">
      <dgm:prSet/>
      <dgm:spPr/>
      <dgm:t>
        <a:bodyPr/>
        <a:lstStyle/>
        <a:p>
          <a:endParaRPr lang="en-US"/>
        </a:p>
      </dgm:t>
    </dgm:pt>
    <dgm:pt modelId="{B5C81A92-2341-406C-9E7D-23F7EFC321C6}">
      <dgm:prSet/>
      <dgm:spPr/>
      <dgm:t>
        <a:bodyPr/>
        <a:lstStyle/>
        <a:p>
          <a:r>
            <a:rPr lang="en-US"/>
            <a:t>1948: The National Party wins elections in South Africa. Institutes apartheid</a:t>
          </a:r>
        </a:p>
      </dgm:t>
    </dgm:pt>
    <dgm:pt modelId="{CAC6796B-9F63-4896-B465-26A5A27A9456}" type="parTrans" cxnId="{80434642-C025-4143-B99C-E131B3FCFABA}">
      <dgm:prSet/>
      <dgm:spPr/>
      <dgm:t>
        <a:bodyPr/>
        <a:lstStyle/>
        <a:p>
          <a:endParaRPr lang="en-US"/>
        </a:p>
      </dgm:t>
    </dgm:pt>
    <dgm:pt modelId="{19573CE3-ADA9-4E4D-99C4-ADB5E276D243}" type="sibTrans" cxnId="{80434642-C025-4143-B99C-E131B3FCFABA}">
      <dgm:prSet/>
      <dgm:spPr/>
      <dgm:t>
        <a:bodyPr/>
        <a:lstStyle/>
        <a:p>
          <a:endParaRPr lang="en-US"/>
        </a:p>
      </dgm:t>
    </dgm:pt>
    <dgm:pt modelId="{7E330A41-8315-4126-B9CD-5CA1F07E4AEA}">
      <dgm:prSet/>
      <dgm:spPr/>
      <dgm:t>
        <a:bodyPr/>
        <a:lstStyle/>
        <a:p>
          <a:r>
            <a:rPr lang="en-US"/>
            <a:t>1960. Sharpeville Massacre</a:t>
          </a:r>
        </a:p>
      </dgm:t>
    </dgm:pt>
    <dgm:pt modelId="{4F6A4775-46F0-478C-959A-4870461B2E01}" type="parTrans" cxnId="{695664EE-83C2-4E29-A41E-32EF0097F766}">
      <dgm:prSet/>
      <dgm:spPr/>
      <dgm:t>
        <a:bodyPr/>
        <a:lstStyle/>
        <a:p>
          <a:endParaRPr lang="en-US"/>
        </a:p>
      </dgm:t>
    </dgm:pt>
    <dgm:pt modelId="{BD3DA621-0B07-45CD-9E1F-8FD926C22688}" type="sibTrans" cxnId="{695664EE-83C2-4E29-A41E-32EF0097F766}">
      <dgm:prSet/>
      <dgm:spPr/>
      <dgm:t>
        <a:bodyPr/>
        <a:lstStyle/>
        <a:p>
          <a:endParaRPr lang="en-US"/>
        </a:p>
      </dgm:t>
    </dgm:pt>
    <dgm:pt modelId="{5A6D65D6-9D71-40F4-9104-692F5CCB8E67}">
      <dgm:prSet/>
      <dgm:spPr/>
      <dgm:t>
        <a:bodyPr/>
        <a:lstStyle/>
        <a:p>
          <a:r>
            <a:rPr lang="en-US"/>
            <a:t>Rivals: Pan-Africanist Congress (PAC)</a:t>
          </a:r>
        </a:p>
      </dgm:t>
    </dgm:pt>
    <dgm:pt modelId="{5988A390-9376-475F-9C26-0637B4301DB8}" type="parTrans" cxnId="{30E8A8C4-CC7F-4058-85D9-3E539F9A3D33}">
      <dgm:prSet/>
      <dgm:spPr/>
      <dgm:t>
        <a:bodyPr/>
        <a:lstStyle/>
        <a:p>
          <a:endParaRPr lang="en-US"/>
        </a:p>
      </dgm:t>
    </dgm:pt>
    <dgm:pt modelId="{D92E035F-6370-41F5-87D3-2232BC4CE32D}" type="sibTrans" cxnId="{30E8A8C4-CC7F-4058-85D9-3E539F9A3D33}">
      <dgm:prSet/>
      <dgm:spPr/>
      <dgm:t>
        <a:bodyPr/>
        <a:lstStyle/>
        <a:p>
          <a:endParaRPr lang="en-US"/>
        </a:p>
      </dgm:t>
    </dgm:pt>
    <dgm:pt modelId="{5B89F0F1-7D21-4619-B98E-1DE7873384E8}">
      <dgm:prSet/>
      <dgm:spPr/>
      <dgm:t>
        <a:bodyPr/>
        <a:lstStyle/>
        <a:p>
          <a:r>
            <a:rPr lang="en-US"/>
            <a:t>1961. Turn to violence. ANC establishes armed wing, Umkonto weSizwe  (Spear of the Nation)</a:t>
          </a:r>
        </a:p>
      </dgm:t>
    </dgm:pt>
    <dgm:pt modelId="{91491413-9C06-4BC2-8F15-C1B82B857745}" type="parTrans" cxnId="{C7DEB640-2965-4F40-B3B8-0DB35E2B5972}">
      <dgm:prSet/>
      <dgm:spPr/>
      <dgm:t>
        <a:bodyPr/>
        <a:lstStyle/>
        <a:p>
          <a:endParaRPr lang="en-US"/>
        </a:p>
      </dgm:t>
    </dgm:pt>
    <dgm:pt modelId="{BD58651D-32F4-43D6-ABF3-C61F16351E7B}" type="sibTrans" cxnId="{C7DEB640-2965-4F40-B3B8-0DB35E2B5972}">
      <dgm:prSet/>
      <dgm:spPr/>
      <dgm:t>
        <a:bodyPr/>
        <a:lstStyle/>
        <a:p>
          <a:endParaRPr lang="en-US"/>
        </a:p>
      </dgm:t>
    </dgm:pt>
    <dgm:pt modelId="{CAFD87B4-6EB4-2943-833A-960F5BA20181}" type="pres">
      <dgm:prSet presAssocID="{4E926082-2422-463E-AF80-794B86DD775D}" presName="linear" presStyleCnt="0">
        <dgm:presLayoutVars>
          <dgm:animLvl val="lvl"/>
          <dgm:resizeHandles val="exact"/>
        </dgm:presLayoutVars>
      </dgm:prSet>
      <dgm:spPr/>
    </dgm:pt>
    <dgm:pt modelId="{87677EA2-AD22-F34B-94FA-994C124340BF}" type="pres">
      <dgm:prSet presAssocID="{19CCC356-AC67-4874-A0FE-DE72B19A6D3F}" presName="parentText" presStyleLbl="node1" presStyleIdx="0" presStyleCnt="6">
        <dgm:presLayoutVars>
          <dgm:chMax val="0"/>
          <dgm:bulletEnabled val="1"/>
        </dgm:presLayoutVars>
      </dgm:prSet>
      <dgm:spPr/>
    </dgm:pt>
    <dgm:pt modelId="{FEFCB43F-03CD-C449-A721-C91301D4DF8C}" type="pres">
      <dgm:prSet presAssocID="{1ABDD039-E502-4E41-B62A-0848CFDA29EB}" presName="spacer" presStyleCnt="0"/>
      <dgm:spPr/>
    </dgm:pt>
    <dgm:pt modelId="{2A8614E0-2285-E441-88E1-8F6CDB2294ED}" type="pres">
      <dgm:prSet presAssocID="{E578A2FC-0877-48C4-BE2E-3D4F5D0B4480}" presName="parentText" presStyleLbl="node1" presStyleIdx="1" presStyleCnt="6">
        <dgm:presLayoutVars>
          <dgm:chMax val="0"/>
          <dgm:bulletEnabled val="1"/>
        </dgm:presLayoutVars>
      </dgm:prSet>
      <dgm:spPr/>
    </dgm:pt>
    <dgm:pt modelId="{B0404119-36B1-3B40-892E-2AC850DE10BE}" type="pres">
      <dgm:prSet presAssocID="{B91D9972-5287-4662-A2D7-F24D47A67F1D}" presName="spacer" presStyleCnt="0"/>
      <dgm:spPr/>
    </dgm:pt>
    <dgm:pt modelId="{A2CC9475-ADC3-6248-8803-142DE53DF6C2}" type="pres">
      <dgm:prSet presAssocID="{B5C81A92-2341-406C-9E7D-23F7EFC321C6}" presName="parentText" presStyleLbl="node1" presStyleIdx="2" presStyleCnt="6">
        <dgm:presLayoutVars>
          <dgm:chMax val="0"/>
          <dgm:bulletEnabled val="1"/>
        </dgm:presLayoutVars>
      </dgm:prSet>
      <dgm:spPr/>
    </dgm:pt>
    <dgm:pt modelId="{F58441BD-150F-A04F-B39E-BDFD08060F1D}" type="pres">
      <dgm:prSet presAssocID="{19573CE3-ADA9-4E4D-99C4-ADB5E276D243}" presName="spacer" presStyleCnt="0"/>
      <dgm:spPr/>
    </dgm:pt>
    <dgm:pt modelId="{910083BC-CF84-3C40-BD38-8E3B08206682}" type="pres">
      <dgm:prSet presAssocID="{7E330A41-8315-4126-B9CD-5CA1F07E4AEA}" presName="parentText" presStyleLbl="node1" presStyleIdx="3" presStyleCnt="6">
        <dgm:presLayoutVars>
          <dgm:chMax val="0"/>
          <dgm:bulletEnabled val="1"/>
        </dgm:presLayoutVars>
      </dgm:prSet>
      <dgm:spPr/>
    </dgm:pt>
    <dgm:pt modelId="{A92DAAF5-41AF-F044-912F-8306DC9989E0}" type="pres">
      <dgm:prSet presAssocID="{BD3DA621-0B07-45CD-9E1F-8FD926C22688}" presName="spacer" presStyleCnt="0"/>
      <dgm:spPr/>
    </dgm:pt>
    <dgm:pt modelId="{F3E125C1-C97E-044D-B5F3-7A282BCFE0A7}" type="pres">
      <dgm:prSet presAssocID="{5A6D65D6-9D71-40F4-9104-692F5CCB8E67}" presName="parentText" presStyleLbl="node1" presStyleIdx="4" presStyleCnt="6">
        <dgm:presLayoutVars>
          <dgm:chMax val="0"/>
          <dgm:bulletEnabled val="1"/>
        </dgm:presLayoutVars>
      </dgm:prSet>
      <dgm:spPr/>
    </dgm:pt>
    <dgm:pt modelId="{13243D59-686B-2947-98B3-278A5D68F99F}" type="pres">
      <dgm:prSet presAssocID="{D92E035F-6370-41F5-87D3-2232BC4CE32D}" presName="spacer" presStyleCnt="0"/>
      <dgm:spPr/>
    </dgm:pt>
    <dgm:pt modelId="{BD946154-3495-FC49-B092-E7160CF7BE96}" type="pres">
      <dgm:prSet presAssocID="{5B89F0F1-7D21-4619-B98E-1DE7873384E8}" presName="parentText" presStyleLbl="node1" presStyleIdx="5" presStyleCnt="6">
        <dgm:presLayoutVars>
          <dgm:chMax val="0"/>
          <dgm:bulletEnabled val="1"/>
        </dgm:presLayoutVars>
      </dgm:prSet>
      <dgm:spPr/>
    </dgm:pt>
  </dgm:ptLst>
  <dgm:cxnLst>
    <dgm:cxn modelId="{AB835016-D69D-D241-880B-B0E0A6C94DBA}" type="presOf" srcId="{5A6D65D6-9D71-40F4-9104-692F5CCB8E67}" destId="{F3E125C1-C97E-044D-B5F3-7A282BCFE0A7}" srcOrd="0" destOrd="0" presId="urn:microsoft.com/office/officeart/2005/8/layout/vList2"/>
    <dgm:cxn modelId="{4E9B323B-DDC7-2A4A-A1B0-7ABD43C8BEC0}" type="presOf" srcId="{4E926082-2422-463E-AF80-794B86DD775D}" destId="{CAFD87B4-6EB4-2943-833A-960F5BA20181}" srcOrd="0" destOrd="0" presId="urn:microsoft.com/office/officeart/2005/8/layout/vList2"/>
    <dgm:cxn modelId="{C7DEB640-2965-4F40-B3B8-0DB35E2B5972}" srcId="{4E926082-2422-463E-AF80-794B86DD775D}" destId="{5B89F0F1-7D21-4619-B98E-1DE7873384E8}" srcOrd="5" destOrd="0" parTransId="{91491413-9C06-4BC2-8F15-C1B82B857745}" sibTransId="{BD58651D-32F4-43D6-ABF3-C61F16351E7B}"/>
    <dgm:cxn modelId="{80434642-C025-4143-B99C-E131B3FCFABA}" srcId="{4E926082-2422-463E-AF80-794B86DD775D}" destId="{B5C81A92-2341-406C-9E7D-23F7EFC321C6}" srcOrd="2" destOrd="0" parTransId="{CAC6796B-9F63-4896-B465-26A5A27A9456}" sibTransId="{19573CE3-ADA9-4E4D-99C4-ADB5E276D243}"/>
    <dgm:cxn modelId="{B8CF4754-EC48-574C-8FAC-C05FF0197046}" type="presOf" srcId="{5B89F0F1-7D21-4619-B98E-1DE7873384E8}" destId="{BD946154-3495-FC49-B092-E7160CF7BE96}" srcOrd="0" destOrd="0" presId="urn:microsoft.com/office/officeart/2005/8/layout/vList2"/>
    <dgm:cxn modelId="{9AA00465-844A-3A40-ADE8-AB788B2E59B6}" type="presOf" srcId="{B5C81A92-2341-406C-9E7D-23F7EFC321C6}" destId="{A2CC9475-ADC3-6248-8803-142DE53DF6C2}" srcOrd="0" destOrd="0" presId="urn:microsoft.com/office/officeart/2005/8/layout/vList2"/>
    <dgm:cxn modelId="{6EA33180-F73D-4ED9-B04D-3432B8DE1670}" srcId="{4E926082-2422-463E-AF80-794B86DD775D}" destId="{19CCC356-AC67-4874-A0FE-DE72B19A6D3F}" srcOrd="0" destOrd="0" parTransId="{D5F588B2-E8BD-488C-94CB-B2E0A8400F9D}" sibTransId="{1ABDD039-E502-4E41-B62A-0848CFDA29EB}"/>
    <dgm:cxn modelId="{D440C6A9-00CC-0E49-8535-4EEB30FA68AC}" type="presOf" srcId="{E578A2FC-0877-48C4-BE2E-3D4F5D0B4480}" destId="{2A8614E0-2285-E441-88E1-8F6CDB2294ED}" srcOrd="0" destOrd="0" presId="urn:microsoft.com/office/officeart/2005/8/layout/vList2"/>
    <dgm:cxn modelId="{3112DFAC-0391-6943-8A26-D1DF4ED379EC}" type="presOf" srcId="{7E330A41-8315-4126-B9CD-5CA1F07E4AEA}" destId="{910083BC-CF84-3C40-BD38-8E3B08206682}" srcOrd="0" destOrd="0" presId="urn:microsoft.com/office/officeart/2005/8/layout/vList2"/>
    <dgm:cxn modelId="{30E8A8C4-CC7F-4058-85D9-3E539F9A3D33}" srcId="{4E926082-2422-463E-AF80-794B86DD775D}" destId="{5A6D65D6-9D71-40F4-9104-692F5CCB8E67}" srcOrd="4" destOrd="0" parTransId="{5988A390-9376-475F-9C26-0637B4301DB8}" sibTransId="{D92E035F-6370-41F5-87D3-2232BC4CE32D}"/>
    <dgm:cxn modelId="{2029F8E6-5EB1-1643-90C2-098F950657AB}" type="presOf" srcId="{19CCC356-AC67-4874-A0FE-DE72B19A6D3F}" destId="{87677EA2-AD22-F34B-94FA-994C124340BF}" srcOrd="0" destOrd="0" presId="urn:microsoft.com/office/officeart/2005/8/layout/vList2"/>
    <dgm:cxn modelId="{695664EE-83C2-4E29-A41E-32EF0097F766}" srcId="{4E926082-2422-463E-AF80-794B86DD775D}" destId="{7E330A41-8315-4126-B9CD-5CA1F07E4AEA}" srcOrd="3" destOrd="0" parTransId="{4F6A4775-46F0-478C-959A-4870461B2E01}" sibTransId="{BD3DA621-0B07-45CD-9E1F-8FD926C22688}"/>
    <dgm:cxn modelId="{8A0618F8-D366-4D0E-8266-3D468282CAC7}" srcId="{4E926082-2422-463E-AF80-794B86DD775D}" destId="{E578A2FC-0877-48C4-BE2E-3D4F5D0B4480}" srcOrd="1" destOrd="0" parTransId="{384ECD66-A6B1-4CC1-9FE2-A9EF40E1E54D}" sibTransId="{B91D9972-5287-4662-A2D7-F24D47A67F1D}"/>
    <dgm:cxn modelId="{DC9D0EDD-E212-2F4E-A11D-CEEC54C268B0}" type="presParOf" srcId="{CAFD87B4-6EB4-2943-833A-960F5BA20181}" destId="{87677EA2-AD22-F34B-94FA-994C124340BF}" srcOrd="0" destOrd="0" presId="urn:microsoft.com/office/officeart/2005/8/layout/vList2"/>
    <dgm:cxn modelId="{1F329DF2-92D4-E84B-9218-61B7E0C735A2}" type="presParOf" srcId="{CAFD87B4-6EB4-2943-833A-960F5BA20181}" destId="{FEFCB43F-03CD-C449-A721-C91301D4DF8C}" srcOrd="1" destOrd="0" presId="urn:microsoft.com/office/officeart/2005/8/layout/vList2"/>
    <dgm:cxn modelId="{0B64BB49-DEDC-184E-8F02-738DC914D110}" type="presParOf" srcId="{CAFD87B4-6EB4-2943-833A-960F5BA20181}" destId="{2A8614E0-2285-E441-88E1-8F6CDB2294ED}" srcOrd="2" destOrd="0" presId="urn:microsoft.com/office/officeart/2005/8/layout/vList2"/>
    <dgm:cxn modelId="{983C0B51-8AB1-ED46-ABCC-20888811B0B6}" type="presParOf" srcId="{CAFD87B4-6EB4-2943-833A-960F5BA20181}" destId="{B0404119-36B1-3B40-892E-2AC850DE10BE}" srcOrd="3" destOrd="0" presId="urn:microsoft.com/office/officeart/2005/8/layout/vList2"/>
    <dgm:cxn modelId="{5FB4210E-6D81-4C43-BDAE-AEE9AA522249}" type="presParOf" srcId="{CAFD87B4-6EB4-2943-833A-960F5BA20181}" destId="{A2CC9475-ADC3-6248-8803-142DE53DF6C2}" srcOrd="4" destOrd="0" presId="urn:microsoft.com/office/officeart/2005/8/layout/vList2"/>
    <dgm:cxn modelId="{7BE1C5EE-1C14-2A4D-B914-0328FC1962E4}" type="presParOf" srcId="{CAFD87B4-6EB4-2943-833A-960F5BA20181}" destId="{F58441BD-150F-A04F-B39E-BDFD08060F1D}" srcOrd="5" destOrd="0" presId="urn:microsoft.com/office/officeart/2005/8/layout/vList2"/>
    <dgm:cxn modelId="{67589FBB-3769-EB46-A7C1-F53919001126}" type="presParOf" srcId="{CAFD87B4-6EB4-2943-833A-960F5BA20181}" destId="{910083BC-CF84-3C40-BD38-8E3B08206682}" srcOrd="6" destOrd="0" presId="urn:microsoft.com/office/officeart/2005/8/layout/vList2"/>
    <dgm:cxn modelId="{19786F14-C0F4-0145-8E49-C153BA7901F4}" type="presParOf" srcId="{CAFD87B4-6EB4-2943-833A-960F5BA20181}" destId="{A92DAAF5-41AF-F044-912F-8306DC9989E0}" srcOrd="7" destOrd="0" presId="urn:microsoft.com/office/officeart/2005/8/layout/vList2"/>
    <dgm:cxn modelId="{C0FD3E3A-1243-6044-99C7-09FC8187C975}" type="presParOf" srcId="{CAFD87B4-6EB4-2943-833A-960F5BA20181}" destId="{F3E125C1-C97E-044D-B5F3-7A282BCFE0A7}" srcOrd="8" destOrd="0" presId="urn:microsoft.com/office/officeart/2005/8/layout/vList2"/>
    <dgm:cxn modelId="{E5276C00-2F14-D54B-9C42-DCC0FF905598}" type="presParOf" srcId="{CAFD87B4-6EB4-2943-833A-960F5BA20181}" destId="{13243D59-686B-2947-98B3-278A5D68F99F}" srcOrd="9" destOrd="0" presId="urn:microsoft.com/office/officeart/2005/8/layout/vList2"/>
    <dgm:cxn modelId="{DF4899BC-1DE4-D844-A4B7-6BBB1215F020}" type="presParOf" srcId="{CAFD87B4-6EB4-2943-833A-960F5BA20181}" destId="{BD946154-3495-FC49-B092-E7160CF7BE96}" srcOrd="1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77EA2-AD22-F34B-94FA-994C124340BF}">
      <dsp:nvSpPr>
        <dsp:cNvPr id="0" name=""/>
        <dsp:cNvSpPr/>
      </dsp:nvSpPr>
      <dsp:spPr>
        <a:xfrm>
          <a:off x="0" y="55324"/>
          <a:ext cx="4224918" cy="9509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African National Congress (ANC), founded 1912</a:t>
          </a:r>
        </a:p>
      </dsp:txBody>
      <dsp:txXfrm>
        <a:off x="46424" y="101748"/>
        <a:ext cx="4132070" cy="858142"/>
      </dsp:txXfrm>
    </dsp:sp>
    <dsp:sp modelId="{2A8614E0-2285-E441-88E1-8F6CDB2294ED}">
      <dsp:nvSpPr>
        <dsp:cNvPr id="0" name=""/>
        <dsp:cNvSpPr/>
      </dsp:nvSpPr>
      <dsp:spPr>
        <a:xfrm>
          <a:off x="0" y="1055275"/>
          <a:ext cx="4224918" cy="9509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ANC’s Youth League (Mandela, Tambo)</a:t>
          </a:r>
        </a:p>
      </dsp:txBody>
      <dsp:txXfrm>
        <a:off x="46424" y="1101699"/>
        <a:ext cx="4132070" cy="858142"/>
      </dsp:txXfrm>
    </dsp:sp>
    <dsp:sp modelId="{A2CC9475-ADC3-6248-8803-142DE53DF6C2}">
      <dsp:nvSpPr>
        <dsp:cNvPr id="0" name=""/>
        <dsp:cNvSpPr/>
      </dsp:nvSpPr>
      <dsp:spPr>
        <a:xfrm>
          <a:off x="0" y="2055225"/>
          <a:ext cx="4224918" cy="9509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1948: The National Party wins elections in South Africa. Institutes apartheid</a:t>
          </a:r>
        </a:p>
      </dsp:txBody>
      <dsp:txXfrm>
        <a:off x="46424" y="2101649"/>
        <a:ext cx="4132070" cy="858142"/>
      </dsp:txXfrm>
    </dsp:sp>
    <dsp:sp modelId="{910083BC-CF84-3C40-BD38-8E3B08206682}">
      <dsp:nvSpPr>
        <dsp:cNvPr id="0" name=""/>
        <dsp:cNvSpPr/>
      </dsp:nvSpPr>
      <dsp:spPr>
        <a:xfrm>
          <a:off x="0" y="3055176"/>
          <a:ext cx="4224918" cy="9509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1960. Sharpeville Massacre</a:t>
          </a:r>
        </a:p>
      </dsp:txBody>
      <dsp:txXfrm>
        <a:off x="46424" y="3101600"/>
        <a:ext cx="4132070" cy="858142"/>
      </dsp:txXfrm>
    </dsp:sp>
    <dsp:sp modelId="{F3E125C1-C97E-044D-B5F3-7A282BCFE0A7}">
      <dsp:nvSpPr>
        <dsp:cNvPr id="0" name=""/>
        <dsp:cNvSpPr/>
      </dsp:nvSpPr>
      <dsp:spPr>
        <a:xfrm>
          <a:off x="0" y="4055127"/>
          <a:ext cx="4224918" cy="9509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Rivals: Pan-Africanist Congress (PAC)</a:t>
          </a:r>
        </a:p>
      </dsp:txBody>
      <dsp:txXfrm>
        <a:off x="46424" y="4101551"/>
        <a:ext cx="4132070" cy="858142"/>
      </dsp:txXfrm>
    </dsp:sp>
    <dsp:sp modelId="{BD946154-3495-FC49-B092-E7160CF7BE96}">
      <dsp:nvSpPr>
        <dsp:cNvPr id="0" name=""/>
        <dsp:cNvSpPr/>
      </dsp:nvSpPr>
      <dsp:spPr>
        <a:xfrm>
          <a:off x="0" y="5055077"/>
          <a:ext cx="4224918" cy="9509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1961. Turn to violence. ANC establishes armed wing, Umkonto weSizwe  (Spear of the Nation)</a:t>
          </a:r>
        </a:p>
      </dsp:txBody>
      <dsp:txXfrm>
        <a:off x="46424" y="5101501"/>
        <a:ext cx="4132070" cy="85814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850713-D567-754A-AF47-46356761DBB0}" type="datetimeFigureOut">
              <a:rPr lang="en-US" smtClean="0"/>
              <a:t>2/2/25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E1690-1893-5848-A6A5-FDFB49D0713F}" type="slidenum">
              <a:rPr lang="en-US" smtClean="0"/>
              <a:t>‹#›</a:t>
            </a:fld>
            <a:endParaRPr lang="en-US"/>
          </a:p>
        </p:txBody>
      </p:sp>
    </p:spTree>
    <p:extLst>
      <p:ext uri="{BB962C8B-B14F-4D97-AF65-F5344CB8AC3E}">
        <p14:creationId xmlns:p14="http://schemas.microsoft.com/office/powerpoint/2010/main" val="1940009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1912: ANC founded as organization dedicated to campaigning for voting rights</a:t>
            </a:r>
          </a:p>
          <a:p>
            <a:r>
              <a:rPr lang="en-US" dirty="0"/>
              <a:t>1944: ANC’s Youth League: established by younger, more radical members who are inspired by independence movements (Oliver Tambo and Mandela)</a:t>
            </a:r>
          </a:p>
          <a:p>
            <a:r>
              <a:rPr lang="en-US" dirty="0"/>
              <a:t>Oliver Tambo: a long-term leader of the ANC, 1948: he was accosted and spat on when walking along the streets</a:t>
            </a:r>
          </a:p>
          <a:p>
            <a:r>
              <a:rPr lang="en-US" dirty="0"/>
              <a:t>1948: Elections. White supremacist National Party (Afrikaner Nationalism) wins elections and </a:t>
            </a:r>
            <a:r>
              <a:rPr lang="en-US" dirty="0" err="1"/>
              <a:t>insitutes</a:t>
            </a:r>
            <a:r>
              <a:rPr lang="en-US" dirty="0"/>
              <a:t> policy of total segregation – aka apartheid</a:t>
            </a:r>
          </a:p>
          <a:p>
            <a:r>
              <a:rPr lang="en-US" dirty="0"/>
              <a:t>1952 Defiance campaign: ANC launches peaceful campaign to protest against apartheid laws; many ANC members start to consider armed struggle</a:t>
            </a:r>
          </a:p>
          <a:p>
            <a:r>
              <a:rPr lang="en-US" dirty="0"/>
              <a:t>1960. ‘Sharpeville massacre’: South African police shoot at peaceful protestors --&gt; Turning point in the transition to violence.</a:t>
            </a:r>
          </a:p>
          <a:p>
            <a:r>
              <a:rPr lang="en-US" dirty="0"/>
              <a:t>1961 “</a:t>
            </a:r>
            <a:r>
              <a:rPr lang="en-US" dirty="0" err="1"/>
              <a:t>Umkonto</a:t>
            </a:r>
            <a:r>
              <a:rPr lang="en-US" dirty="0"/>
              <a:t> </a:t>
            </a:r>
            <a:r>
              <a:rPr lang="en-US" dirty="0" err="1"/>
              <a:t>weSizwe</a:t>
            </a:r>
            <a:r>
              <a:rPr lang="en-US" dirty="0"/>
              <a:t> (abbreviation MK) – armed wing of the ANC</a:t>
            </a:r>
          </a:p>
          <a:p>
            <a:r>
              <a:rPr lang="en-US" dirty="0"/>
              <a:t>1961-1963: MK starts to attack government buildings (sabotage), not particularly successful. Much of leadership (incl. Mandela) arrested</a:t>
            </a:r>
          </a:p>
          <a:p>
            <a:r>
              <a:rPr lang="en-US" dirty="0"/>
              <a:t>Oliver Tambo-ANC leader in exile</a:t>
            </a:r>
          </a:p>
        </p:txBody>
      </p:sp>
      <p:sp>
        <p:nvSpPr>
          <p:cNvPr id="4" name="Slide Number Placeholder 3"/>
          <p:cNvSpPr>
            <a:spLocks noGrp="1"/>
          </p:cNvSpPr>
          <p:nvPr>
            <p:ph type="sldNum" sz="quarter" idx="5"/>
          </p:nvPr>
        </p:nvSpPr>
        <p:spPr/>
        <p:txBody>
          <a:bodyPr/>
          <a:lstStyle/>
          <a:p>
            <a:fld id="{193E1690-1893-5848-A6A5-FDFB49D0713F}" type="slidenum">
              <a:rPr lang="en-US" smtClean="0"/>
              <a:t>3</a:t>
            </a:fld>
            <a:endParaRPr lang="en-US"/>
          </a:p>
        </p:txBody>
      </p:sp>
    </p:spTree>
    <p:extLst>
      <p:ext uri="{BB962C8B-B14F-4D97-AF65-F5344CB8AC3E}">
        <p14:creationId xmlns:p14="http://schemas.microsoft.com/office/powerpoint/2010/main" val="16587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transition to violence methods of struggle against apartheid has excited enormous passions among historians and the general public </a:t>
            </a:r>
          </a:p>
          <a:p>
            <a:r>
              <a:rPr lang="en-GB" sz="1200" kern="1200" dirty="0">
                <a:solidFill>
                  <a:schemeClr val="tx1"/>
                </a:solidFill>
                <a:effectLst/>
                <a:latin typeface="+mn-lt"/>
                <a:ea typeface="+mn-ea"/>
                <a:cs typeface="+mn-cs"/>
              </a:rPr>
              <a:t>One of the most controversial issues in the history of the ANC was its relationship with the South African Communist Party</a:t>
            </a:r>
          </a:p>
          <a:p>
            <a:r>
              <a:rPr lang="en-US" dirty="0"/>
              <a:t>Communist Party of South Africa (CPSA): close relations with the Comintern (inter-war period)</a:t>
            </a:r>
          </a:p>
          <a:p>
            <a:r>
              <a:rPr lang="en-US" dirty="0"/>
              <a:t>1950: CPSA banned – members go underground, but reconstitute party as South African Communist Party (SACP) - &gt;join other organizations, including ANC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Did Nelson Mandela also join the ANC? –enormous debate. </a:t>
            </a:r>
            <a:r>
              <a:rPr lang="en-GB" sz="1200" kern="1200" dirty="0">
                <a:solidFill>
                  <a:schemeClr val="tx1"/>
                </a:solidFill>
                <a:effectLst/>
                <a:latin typeface="+mn-lt"/>
                <a:ea typeface="+mn-ea"/>
                <a:cs typeface="+mn-cs"/>
              </a:rPr>
              <a:t>Allegedly, one of those who joined the SACP was Nelson Mandela. During his lifetime, Mandela always denied he was ever a member. This issue of Mandela’s membership has caused enormous and very heated, bitter debate among historians in recent years. One of the prominent proponents of this theory, that Mandela was a member, was the late historian Stephen Ellis. He argued not only that Mandela was a member of the SACP, but that the communists played a crucial role in the ANC and its armed wing, </a:t>
            </a:r>
            <a:r>
              <a:rPr lang="en-GB" sz="1200" i="1" kern="1200" dirty="0" err="1">
                <a:solidFill>
                  <a:schemeClr val="tx1"/>
                </a:solidFill>
                <a:effectLst/>
                <a:latin typeface="+mn-lt"/>
                <a:ea typeface="+mn-ea"/>
                <a:cs typeface="+mn-cs"/>
              </a:rPr>
              <a:t>Umkomto</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weSizwe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He argues that it was the SACP members who pushed for armed struggle in 1960 and, what is more, the ANC adopted many methods such as the suppression of dissent by the feared intelligence service, which was widespread in the </a:t>
            </a:r>
            <a:r>
              <a:rPr lang="en-GB" sz="1200" kern="1200" dirty="0" err="1">
                <a:solidFill>
                  <a:schemeClr val="tx1"/>
                </a:solidFill>
                <a:effectLst/>
                <a:latin typeface="+mn-lt"/>
                <a:ea typeface="+mn-ea"/>
                <a:cs typeface="+mn-cs"/>
              </a:rPr>
              <a:t>Umkonto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weSizwe</a:t>
            </a:r>
            <a:r>
              <a:rPr lang="en-GB" sz="1200" kern="1200" dirty="0">
                <a:solidFill>
                  <a:schemeClr val="tx1"/>
                </a:solidFill>
                <a:effectLst/>
                <a:latin typeface="+mn-lt"/>
                <a:ea typeface="+mn-ea"/>
                <a:cs typeface="+mn-cs"/>
              </a:rPr>
              <a:t> camp in Angola during the 1970s. : Stephen Ellis’s book has caused a wave of reactions, with many arguing against it. Among the most prominent critics was historian Hugh Macmillan. According to Macmillan, Mandela was never part of the SACP, but what is more important perhaps is that the ANC was never controlled by the communists. I encourage you to delve into this debate and see where you stand. A lot of this is really detailed and focuses on the year 1960 when the ANC moved away from peaceful resistance to violent sabotage tactics…and the role the Soviet Union played in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4</a:t>
            </a:fld>
            <a:endParaRPr lang="en-US"/>
          </a:p>
        </p:txBody>
      </p:sp>
    </p:spTree>
    <p:extLst>
      <p:ext uri="{BB962C8B-B14F-4D97-AF65-F5344CB8AC3E}">
        <p14:creationId xmlns:p14="http://schemas.microsoft.com/office/powerpoint/2010/main" val="2385372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02/02/2025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105282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02/02/2025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045619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02/02/2025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449714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02/02/2025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30200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DF9B35-0B48-4C65-8876-A546143B929C}" type="datetimeFigureOut">
              <a:rPr lang="en-GB" smtClean="0"/>
              <a:t>02/02/2025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619416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DF9B35-0B48-4C65-8876-A546143B929C}" type="datetimeFigureOut">
              <a:rPr lang="en-GB" smtClean="0"/>
              <a:t>02/02/2025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60374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DF9B35-0B48-4C65-8876-A546143B929C}" type="datetimeFigureOut">
              <a:rPr lang="en-GB" smtClean="0"/>
              <a:t>02/02/2025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934012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DF9B35-0B48-4C65-8876-A546143B929C}" type="datetimeFigureOut">
              <a:rPr lang="en-GB" smtClean="0"/>
              <a:t>02/02/2025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9933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F9B35-0B48-4C65-8876-A546143B929C}" type="datetimeFigureOut">
              <a:rPr lang="en-GB" smtClean="0"/>
              <a:t>02/02/2025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4047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02/02/2025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441246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02/02/2025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18807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F9B35-0B48-4C65-8876-A546143B929C}" type="datetimeFigureOut">
              <a:rPr lang="en-GB" smtClean="0"/>
              <a:t>02/02/2025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CC482A-70C7-4F8C-AA5F-8625F5F0A271}" type="slidenum">
              <a:rPr lang="en-GB" smtClean="0"/>
              <a:t>‹#›</a:t>
            </a:fld>
            <a:endParaRPr lang="en-GB"/>
          </a:p>
        </p:txBody>
      </p:sp>
    </p:spTree>
    <p:extLst>
      <p:ext uri="{BB962C8B-B14F-4D97-AF65-F5344CB8AC3E}">
        <p14:creationId xmlns:p14="http://schemas.microsoft.com/office/powerpoint/2010/main" val="800999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1448" y="5113078"/>
            <a:ext cx="8262551" cy="585530"/>
          </a:xfrm>
        </p:spPr>
        <p:txBody>
          <a:bodyPr>
            <a:normAutofit/>
          </a:bodyPr>
          <a:lstStyle/>
          <a:p>
            <a:pPr algn="r"/>
            <a:r>
              <a:rPr lang="en-GB" sz="2800" b="1" i="1" dirty="0">
                <a:solidFill>
                  <a:schemeClr val="accent4">
                    <a:lumMod val="75000"/>
                  </a:schemeClr>
                </a:solidFill>
                <a:latin typeface="Cambria" panose="02040503050406030204" pitchFamily="18" charset="0"/>
              </a:rPr>
              <a:t>A </a:t>
            </a:r>
            <a:r>
              <a:rPr lang="en-GB" sz="2800" b="1" i="1" dirty="0" err="1">
                <a:solidFill>
                  <a:schemeClr val="accent4">
                    <a:lumMod val="75000"/>
                  </a:schemeClr>
                </a:solidFill>
                <a:latin typeface="Cambria" panose="02040503050406030204" pitchFamily="18" charset="0"/>
              </a:rPr>
              <a:t>luta</a:t>
            </a:r>
            <a:r>
              <a:rPr lang="en-GB" sz="2800" b="1" i="1" dirty="0">
                <a:solidFill>
                  <a:schemeClr val="accent4">
                    <a:lumMod val="75000"/>
                  </a:schemeClr>
                </a:solidFill>
                <a:latin typeface="Cambria" panose="02040503050406030204" pitchFamily="18" charset="0"/>
              </a:rPr>
              <a:t> continua! </a:t>
            </a:r>
            <a:r>
              <a:rPr lang="en-GB" sz="2800" b="1" dirty="0">
                <a:solidFill>
                  <a:schemeClr val="accent4">
                    <a:lumMod val="75000"/>
                  </a:schemeClr>
                </a:solidFill>
                <a:latin typeface="Cambria" panose="02040503050406030204" pitchFamily="18" charset="0"/>
              </a:rPr>
              <a:t>Liberating southern Africa</a:t>
            </a:r>
            <a:endParaRPr lang="en-GB" sz="2800" b="1" i="1" dirty="0">
              <a:solidFill>
                <a:schemeClr val="accent4">
                  <a:lumMod val="75000"/>
                </a:schemeClr>
              </a:solidFill>
              <a:latin typeface="Cambria" panose="02040503050406030204" pitchFamily="18" charset="0"/>
            </a:endParaRPr>
          </a:p>
        </p:txBody>
      </p:sp>
      <p:sp>
        <p:nvSpPr>
          <p:cNvPr id="3" name="Subtitle 2"/>
          <p:cNvSpPr>
            <a:spLocks noGrp="1"/>
          </p:cNvSpPr>
          <p:nvPr>
            <p:ph type="subTitle" idx="1"/>
          </p:nvPr>
        </p:nvSpPr>
        <p:spPr>
          <a:xfrm>
            <a:off x="5642918" y="5715000"/>
            <a:ext cx="3501081" cy="1140897"/>
          </a:xfrm>
        </p:spPr>
        <p:txBody>
          <a:bodyPr>
            <a:normAutofit/>
          </a:bodyPr>
          <a:lstStyle/>
          <a:p>
            <a:pPr algn="r"/>
            <a:r>
              <a:rPr lang="en-GB" sz="1800" dirty="0">
                <a:solidFill>
                  <a:schemeClr val="bg1"/>
                </a:solidFill>
                <a:latin typeface="Cambria" panose="02040503050406030204" pitchFamily="18" charset="0"/>
              </a:rPr>
              <a:t>HI277 | Africa and the Cold War</a:t>
            </a:r>
          </a:p>
          <a:p>
            <a:pPr algn="r"/>
            <a:r>
              <a:rPr lang="en-GB" sz="1800" dirty="0">
                <a:solidFill>
                  <a:schemeClr val="bg1"/>
                </a:solidFill>
                <a:latin typeface="Cambria" panose="02040503050406030204" pitchFamily="18" charset="0"/>
              </a:rPr>
              <a:t>Term 2 | Week 5</a:t>
            </a:r>
          </a:p>
          <a:p>
            <a:pPr algn="r"/>
            <a:endParaRPr lang="en-GB" sz="1800" dirty="0">
              <a:solidFill>
                <a:schemeClr val="bg1"/>
              </a:solidFill>
              <a:latin typeface="Cambria" panose="02040503050406030204" pitchFamily="18" charset="0"/>
            </a:endParaRPr>
          </a:p>
        </p:txBody>
      </p:sp>
      <p:sp>
        <p:nvSpPr>
          <p:cNvPr id="5" name="Title 1"/>
          <p:cNvSpPr txBox="1">
            <a:spLocks/>
          </p:cNvSpPr>
          <p:nvPr/>
        </p:nvSpPr>
        <p:spPr>
          <a:xfrm>
            <a:off x="0" y="6199485"/>
            <a:ext cx="4201297" cy="448962"/>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1600" b="1" dirty="0">
                <a:solidFill>
                  <a:schemeClr val="accent4">
                    <a:lumMod val="75000"/>
                  </a:schemeClr>
                </a:solidFill>
                <a:latin typeface="Cambria" panose="02040503050406030204" pitchFamily="18" charset="0"/>
              </a:rPr>
              <a:t>ANC guerrillas training in Zambia, 1977</a:t>
            </a:r>
          </a:p>
          <a:p>
            <a:pPr algn="l"/>
            <a:endParaRPr lang="en-GB" sz="1600" dirty="0">
              <a:solidFill>
                <a:schemeClr val="bg1"/>
              </a:solidFill>
              <a:latin typeface="Cambria" panose="02040503050406030204" pitchFamily="18" charset="0"/>
            </a:endParaRPr>
          </a:p>
        </p:txBody>
      </p:sp>
      <p:pic>
        <p:nvPicPr>
          <p:cNvPr id="6" name="Picture 5"/>
          <p:cNvPicPr>
            <a:picLocks noChangeAspect="1"/>
          </p:cNvPicPr>
          <p:nvPr/>
        </p:nvPicPr>
        <p:blipFill rotWithShape="1">
          <a:blip r:embed="rId2"/>
          <a:srcRect t="14237"/>
          <a:stretch/>
        </p:blipFill>
        <p:spPr>
          <a:xfrm>
            <a:off x="0" y="0"/>
            <a:ext cx="9144000" cy="5113079"/>
          </a:xfrm>
          <a:prstGeom prst="rect">
            <a:avLst/>
          </a:prstGeom>
        </p:spPr>
      </p:pic>
      <p:sp>
        <p:nvSpPr>
          <p:cNvPr id="4" name="Rectangle 3"/>
          <p:cNvSpPr/>
          <p:nvPr/>
        </p:nvSpPr>
        <p:spPr>
          <a:xfrm>
            <a:off x="0" y="6423966"/>
            <a:ext cx="4572000" cy="276999"/>
          </a:xfrm>
          <a:prstGeom prst="rect">
            <a:avLst/>
          </a:prstGeom>
        </p:spPr>
        <p:txBody>
          <a:bodyPr>
            <a:spAutoFit/>
          </a:bodyPr>
          <a:lstStyle/>
          <a:p>
            <a:r>
              <a:rPr lang="en-GB" sz="1200" dirty="0">
                <a:solidFill>
                  <a:schemeClr val="bg1"/>
                </a:solidFill>
                <a:latin typeface="Cambria" panose="02040503050406030204" pitchFamily="18" charset="0"/>
              </a:rPr>
              <a:t>https://www.youtube.com/watch?v=jn3gsLo8pGE</a:t>
            </a:r>
          </a:p>
        </p:txBody>
      </p:sp>
    </p:spTree>
    <p:extLst>
      <p:ext uri="{BB962C8B-B14F-4D97-AF65-F5344CB8AC3E}">
        <p14:creationId xmlns:p14="http://schemas.microsoft.com/office/powerpoint/2010/main" val="1574533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299" y="178420"/>
            <a:ext cx="9148299" cy="6545766"/>
          </a:xfrm>
          <a:prstGeom prst="rect">
            <a:avLst/>
          </a:prstGeom>
        </p:spPr>
      </p:pic>
    </p:spTree>
    <p:extLst>
      <p:ext uri="{BB962C8B-B14F-4D97-AF65-F5344CB8AC3E}">
        <p14:creationId xmlns:p14="http://schemas.microsoft.com/office/powerpoint/2010/main" val="1100066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438967" cy="6858000"/>
          </a:xfrm>
          <a:prstGeom prst="rect">
            <a:avLst/>
          </a:prstGeom>
        </p:spPr>
      </p:pic>
      <p:sp>
        <p:nvSpPr>
          <p:cNvPr id="3" name="Title 1"/>
          <p:cNvSpPr txBox="1">
            <a:spLocks/>
          </p:cNvSpPr>
          <p:nvPr/>
        </p:nvSpPr>
        <p:spPr>
          <a:xfrm>
            <a:off x="-2" y="5675971"/>
            <a:ext cx="6590373" cy="501805"/>
          </a:xfrm>
          <a:prstGeom prst="rect">
            <a:avLst/>
          </a:prstGeom>
          <a:solidFill>
            <a:schemeClr val="tx1"/>
          </a:solidFill>
        </p:spPr>
        <p:txBody>
          <a:bodyPr vert="horz" lIns="91440" tIns="45720" rIns="91440" bIns="45720" rtlCol="0" anchor="t">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500" b="1" dirty="0">
                <a:solidFill>
                  <a:schemeClr val="accent4">
                    <a:lumMod val="75000"/>
                  </a:schemeClr>
                </a:solidFill>
                <a:latin typeface="Cambria" panose="02040503050406030204" pitchFamily="18" charset="0"/>
              </a:rPr>
              <a:t>Fidel Castro and Julius Nyerere, Tanzania, 1977</a:t>
            </a:r>
          </a:p>
          <a:p>
            <a:pPr algn="l"/>
            <a:endParaRPr lang="en-GB" sz="20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1766939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1083"/>
            <a:ext cx="7886700" cy="613317"/>
          </a:xfrm>
        </p:spPr>
        <p:txBody>
          <a:bodyPr>
            <a:normAutofit/>
          </a:bodyPr>
          <a:lstStyle/>
          <a:p>
            <a:r>
              <a:rPr lang="en-GB" sz="3200" b="1" dirty="0">
                <a:solidFill>
                  <a:schemeClr val="accent4">
                    <a:lumMod val="75000"/>
                  </a:schemeClr>
                </a:solidFill>
                <a:latin typeface="Cambria" panose="02040503050406030204" pitchFamily="18" charset="0"/>
              </a:rPr>
              <a:t>African support</a:t>
            </a:r>
          </a:p>
        </p:txBody>
      </p:sp>
      <p:sp>
        <p:nvSpPr>
          <p:cNvPr id="3" name="Content Placeholder 2"/>
          <p:cNvSpPr>
            <a:spLocks noGrp="1"/>
          </p:cNvSpPr>
          <p:nvPr>
            <p:ph idx="1"/>
          </p:nvPr>
        </p:nvSpPr>
        <p:spPr>
          <a:xfrm>
            <a:off x="628650" y="914400"/>
            <a:ext cx="8080452" cy="5832088"/>
          </a:xfrm>
        </p:spPr>
        <p:txBody>
          <a:bodyPr>
            <a:normAutofit lnSpcReduction="10000"/>
          </a:bodyPr>
          <a:lstStyle/>
          <a:p>
            <a:pPr>
              <a:lnSpc>
                <a:spcPct val="114000"/>
              </a:lnSpc>
              <a:spcBef>
                <a:spcPts val="0"/>
              </a:spcBef>
            </a:pPr>
            <a:r>
              <a:rPr lang="en-GB" sz="2400" dirty="0">
                <a:solidFill>
                  <a:schemeClr val="bg1"/>
                </a:solidFill>
                <a:latin typeface="Cambria" charset="0"/>
                <a:ea typeface="Cambria" charset="0"/>
                <a:cs typeface="Cambria" charset="0"/>
              </a:rPr>
              <a:t>Support from radical African governments in Algeria, Egypt, Ghana, Tanzania</a:t>
            </a:r>
            <a:r>
              <a:rPr lang="is-IS" sz="2400" dirty="0">
                <a:solidFill>
                  <a:schemeClr val="bg1"/>
                </a:solidFill>
                <a:latin typeface="Cambria" charset="0"/>
                <a:ea typeface="Cambria" charset="0"/>
                <a:cs typeface="Cambria" charset="0"/>
              </a:rPr>
              <a:t>… Algiers, Cairo, Accra, Dar es Salaam become centres of activity</a:t>
            </a:r>
          </a:p>
          <a:p>
            <a:pPr>
              <a:lnSpc>
                <a:spcPct val="114000"/>
              </a:lnSpc>
              <a:spcBef>
                <a:spcPts val="0"/>
              </a:spcBef>
            </a:pPr>
            <a:r>
              <a:rPr lang="is-IS" sz="2400" dirty="0">
                <a:solidFill>
                  <a:schemeClr val="bg1"/>
                </a:solidFill>
                <a:latin typeface="Cambria" charset="0"/>
                <a:ea typeface="Cambria" charset="0"/>
                <a:cs typeface="Cambria" charset="0"/>
              </a:rPr>
              <a:t>Formation of OAU Liberation Committee in 1963, based in Dar es Salaam</a:t>
            </a:r>
          </a:p>
          <a:p>
            <a:pPr>
              <a:lnSpc>
                <a:spcPct val="114000"/>
              </a:lnSpc>
              <a:spcBef>
                <a:spcPts val="0"/>
              </a:spcBef>
            </a:pPr>
            <a:r>
              <a:rPr lang="is-IS" sz="2400" dirty="0">
                <a:solidFill>
                  <a:schemeClr val="bg1"/>
                </a:solidFill>
                <a:latin typeface="Cambria" charset="0"/>
                <a:ea typeface="Cambria" charset="0"/>
                <a:cs typeface="Cambria" charset="0"/>
              </a:rPr>
              <a:t>Frontline states provided training camps, passports, radio broadcasts</a:t>
            </a:r>
          </a:p>
          <a:p>
            <a:pPr>
              <a:lnSpc>
                <a:spcPct val="114000"/>
              </a:lnSpc>
              <a:spcBef>
                <a:spcPts val="0"/>
              </a:spcBef>
            </a:pPr>
            <a:r>
              <a:rPr lang="is-IS" sz="2400" dirty="0">
                <a:solidFill>
                  <a:schemeClr val="bg1"/>
                </a:solidFill>
                <a:latin typeface="Cambria" charset="0"/>
                <a:ea typeface="Cambria" charset="0"/>
                <a:cs typeface="Cambria" charset="0"/>
              </a:rPr>
              <a:t>Dangers of hosting liberation movements</a:t>
            </a:r>
          </a:p>
          <a:p>
            <a:pPr lvl="1">
              <a:lnSpc>
                <a:spcPct val="114000"/>
              </a:lnSpc>
              <a:spcBef>
                <a:spcPts val="0"/>
              </a:spcBef>
            </a:pPr>
            <a:r>
              <a:rPr lang="is-IS" dirty="0">
                <a:solidFill>
                  <a:schemeClr val="bg1"/>
                </a:solidFill>
                <a:latin typeface="Cambria" charset="0"/>
                <a:ea typeface="Cambria" charset="0"/>
                <a:cs typeface="Cambria" charset="0"/>
              </a:rPr>
              <a:t>Reprisals: e.g. FRELIMO’s Mondlane assassinated, 1969; South African bombings in Dar es Salaam, 1972</a:t>
            </a:r>
          </a:p>
          <a:p>
            <a:pPr lvl="1">
              <a:lnSpc>
                <a:spcPct val="114000"/>
              </a:lnSpc>
              <a:spcBef>
                <a:spcPts val="0"/>
              </a:spcBef>
            </a:pPr>
            <a:r>
              <a:rPr lang="is-IS" dirty="0">
                <a:solidFill>
                  <a:schemeClr val="bg1"/>
                </a:solidFill>
                <a:latin typeface="Cambria" charset="0"/>
                <a:ea typeface="Cambria" charset="0"/>
                <a:cs typeface="Cambria" charset="0"/>
              </a:rPr>
              <a:t>Influx of arms from the superpowers</a:t>
            </a:r>
          </a:p>
          <a:p>
            <a:pPr lvl="1">
              <a:lnSpc>
                <a:spcPct val="114000"/>
              </a:lnSpc>
              <a:spcBef>
                <a:spcPts val="0"/>
              </a:spcBef>
            </a:pPr>
            <a:r>
              <a:rPr lang="is-IS" dirty="0">
                <a:solidFill>
                  <a:schemeClr val="bg1"/>
                </a:solidFill>
                <a:latin typeface="Cambria" charset="0"/>
                <a:ea typeface="Cambria" charset="0"/>
                <a:cs typeface="Cambria" charset="0"/>
              </a:rPr>
              <a:t>Urban disorder and tensions in training camps</a:t>
            </a:r>
          </a:p>
          <a:p>
            <a:pPr lvl="1">
              <a:lnSpc>
                <a:spcPct val="114000"/>
              </a:lnSpc>
              <a:spcBef>
                <a:spcPts val="0"/>
              </a:spcBef>
            </a:pPr>
            <a:r>
              <a:rPr lang="is-IS" dirty="0">
                <a:solidFill>
                  <a:schemeClr val="bg1"/>
                </a:solidFill>
                <a:latin typeface="Cambria" charset="0"/>
                <a:ea typeface="Cambria" charset="0"/>
                <a:cs typeface="Cambria" charset="0"/>
              </a:rPr>
              <a:t>Destabilising effects on local politics, e.g. </a:t>
            </a:r>
            <a:r>
              <a:rPr lang="en-US" dirty="0">
                <a:solidFill>
                  <a:schemeClr val="bg1"/>
                </a:solidFill>
                <a:latin typeface="Cambria" charset="0"/>
                <a:ea typeface="Cambria" charset="0"/>
                <a:cs typeface="Cambria" charset="0"/>
              </a:rPr>
              <a:t>c</a:t>
            </a:r>
            <a:r>
              <a:rPr lang="is-IS" dirty="0">
                <a:solidFill>
                  <a:schemeClr val="bg1"/>
                </a:solidFill>
                <a:latin typeface="Cambria" charset="0"/>
                <a:ea typeface="Cambria" charset="0"/>
                <a:cs typeface="Cambria" charset="0"/>
              </a:rPr>
              <a:t>oup plot against Nyerere in 1969 leads to ANC being thrown out of Tanzania</a:t>
            </a:r>
          </a:p>
          <a:p>
            <a:pPr lvl="1">
              <a:lnSpc>
                <a:spcPct val="114000"/>
              </a:lnSpc>
              <a:spcBef>
                <a:spcPts val="0"/>
              </a:spcBef>
            </a:pPr>
            <a:endParaRPr lang="is-IS" sz="1600" dirty="0">
              <a:solidFill>
                <a:schemeClr val="bg1"/>
              </a:solidFill>
              <a:latin typeface="Cambria" charset="0"/>
              <a:ea typeface="Cambria" charset="0"/>
              <a:cs typeface="Cambria" charset="0"/>
            </a:endParaRPr>
          </a:p>
          <a:p>
            <a:pPr lvl="1">
              <a:lnSpc>
                <a:spcPct val="114000"/>
              </a:lnSpc>
              <a:spcBef>
                <a:spcPts val="0"/>
              </a:spcBef>
            </a:pPr>
            <a:endParaRPr lang="en-GB" sz="16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833447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 name="Rectangle 46">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aphic 190">
            <a:extLst>
              <a:ext uri="{FF2B5EF4-FFF2-40B4-BE49-F238E27FC236}">
                <a16:creationId xmlns:a16="http://schemas.microsoft.com/office/drawing/2014/main" id="{00E015F5-1A99-4E40-BC3D-7707802996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81" y="809907"/>
            <a:ext cx="968730" cy="429215"/>
            <a:chOff x="2504802" y="1755501"/>
            <a:chExt cx="1598829" cy="531293"/>
          </a:xfrm>
          <a:solidFill>
            <a:schemeClr val="bg1">
              <a:alpha val="99000"/>
            </a:schemeClr>
          </a:solidFill>
        </p:grpSpPr>
        <p:sp>
          <p:nvSpPr>
            <p:cNvPr id="50" name="Freeform: Shape 49">
              <a:extLst>
                <a:ext uri="{FF2B5EF4-FFF2-40B4-BE49-F238E27FC236}">
                  <a16:creationId xmlns:a16="http://schemas.microsoft.com/office/drawing/2014/main" id="{3FE6F571-2BB7-46DA-A3D9-B32ADDC16A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60" name="Freeform: Shape 50">
              <a:extLst>
                <a:ext uri="{FF2B5EF4-FFF2-40B4-BE49-F238E27FC236}">
                  <a16:creationId xmlns:a16="http://schemas.microsoft.com/office/drawing/2014/main" id="{A905CC16-753C-4B9F-B3E2-C456795AED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sp>
        <p:nvSpPr>
          <p:cNvPr id="231" name="Oval 52">
            <a:extLst>
              <a:ext uri="{FF2B5EF4-FFF2-40B4-BE49-F238E27FC236}">
                <a16:creationId xmlns:a16="http://schemas.microsoft.com/office/drawing/2014/main" id="{99A7A058-C1CE-4860-96CB-6EAF9DEF7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89" y="3074904"/>
            <a:ext cx="2574227" cy="3432303"/>
          </a:xfrm>
          <a:prstGeom prst="ellipse">
            <a:avLst/>
          </a:prstGeom>
          <a:solidFill>
            <a:srgbClr val="FFFFFF">
              <a:alpha val="20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7214B226-9840-4638-9B40-1BA7E5F52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89" y="3074904"/>
            <a:ext cx="2574227" cy="3432303"/>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B7F6E9F1-F0E1-442E-B824-A1ADD42CDA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89" y="3074904"/>
            <a:ext cx="2574227" cy="3432303"/>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49FFD97F-40E1-45B3-9A51-E14CA4A49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289" y="2922504"/>
            <a:ext cx="2645236" cy="3526982"/>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aphic 4">
            <a:extLst>
              <a:ext uri="{FF2B5EF4-FFF2-40B4-BE49-F238E27FC236}">
                <a16:creationId xmlns:a16="http://schemas.microsoft.com/office/drawing/2014/main" id="{5468B3A9-705E-43C3-A742-0619B0D8F2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18306" y="5041342"/>
            <a:ext cx="997902" cy="1330521"/>
            <a:chOff x="5734037" y="3067039"/>
            <a:chExt cx="724483" cy="724489"/>
          </a:xfrm>
          <a:solidFill>
            <a:schemeClr val="bg1"/>
          </a:solidFill>
        </p:grpSpPr>
        <p:sp>
          <p:nvSpPr>
            <p:cNvPr id="62" name="Freeform: Shape 61">
              <a:extLst>
                <a:ext uri="{FF2B5EF4-FFF2-40B4-BE49-F238E27FC236}">
                  <a16:creationId xmlns:a16="http://schemas.microsoft.com/office/drawing/2014/main" id="{29D439AD-5D67-497C-B831-D17FC3E592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3F54BF2-C71C-45C5-9408-3B5E011B0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BBABE17-DB56-44AB-934B-63C07C79F0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CB483D20-A128-4076-AF54-88646172B8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5EFA818-FDDA-49E9-B11F-E9DC1854A9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A1F8728-F8F7-4828-A718-A15E7663EA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DA1F73F-AA1D-41D7-BAAB-292FD94A3E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9441DEA-C85E-4B9C-A48D-8437854C4C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5EBAA20-1368-4495-8D7C-820FAD8ECF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B92591-626C-4D2B-A3E6-EC8742D67B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392448D-513F-4528-9D8D-A151982041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946BAE-1546-4EA4-A108-A799BF5D2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2A8EC93-6A35-4D37-A8CB-59362BF875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FC3ECA2-E914-4D83-ABF9-B9FFD96E92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B1108-9AAC-4F10-A64F-0D6963E518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84CDA0C-B2AB-4791-83B1-C053C061D6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857BF6B-E0CA-49C0-8827-B44CE8B92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D7B06A7-ADDF-4F27-B11F-08422FC18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8B0DA6C-71D7-4FCB-AE4C-035E0ADB50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B078173-ADFB-480D-91A4-4D71C01098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AA4027A-C97B-4C9A-B04C-EBE2112200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C06DA92D-C6D0-4C7D-98CF-D9576912E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6601653-3941-4C9B-BD39-62EECE23A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BC4A394-4FFE-4BFE-9A59-2B624E0711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B4EABA5-FDCF-4F6F-8FF1-6FDFF50580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0F3C940-2320-488A-B24C-AB0A4FB539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525BA82-37D8-47ED-AFF6-AE57124A4E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2D78955-C80F-4DA3-83AA-D28A5A6FA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BC23DAAC-7C06-4012-8CBB-8E3126B68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60D19F80-DC80-49EC-8EDD-7889092C18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1F50BB3-EA39-4693-BAE1-1101EF0A41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0EFD45B-69A8-47F6-A5BF-779F7EB49F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E53C464-7272-4EBC-830B-CB29A96988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6BF10CE-C2AD-487A-9402-8D5C746ECF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064C7FE-F8EB-47EF-97FA-348A52059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991C553-06A1-4F26-BBBC-80F7E11E7A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CE9C081-2191-4C84-956E-F106BB015C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92F6F03-BC34-40C6-8F17-7A169CD72F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A5101B80-7351-4F0F-AB7D-3E40B4D266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570EE1D-95AC-4660-8E96-7C8A36FEB6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85D9A56-2D15-4E0A-B981-E168F09064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28D0BA2F-9273-4EAA-AD17-C4EFE11403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12CC54E-7976-4DC9-984C-45C2A23A72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8A3FC72-9FF9-41F6-97E0-45A0FEE946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8918C16-C9B6-40D5-93A0-DB547B644A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A05612C6-4858-4854-A3D3-90CF1E1C7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A8E88D77-C726-4008-849C-DA7361F885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4CFE7CA-C955-4365-90C3-6272CB9A3C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38B43FC8-B81C-490A-A346-4C6235DA8A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4D0221-0C97-4C71-B535-7506956EF8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ED0C44EA-BD25-49A3-9EB8-9D8DED7C19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3C9CCF2-15CC-4F7D-87F5-7FFEBAC9C2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8AA321D8-1D2C-472C-A2DB-EBB74498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24680C1-4BB5-45DB-A558-82514418CF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C94F4CEF-82DD-4CFB-8EE3-4AB115F6A0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4F186C9C-C620-4426-A674-E40F808F66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929942C-BA3F-40EF-94DD-4A5C22C5B7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234974B-3555-465B-95A7-1C63CE7386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0E38F9FD-48AC-4C3E-9E75-D1C0B555E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AA72E26-5C3D-4231-9042-E00AE43E80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684433D-3C9E-4C19-A801-D51CF3064F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ADB0C3D-A021-4F40-93B3-76B61334F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41781C18-F408-401D-8A86-99FFBB9895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D958D9F-E4B0-48B1-ADA4-3053AFB5D9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43EFCD46-F0FB-499C-81B9-3508FE5C8C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B6A130F-CB85-4BDA-8DDF-8DAAB2F7D0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9359DA40-CA94-4B1F-9BE6-C800BEEC77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73304FCD-8DAD-4BC8-A16E-84DDCA07FF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BCB4864C-8F67-4BE7-89CC-664EA25EC5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45F543D-67FC-4640-A2A1-69DA6D0528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DBDB2A9C-60E5-4F7E-BA2B-4DD1595FB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2B10DA2-D88E-4952-BDB5-102E61B4B2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AC5F5BED-3698-4F52-9977-D8CA2DC031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19CCEBC-AD20-45B2-A751-42B40BB31C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A978AD9-9A35-4B89-B3BC-61E54AD9EB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7D8C808-AFC9-42DD-B253-0048903791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ECD0BF1-7C64-407E-8306-4C447B1D32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53B0F94-AC35-4CB2-878D-1DC7D68BE9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08EA50C2-BB5F-4368-AA91-67B207C1AB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E45A7FE-0A45-45F6-8417-EBDA5A12D8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A8B8DC8-F88C-432E-A8C2-8D13FE874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02C5430-233D-49F7-B852-181D2B2F61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6DB286F-9E15-441C-8697-57007B76C1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534DC0EE-15B7-44AE-A7DC-8B5E22688A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FBE9900-F640-4248-9C4C-EDBE5E00A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7FF04AF-F86B-49F8-AAB5-DA696591A1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710DCFEA-4572-47A3-A6BE-7B21F5758C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A42ED8E-CCC8-478F-9EF4-625B633071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DF8F4-DF09-4E6C-887F-C9269E56A5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7FF3916E-5C82-4956-A88B-81BFAC91B8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7E5CF7AE-ED45-4AB5-9AEB-56FC964BFA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CFB132C-BEB1-4897-B1A4-97422811F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4EE49F21-E336-41BC-8256-85A9AB597F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62510EE-BDCD-4393-9AD7-2D0C9A722D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420F94B-4F00-4C6C-97E3-BA5B5E6871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E712560A-A110-4132-85D5-21BBBFA8C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D1E3102B-23D5-43AE-A67D-583AAA52B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9D5ABE4E-EB80-423C-BBCE-9C1B77D9B0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EB8CCC5-38F5-4892-A00B-14B645BBDF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860175F-F7D5-4464-AD61-5B435528FE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28C20B0-98AA-4A5B-8CE1-236A3F6CAA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8A56719F-13F0-4B75-8C04-DAACD8FD86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B30555DA-285C-4859-83DE-B16FF6DB13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7AF00E9-C8D6-41C4-9703-5468F5163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07F88BD-A2E8-4F25-BB43-9372C6C9F3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FAE35DA-8283-4F4B-8C00-FF8EFE39B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340DEBE-A255-48E2-B7B2-AE881651C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FE968FB9-507A-4F2E-B346-15995081B1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DA99BD8-9C2B-46BF-AA27-ED405540D1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50C84F67-D2C2-48DF-8537-DF99C6024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5CAEB9A-26A6-4FBF-916B-19FC9B0BF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E4DEDE1B-4819-4E4B-849E-330D7DF56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C441B73E-F19C-4313-8F46-F600603B36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014FE805-EF51-4859-A6DF-CF75F9A0F5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624CF2A5-BD9E-4570-8560-063BC70F26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BEC415C-7946-43B2-9AC8-348B6B5CD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1B615AD5-3365-43D4-8E16-377A2A2F9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D184DFD-DD33-491E-90FF-6E4ECA2668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31B62FE1-0262-4B09-ABEA-8AA010137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20C539C6-FAA9-4EBE-93D9-1F946E144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C6EF3FF-09E5-4099-A49B-CA364A6E8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B3C5E06F-8F1E-4771-AAE4-B34B1D6A3D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38D5AE9-76CC-4AE4-B026-656EDCB01B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30F1A9B9-52AB-4527-BD4A-1802F7C960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46A57D78-C020-4EEF-971D-0C8802889A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66D7A3-5ABF-4EDE-A0C5-F2099B2D86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13BC460A-E0FF-4658-A2FD-A3AF4D51DF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26467CC2-3AB3-4D37-8323-385B7399F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563A1F58-33CE-4EDF-B902-3F43F69DA2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DDCFAB2F-7E88-4A57-999A-2506A1FE71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571BEB66-3787-441F-BB54-80C05C6F13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641DC095-611E-4979-8664-6C0EB878FC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10B9ECF-D859-4919-A9D6-3208548F00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FBC31D4-7E98-452C-8A87-822DE0432C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E302346C-F328-435B-87ED-447C6F8542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94F507E-9E94-432E-AE8A-A6CB2C5D05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FFAC4F0-FD7F-4943-B60E-E276F8B23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A8A5D871-92FD-43C3-BF94-0B524FA7D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6A79A241-1665-453E-ADD4-18892D4F8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81EABE18-4189-4E07-93C9-9B76673E3E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B658A0EE-6F09-4EF7-B5E7-F23A556BD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15EB019C-C95B-4DE3-BD17-DC20F8007A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948B3ED-79C1-47C8-B712-0BFB5536C3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3387DB9-900B-422D-90F7-C5C7EB5D59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48FDCCF3-E6D6-4CD0-9D47-02FE785C7A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BC14E8F6-33F6-47CE-9A24-EA71D71496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78CC38F-63FC-4552-B17B-8D79D3C8F8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89042823-A002-49CE-B03D-ED1291DC13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96EFC6CE-198B-489B-B1EE-72CE842628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49FEA23D-54D9-45D7-9325-1E2F638C9C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2DB04EE3-370F-49CE-BCFE-C2999C3CF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8BCBCC34-797D-41A8-8AD1-7E03E1BBFF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AFF5C1F8-0EDE-4835-89E6-1FCB2EA39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171D504-6300-457C-AFCC-064DBB3FCC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62ACE739-C8C4-4495-B04C-C3AFC44811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3F4771CD-CDCA-4FFE-8EF5-E42D1781E7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A10C0BFE-A8F9-4E21-9DFD-37A4D26C62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4D8D4EF9-4EF7-4538-A4AE-439F9335EA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7E0500AB-5662-43B9-95C2-2EC80CC54F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984021AD-A6A2-4CDA-A953-72FBA7598B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FD1FBF47-CAC8-4385-9DC7-C9BB6167EA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3" name="Freeform: Shape 222">
              <a:extLst>
                <a:ext uri="{FF2B5EF4-FFF2-40B4-BE49-F238E27FC236}">
                  <a16:creationId xmlns:a16="http://schemas.microsoft.com/office/drawing/2014/main" id="{FBAEE482-005F-4288-8D66-09EA246C45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2C5DCF49-33DE-4AFF-818E-42F59F280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866903F3-208B-46D5-925B-254DC74291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26" name="Freeform: Shape 225">
              <a:extLst>
                <a:ext uri="{FF2B5EF4-FFF2-40B4-BE49-F238E27FC236}">
                  <a16:creationId xmlns:a16="http://schemas.microsoft.com/office/drawing/2014/main" id="{2550D219-E342-4A38-BB89-575C1EE7A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27" name="Freeform: Shape 226">
              <a:extLst>
                <a:ext uri="{FF2B5EF4-FFF2-40B4-BE49-F238E27FC236}">
                  <a16:creationId xmlns:a16="http://schemas.microsoft.com/office/drawing/2014/main" id="{5B5485FC-95D0-4660-9594-2C9BD3B776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2EA358DA-C7E8-4DF8-B7D6-CC58295655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7990E8BB-4369-4845-8436-A6F3FE1D1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D6C050C5-1951-434B-A7FE-D271E73F82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
        <p:nvSpPr>
          <p:cNvPr id="2" name="Title 1">
            <a:extLst>
              <a:ext uri="{FF2B5EF4-FFF2-40B4-BE49-F238E27FC236}">
                <a16:creationId xmlns:a16="http://schemas.microsoft.com/office/drawing/2014/main" id="{00185A06-919F-E945-9306-AA596DFF2DBC}"/>
              </a:ext>
            </a:extLst>
          </p:cNvPr>
          <p:cNvSpPr>
            <a:spLocks noGrp="1"/>
          </p:cNvSpPr>
          <p:nvPr>
            <p:ph type="title"/>
          </p:nvPr>
        </p:nvSpPr>
        <p:spPr>
          <a:xfrm>
            <a:off x="614622" y="3599586"/>
            <a:ext cx="2450442" cy="2474102"/>
          </a:xfrm>
        </p:spPr>
        <p:txBody>
          <a:bodyPr vert="horz" lIns="91440" tIns="45720" rIns="91440" bIns="45720" rtlCol="0">
            <a:normAutofit/>
          </a:bodyPr>
          <a:lstStyle/>
          <a:p>
            <a:pPr algn="ctr"/>
            <a:r>
              <a:rPr lang="en-US" sz="3100" b="1" kern="1200" dirty="0">
                <a:solidFill>
                  <a:schemeClr val="accent4">
                    <a:lumMod val="75000"/>
                  </a:schemeClr>
                </a:solidFill>
                <a:latin typeface="+mn-lt"/>
                <a:ea typeface="+mj-ea"/>
                <a:cs typeface="+mj-cs"/>
              </a:rPr>
              <a:t>ANC and SWAPO: </a:t>
            </a:r>
            <a:br>
              <a:rPr lang="en-US" sz="3100" b="1" kern="1200" dirty="0">
                <a:solidFill>
                  <a:schemeClr val="accent4">
                    <a:lumMod val="75000"/>
                  </a:schemeClr>
                </a:solidFill>
                <a:latin typeface="+mn-lt"/>
                <a:ea typeface="+mj-ea"/>
                <a:cs typeface="+mj-cs"/>
              </a:rPr>
            </a:br>
            <a:r>
              <a:rPr lang="en-US" sz="3100" b="1" kern="1200" dirty="0">
                <a:solidFill>
                  <a:schemeClr val="accent4">
                    <a:lumMod val="75000"/>
                  </a:schemeClr>
                </a:solidFill>
                <a:latin typeface="+mn-lt"/>
                <a:ea typeface="+mj-ea"/>
                <a:cs typeface="+mj-cs"/>
              </a:rPr>
              <a:t>How did they deal with dissent?</a:t>
            </a:r>
          </a:p>
        </p:txBody>
      </p:sp>
      <p:pic>
        <p:nvPicPr>
          <p:cNvPr id="7" name="Content Placeholder 6">
            <a:extLst>
              <a:ext uri="{FF2B5EF4-FFF2-40B4-BE49-F238E27FC236}">
                <a16:creationId xmlns:a16="http://schemas.microsoft.com/office/drawing/2014/main" id="{9EEF095B-06C7-0B4A-98C3-BF48109A7F3A}"/>
              </a:ext>
            </a:extLst>
          </p:cNvPr>
          <p:cNvPicPr>
            <a:picLocks noChangeAspect="1"/>
          </p:cNvPicPr>
          <p:nvPr/>
        </p:nvPicPr>
        <p:blipFill rotWithShape="1">
          <a:blip r:embed="rId2">
            <a:extLst>
              <a:ext uri="{28A0092B-C50C-407E-A947-70E740481C1C}">
                <a14:useLocalDpi xmlns:a14="http://schemas.microsoft.com/office/drawing/2010/main" val="0"/>
              </a:ext>
            </a:extLst>
          </a:blip>
          <a:srcRect t="11001" r="-7" b="-7"/>
          <a:stretch/>
        </p:blipFill>
        <p:spPr>
          <a:xfrm>
            <a:off x="1044088" y="128658"/>
            <a:ext cx="1998892" cy="2665189"/>
          </a:xfrm>
          <a:custGeom>
            <a:avLst/>
            <a:gdLst/>
            <a:ahLst/>
            <a:cxnLst/>
            <a:rect l="l" t="t" r="r" b="b"/>
            <a:pathLst>
              <a:path w="2255084" h="2255084">
                <a:moveTo>
                  <a:pt x="1127542" y="0"/>
                </a:moveTo>
                <a:cubicBezTo>
                  <a:pt x="1750266" y="0"/>
                  <a:pt x="2255084" y="504818"/>
                  <a:pt x="2255084" y="1127542"/>
                </a:cubicBezTo>
                <a:cubicBezTo>
                  <a:pt x="2255084" y="1750266"/>
                  <a:pt x="1750266" y="2255084"/>
                  <a:pt x="1127542" y="2255084"/>
                </a:cubicBezTo>
                <a:cubicBezTo>
                  <a:pt x="504818" y="2255084"/>
                  <a:pt x="0" y="1750266"/>
                  <a:pt x="0" y="1127542"/>
                </a:cubicBezTo>
                <a:cubicBezTo>
                  <a:pt x="0" y="504818"/>
                  <a:pt x="504818" y="0"/>
                  <a:pt x="1127542" y="0"/>
                </a:cubicBezTo>
                <a:close/>
              </a:path>
            </a:pathLst>
          </a:custGeom>
        </p:spPr>
      </p:pic>
      <p:pic>
        <p:nvPicPr>
          <p:cNvPr id="9" name="Picture 8" descr="Map&#10;&#10;Description automatically generated">
            <a:extLst>
              <a:ext uri="{FF2B5EF4-FFF2-40B4-BE49-F238E27FC236}">
                <a16:creationId xmlns:a16="http://schemas.microsoft.com/office/drawing/2014/main" id="{5FD59FA3-7733-D24F-8B71-D529BEA65422}"/>
              </a:ext>
            </a:extLst>
          </p:cNvPr>
          <p:cNvPicPr>
            <a:picLocks noChangeAspect="1"/>
          </p:cNvPicPr>
          <p:nvPr/>
        </p:nvPicPr>
        <p:blipFill rotWithShape="1">
          <a:blip r:embed="rId3">
            <a:extLst>
              <a:ext uri="{28A0092B-C50C-407E-A947-70E740481C1C}">
                <a14:useLocalDpi xmlns:a14="http://schemas.microsoft.com/office/drawing/2010/main" val="0"/>
              </a:ext>
            </a:extLst>
          </a:blip>
          <a:srcRect r="1968" b="7"/>
          <a:stretch/>
        </p:blipFill>
        <p:spPr>
          <a:xfrm>
            <a:off x="2909731" y="1483369"/>
            <a:ext cx="1859567" cy="2479422"/>
          </a:xfrm>
          <a:custGeom>
            <a:avLst/>
            <a:gdLst/>
            <a:ahLst/>
            <a:cxnLst/>
            <a:rect l="l" t="t" r="r" b="b"/>
            <a:pathLst>
              <a:path w="2479422" h="2479422">
                <a:moveTo>
                  <a:pt x="1239711" y="0"/>
                </a:moveTo>
                <a:cubicBezTo>
                  <a:pt x="1924384" y="0"/>
                  <a:pt x="2479422" y="555038"/>
                  <a:pt x="2479422" y="1239711"/>
                </a:cubicBezTo>
                <a:cubicBezTo>
                  <a:pt x="2479422" y="1924384"/>
                  <a:pt x="1924384" y="2479422"/>
                  <a:pt x="1239711" y="2479422"/>
                </a:cubicBezTo>
                <a:cubicBezTo>
                  <a:pt x="555038" y="2479422"/>
                  <a:pt x="0" y="1924384"/>
                  <a:pt x="0" y="1239711"/>
                </a:cubicBezTo>
                <a:cubicBezTo>
                  <a:pt x="0" y="555038"/>
                  <a:pt x="555038" y="0"/>
                  <a:pt x="1239711" y="0"/>
                </a:cubicBezTo>
                <a:close/>
              </a:path>
            </a:pathLst>
          </a:custGeom>
        </p:spPr>
      </p:pic>
      <p:sp>
        <p:nvSpPr>
          <p:cNvPr id="42" name="Content Placeholder 30">
            <a:extLst>
              <a:ext uri="{FF2B5EF4-FFF2-40B4-BE49-F238E27FC236}">
                <a16:creationId xmlns:a16="http://schemas.microsoft.com/office/drawing/2014/main" id="{663FE8DD-BD90-4A22-8CDA-8FC272D26EF7}"/>
              </a:ext>
            </a:extLst>
          </p:cNvPr>
          <p:cNvSpPr>
            <a:spLocks noGrp="1"/>
          </p:cNvSpPr>
          <p:nvPr>
            <p:ph idx="1"/>
          </p:nvPr>
        </p:nvSpPr>
        <p:spPr>
          <a:xfrm>
            <a:off x="4963513" y="457200"/>
            <a:ext cx="3812497" cy="5992285"/>
          </a:xfrm>
        </p:spPr>
        <p:txBody>
          <a:bodyPr anchor="ctr">
            <a:normAutofit/>
          </a:bodyPr>
          <a:lstStyle/>
          <a:p>
            <a:r>
              <a:rPr lang="en-US" dirty="0">
                <a:solidFill>
                  <a:schemeClr val="bg1"/>
                </a:solidFill>
              </a:rPr>
              <a:t>Military training in Soviet Union and Eastern bloc</a:t>
            </a:r>
          </a:p>
          <a:p>
            <a:r>
              <a:rPr lang="en-US" dirty="0">
                <a:solidFill>
                  <a:schemeClr val="bg1"/>
                </a:solidFill>
              </a:rPr>
              <a:t>Camps established in ‘Frontline states’</a:t>
            </a:r>
          </a:p>
          <a:p>
            <a:r>
              <a:rPr lang="en-US" dirty="0">
                <a:solidFill>
                  <a:schemeClr val="bg1"/>
                </a:solidFill>
              </a:rPr>
              <a:t>Targeted by South African, Rhodesian and Portuguese forces</a:t>
            </a:r>
          </a:p>
          <a:p>
            <a:r>
              <a:rPr lang="en-US" dirty="0">
                <a:solidFill>
                  <a:schemeClr val="bg1"/>
                </a:solidFill>
              </a:rPr>
              <a:t>Desertion and dissent among cadres</a:t>
            </a:r>
          </a:p>
          <a:p>
            <a:r>
              <a:rPr lang="en-US" dirty="0">
                <a:solidFill>
                  <a:schemeClr val="bg1"/>
                </a:solidFill>
              </a:rPr>
              <a:t>Discipline and martial law imposed – executions and purges</a:t>
            </a:r>
          </a:p>
        </p:txBody>
      </p:sp>
      <p:sp>
        <p:nvSpPr>
          <p:cNvPr id="3" name="TextBox 2">
            <a:extLst>
              <a:ext uri="{FF2B5EF4-FFF2-40B4-BE49-F238E27FC236}">
                <a16:creationId xmlns:a16="http://schemas.microsoft.com/office/drawing/2014/main" id="{6429C745-BB07-AD4D-868B-7FA0966FE38B}"/>
              </a:ext>
            </a:extLst>
          </p:cNvPr>
          <p:cNvSpPr txBox="1"/>
          <p:nvPr/>
        </p:nvSpPr>
        <p:spPr>
          <a:xfrm>
            <a:off x="971550" y="2288833"/>
            <a:ext cx="3600450" cy="3711571"/>
          </a:xfrm>
          <a:prstGeom prst="rect">
            <a:avLst/>
          </a:prstGeom>
        </p:spPr>
        <p:txBody>
          <a:bodyPr vert="horz" lIns="91440" tIns="45720" rIns="91440" bIns="45720" rtlCol="0">
            <a:normAutofit/>
          </a:bodyPr>
          <a:lstStyle/>
          <a:p>
            <a:pPr>
              <a:lnSpc>
                <a:spcPct val="90000"/>
              </a:lnSpc>
              <a:spcAft>
                <a:spcPts val="600"/>
              </a:spcAft>
            </a:pPr>
            <a:endParaRPr lang="en-US" sz="1700" dirty="0">
              <a:solidFill>
                <a:schemeClr val="bg1"/>
              </a:solidFill>
            </a:endParaRPr>
          </a:p>
        </p:txBody>
      </p:sp>
    </p:spTree>
    <p:extLst>
      <p:ext uri="{BB962C8B-B14F-4D97-AF65-F5344CB8AC3E}">
        <p14:creationId xmlns:p14="http://schemas.microsoft.com/office/powerpoint/2010/main" val="2388192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50623"/>
          <a:stretch/>
        </p:blipFill>
        <p:spPr>
          <a:xfrm>
            <a:off x="0" y="0"/>
            <a:ext cx="9122358" cy="5832088"/>
          </a:xfrm>
          <a:prstGeom prst="rect">
            <a:avLst/>
          </a:prstGeom>
        </p:spPr>
      </p:pic>
      <p:sp>
        <p:nvSpPr>
          <p:cNvPr id="3" name="Title 1"/>
          <p:cNvSpPr txBox="1">
            <a:spLocks/>
          </p:cNvSpPr>
          <p:nvPr/>
        </p:nvSpPr>
        <p:spPr>
          <a:xfrm>
            <a:off x="0" y="5943602"/>
            <a:ext cx="9122358" cy="102591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chemeClr val="accent4">
                    <a:lumMod val="75000"/>
                  </a:schemeClr>
                </a:solidFill>
                <a:latin typeface="Cambria" panose="02040503050406030204" pitchFamily="18" charset="0"/>
              </a:rPr>
              <a:t>Tanzanian press reports on (1969) assassination of FRELIMO’s president, Eduardo Mondlane</a:t>
            </a:r>
          </a:p>
        </p:txBody>
      </p:sp>
    </p:spTree>
    <p:extLst>
      <p:ext uri="{BB962C8B-B14F-4D97-AF65-F5344CB8AC3E}">
        <p14:creationId xmlns:p14="http://schemas.microsoft.com/office/powerpoint/2010/main" val="192078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7264F718-7FAC-4056-9FA9-A603EC682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285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9">
            <a:extLst>
              <a:ext uri="{FF2B5EF4-FFF2-40B4-BE49-F238E27FC236}">
                <a16:creationId xmlns:a16="http://schemas.microsoft.com/office/drawing/2014/main" id="{F74639F7-E3C7-4165-A83E-6386A86BA1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767261"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1">
            <a:extLst>
              <a:ext uri="{FF2B5EF4-FFF2-40B4-BE49-F238E27FC236}">
                <a16:creationId xmlns:a16="http://schemas.microsoft.com/office/drawing/2014/main" id="{8B3AF0F1-707A-463E-B5EE-33C63A40CF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4693"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628650" y="704088"/>
            <a:ext cx="2647464" cy="2980944"/>
          </a:xfrm>
        </p:spPr>
        <p:txBody>
          <a:bodyPr>
            <a:normAutofit/>
          </a:bodyPr>
          <a:lstStyle/>
          <a:p>
            <a:r>
              <a:rPr lang="en-GB" b="1" dirty="0">
                <a:solidFill>
                  <a:schemeClr val="accent4">
                    <a:lumMod val="75000"/>
                  </a:schemeClr>
                </a:solidFill>
                <a:latin typeface="Cambria" panose="02040503050406030204" pitchFamily="18" charset="0"/>
              </a:rPr>
              <a:t>Unhappy families</a:t>
            </a:r>
          </a:p>
        </p:txBody>
      </p:sp>
      <p:sp>
        <p:nvSpPr>
          <p:cNvPr id="3" name="Content Placeholder 2"/>
          <p:cNvSpPr>
            <a:spLocks noGrp="1"/>
          </p:cNvSpPr>
          <p:nvPr>
            <p:ph idx="1"/>
          </p:nvPr>
        </p:nvSpPr>
        <p:spPr>
          <a:xfrm>
            <a:off x="4572000" y="704088"/>
            <a:ext cx="4484693" cy="5248656"/>
          </a:xfrm>
        </p:spPr>
        <p:txBody>
          <a:bodyPr anchor="ctr">
            <a:noAutofit/>
          </a:bodyPr>
          <a:lstStyle/>
          <a:p>
            <a:pPr marL="0" indent="0">
              <a:spcBef>
                <a:spcPts val="0"/>
              </a:spcBef>
              <a:spcAft>
                <a:spcPts val="600"/>
              </a:spcAft>
              <a:buNone/>
            </a:pPr>
            <a:endParaRPr lang="is-IS" sz="2000" b="1" dirty="0">
              <a:latin typeface="Cambria" charset="0"/>
              <a:ea typeface="Cambria" charset="0"/>
              <a:cs typeface="Cambria" charset="0"/>
            </a:endParaRPr>
          </a:p>
          <a:p>
            <a:pPr marL="0" indent="0">
              <a:spcBef>
                <a:spcPts val="0"/>
              </a:spcBef>
              <a:spcAft>
                <a:spcPts val="600"/>
              </a:spcAft>
              <a:buNone/>
            </a:pPr>
            <a:r>
              <a:rPr lang="is-IS" sz="2000" b="1" dirty="0">
                <a:latin typeface="Cambria" charset="0"/>
                <a:ea typeface="Cambria" charset="0"/>
                <a:cs typeface="Cambria" charset="0"/>
              </a:rPr>
              <a:t>Ethnic divisions</a:t>
            </a:r>
          </a:p>
          <a:p>
            <a:pPr marL="457200" lvl="1" indent="0">
              <a:spcBef>
                <a:spcPts val="0"/>
              </a:spcBef>
              <a:spcAft>
                <a:spcPts val="600"/>
              </a:spcAft>
              <a:buNone/>
            </a:pPr>
            <a:r>
              <a:rPr lang="is-IS" sz="2000" b="1" dirty="0">
                <a:latin typeface="Cambria" charset="0"/>
                <a:ea typeface="Cambria" charset="0"/>
                <a:cs typeface="Cambria" charset="0"/>
              </a:rPr>
              <a:t>Makonde in FRELIMO sought separate state in northern Mozambique</a:t>
            </a:r>
          </a:p>
          <a:p>
            <a:pPr marL="0" indent="0">
              <a:spcBef>
                <a:spcPts val="0"/>
              </a:spcBef>
              <a:spcAft>
                <a:spcPts val="600"/>
              </a:spcAft>
              <a:buNone/>
            </a:pPr>
            <a:r>
              <a:rPr lang="is-IS" sz="2000" b="1" dirty="0">
                <a:latin typeface="Cambria" charset="0"/>
                <a:ea typeface="Cambria" charset="0"/>
                <a:cs typeface="Cambria" charset="0"/>
              </a:rPr>
              <a:t>Ideological divisions</a:t>
            </a:r>
          </a:p>
          <a:p>
            <a:pPr marL="457200" lvl="1" indent="0">
              <a:spcBef>
                <a:spcPts val="0"/>
              </a:spcBef>
              <a:spcAft>
                <a:spcPts val="600"/>
              </a:spcAft>
              <a:buNone/>
            </a:pPr>
            <a:r>
              <a:rPr lang="en-US" sz="2000" b="1" dirty="0">
                <a:latin typeface="Cambria" charset="0"/>
                <a:ea typeface="Cambria" charset="0"/>
                <a:cs typeface="Cambria" charset="0"/>
              </a:rPr>
              <a:t>e.g. FRELIMO:</a:t>
            </a:r>
            <a:endParaRPr lang="en-GB" sz="2000" b="1" dirty="0">
              <a:latin typeface="Cambria" charset="0"/>
              <a:ea typeface="Cambria" charset="0"/>
              <a:cs typeface="Cambria" charset="0"/>
            </a:endParaRPr>
          </a:p>
          <a:p>
            <a:pPr marL="457200" lvl="1" indent="0">
              <a:spcBef>
                <a:spcPts val="0"/>
              </a:spcBef>
              <a:spcAft>
                <a:spcPts val="600"/>
              </a:spcAft>
              <a:buNone/>
            </a:pPr>
            <a:r>
              <a:rPr lang="en-GB" sz="2000" b="1" dirty="0">
                <a:latin typeface="Cambria" charset="0"/>
                <a:ea typeface="Cambria" charset="0"/>
                <a:cs typeface="Cambria" charset="0"/>
              </a:rPr>
              <a:t>Mondlane (president) – moderate socialist</a:t>
            </a:r>
          </a:p>
          <a:p>
            <a:pPr marL="457200" lvl="1" indent="0">
              <a:spcBef>
                <a:spcPts val="0"/>
              </a:spcBef>
              <a:spcAft>
                <a:spcPts val="600"/>
              </a:spcAft>
              <a:buNone/>
            </a:pPr>
            <a:r>
              <a:rPr lang="en-GB" sz="2000" b="1" dirty="0">
                <a:latin typeface="Cambria" charset="0"/>
                <a:ea typeface="Cambria" charset="0"/>
                <a:cs typeface="Cambria" charset="0"/>
              </a:rPr>
              <a:t>Uria Simango (vice-president) – Maoist</a:t>
            </a:r>
          </a:p>
          <a:p>
            <a:pPr marL="457200" lvl="1" indent="0">
              <a:spcBef>
                <a:spcPts val="0"/>
              </a:spcBef>
              <a:spcAft>
                <a:spcPts val="600"/>
              </a:spcAft>
              <a:buNone/>
            </a:pPr>
            <a:r>
              <a:rPr lang="en-GB" sz="2000" b="1" dirty="0">
                <a:latin typeface="Cambria" charset="0"/>
                <a:ea typeface="Cambria" charset="0"/>
                <a:cs typeface="Cambria" charset="0"/>
              </a:rPr>
              <a:t>Marcelino dos Santos (external affairs) – pro-Soviet Marxist</a:t>
            </a:r>
          </a:p>
          <a:p>
            <a:pPr marL="457200" lvl="1" indent="0">
              <a:spcBef>
                <a:spcPts val="0"/>
              </a:spcBef>
              <a:spcAft>
                <a:spcPts val="600"/>
              </a:spcAft>
              <a:buNone/>
            </a:pPr>
            <a:r>
              <a:rPr lang="en-GB" sz="2000" b="1" dirty="0" err="1">
                <a:latin typeface="Cambria" charset="0"/>
                <a:ea typeface="Cambria" charset="0"/>
                <a:cs typeface="Cambria" charset="0"/>
              </a:rPr>
              <a:t>Samora</a:t>
            </a:r>
            <a:r>
              <a:rPr lang="en-GB" sz="2000" b="1" dirty="0">
                <a:latin typeface="Cambria" charset="0"/>
                <a:ea typeface="Cambria" charset="0"/>
                <a:cs typeface="Cambria" charset="0"/>
              </a:rPr>
              <a:t> Machel (defence) – pro-Soviet Marxist</a:t>
            </a:r>
            <a:endParaRPr lang="is-IS" sz="2000" b="1" dirty="0">
              <a:latin typeface="Cambria" charset="0"/>
              <a:ea typeface="Cambria" charset="0"/>
              <a:cs typeface="Cambria" charset="0"/>
            </a:endParaRPr>
          </a:p>
          <a:p>
            <a:pPr marL="0" indent="0">
              <a:spcBef>
                <a:spcPts val="0"/>
              </a:spcBef>
              <a:spcAft>
                <a:spcPts val="600"/>
              </a:spcAft>
              <a:buNone/>
            </a:pPr>
            <a:r>
              <a:rPr lang="is-IS" sz="2000" b="1" dirty="0">
                <a:latin typeface="Cambria" charset="0"/>
                <a:ea typeface="Cambria" charset="0"/>
                <a:cs typeface="Cambria" charset="0"/>
              </a:rPr>
              <a:t>Personal rivalries</a:t>
            </a:r>
          </a:p>
          <a:p>
            <a:pPr marL="0" indent="0">
              <a:spcBef>
                <a:spcPts val="0"/>
              </a:spcBef>
              <a:spcAft>
                <a:spcPts val="600"/>
              </a:spcAft>
              <a:buNone/>
            </a:pPr>
            <a:r>
              <a:rPr lang="is-IS" sz="2000" b="1" dirty="0">
                <a:latin typeface="Cambria" charset="0"/>
                <a:ea typeface="Cambria" charset="0"/>
                <a:cs typeface="Cambria" charset="0"/>
              </a:rPr>
              <a:t>Leadership versus rank-and-file</a:t>
            </a:r>
          </a:p>
          <a:p>
            <a:pPr marL="0" indent="0">
              <a:spcBef>
                <a:spcPts val="0"/>
              </a:spcBef>
              <a:spcAft>
                <a:spcPts val="600"/>
              </a:spcAft>
              <a:buNone/>
            </a:pPr>
            <a:r>
              <a:rPr lang="is-IS" sz="2000" b="1" dirty="0">
                <a:latin typeface="Cambria" charset="0"/>
                <a:ea typeface="Cambria" charset="0"/>
                <a:cs typeface="Cambria" charset="0"/>
              </a:rPr>
              <a:t>Social issues in camps</a:t>
            </a:r>
          </a:p>
        </p:txBody>
      </p:sp>
    </p:spTree>
    <p:extLst>
      <p:ext uri="{BB962C8B-B14F-4D97-AF65-F5344CB8AC3E}">
        <p14:creationId xmlns:p14="http://schemas.microsoft.com/office/powerpoint/2010/main" val="539266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3187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63248"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03504" y="640080"/>
            <a:ext cx="2462022" cy="5257800"/>
          </a:xfrm>
        </p:spPr>
        <p:txBody>
          <a:bodyPr>
            <a:normAutofit/>
          </a:bodyPr>
          <a:lstStyle/>
          <a:p>
            <a:r>
              <a:rPr lang="en-GB" sz="3100" b="1" dirty="0">
                <a:solidFill>
                  <a:schemeClr val="accent4">
                    <a:lumMod val="75000"/>
                  </a:schemeClr>
                </a:solidFill>
                <a:latin typeface="Cambria" panose="02040503050406030204" pitchFamily="18" charset="0"/>
              </a:rPr>
              <a:t>Conclusions</a:t>
            </a:r>
          </a:p>
        </p:txBody>
      </p:sp>
      <p:sp>
        <p:nvSpPr>
          <p:cNvPr id="3" name="Content Placeholder 2"/>
          <p:cNvSpPr>
            <a:spLocks noGrp="1"/>
          </p:cNvSpPr>
          <p:nvPr>
            <p:ph idx="1"/>
          </p:nvPr>
        </p:nvSpPr>
        <p:spPr>
          <a:xfrm>
            <a:off x="4018788" y="312234"/>
            <a:ext cx="4518490" cy="6188927"/>
          </a:xfrm>
        </p:spPr>
        <p:txBody>
          <a:bodyPr anchor="ctr">
            <a:normAutofit lnSpcReduction="10000"/>
          </a:bodyPr>
          <a:lstStyle/>
          <a:p>
            <a:pPr>
              <a:spcBef>
                <a:spcPts val="0"/>
              </a:spcBef>
              <a:spcAft>
                <a:spcPts val="600"/>
              </a:spcAft>
            </a:pPr>
            <a:r>
              <a:rPr lang="en-GB" sz="2400" b="1" dirty="0">
                <a:latin typeface="Cambria" charset="0"/>
                <a:ea typeface="Cambria" charset="0"/>
                <a:cs typeface="Cambria" charset="0"/>
              </a:rPr>
              <a:t>Contentious historiographies (nationalist hagiographies?)</a:t>
            </a:r>
          </a:p>
          <a:p>
            <a:pPr marL="457200" lvl="1" indent="0">
              <a:spcBef>
                <a:spcPts val="0"/>
              </a:spcBef>
              <a:spcAft>
                <a:spcPts val="600"/>
              </a:spcAft>
              <a:buNone/>
            </a:pPr>
            <a:r>
              <a:rPr lang="en-GB" b="1" dirty="0">
                <a:latin typeface="Cambria" charset="0"/>
                <a:ea typeface="Cambria" charset="0"/>
                <a:cs typeface="Cambria" charset="0"/>
              </a:rPr>
              <a:t>e.g. was Nelson Mandela a member of the SACP?</a:t>
            </a:r>
          </a:p>
          <a:p>
            <a:pPr>
              <a:spcBef>
                <a:spcPts val="0"/>
              </a:spcBef>
              <a:spcAft>
                <a:spcPts val="600"/>
              </a:spcAft>
            </a:pPr>
            <a:r>
              <a:rPr lang="en-GB" sz="2400" b="1" dirty="0">
                <a:latin typeface="Cambria" charset="0"/>
                <a:ea typeface="Cambria" charset="0"/>
                <a:cs typeface="Cambria" charset="0"/>
              </a:rPr>
              <a:t>How do the liberation movements behave once in power?</a:t>
            </a:r>
          </a:p>
          <a:p>
            <a:pPr>
              <a:spcBef>
                <a:spcPts val="0"/>
              </a:spcBef>
              <a:spcAft>
                <a:spcPts val="600"/>
              </a:spcAft>
            </a:pPr>
            <a:r>
              <a:rPr lang="en-GB" sz="2400" b="1" dirty="0">
                <a:latin typeface="Cambria" charset="0"/>
                <a:ea typeface="Cambria" charset="0"/>
                <a:cs typeface="Cambria" charset="0"/>
              </a:rPr>
              <a:t>Where does power lie here? Issues of </a:t>
            </a:r>
            <a:r>
              <a:rPr lang="en-GB" sz="2400" b="1" u="sng" dirty="0">
                <a:latin typeface="Cambria" charset="0"/>
                <a:ea typeface="Cambria" charset="0"/>
                <a:cs typeface="Cambria" charset="0"/>
              </a:rPr>
              <a:t>agency</a:t>
            </a:r>
            <a:endParaRPr lang="en-GB" sz="2400" b="1" dirty="0">
              <a:latin typeface="Cambria" charset="0"/>
              <a:ea typeface="Cambria" charset="0"/>
              <a:cs typeface="Cambria" charset="0"/>
            </a:endParaRPr>
          </a:p>
          <a:p>
            <a:pPr>
              <a:spcBef>
                <a:spcPts val="0"/>
              </a:spcBef>
              <a:spcAft>
                <a:spcPts val="600"/>
              </a:spcAft>
            </a:pPr>
            <a:r>
              <a:rPr lang="en-GB" sz="2400" b="1" dirty="0">
                <a:latin typeface="Cambria" charset="0"/>
                <a:ea typeface="Cambria" charset="0"/>
                <a:cs typeface="Cambria" charset="0"/>
              </a:rPr>
              <a:t>Does the Cold War unite liberation movements</a:t>
            </a:r>
            <a:r>
              <a:rPr lang="is-IS" sz="2400" b="1" dirty="0">
                <a:latin typeface="Cambria" charset="0"/>
                <a:ea typeface="Cambria" charset="0"/>
                <a:cs typeface="Cambria" charset="0"/>
              </a:rPr>
              <a:t>… or divide them?</a:t>
            </a:r>
          </a:p>
          <a:p>
            <a:pPr>
              <a:spcBef>
                <a:spcPts val="0"/>
              </a:spcBef>
              <a:spcAft>
                <a:spcPts val="600"/>
              </a:spcAft>
            </a:pPr>
            <a:r>
              <a:rPr lang="is-IS" sz="2400" b="1" dirty="0">
                <a:latin typeface="Cambria" charset="0"/>
                <a:ea typeface="Cambria" charset="0"/>
                <a:cs typeface="Cambria" charset="0"/>
              </a:rPr>
              <a:t>How successful was armed struggle?</a:t>
            </a:r>
          </a:p>
          <a:p>
            <a:pPr>
              <a:spcBef>
                <a:spcPts val="0"/>
              </a:spcBef>
              <a:spcAft>
                <a:spcPts val="600"/>
              </a:spcAft>
            </a:pPr>
            <a:r>
              <a:rPr lang="is-IS" sz="2400" b="1" dirty="0">
                <a:latin typeface="Cambria" charset="0"/>
                <a:ea typeface="Cambria" charset="0"/>
                <a:cs typeface="Cambria" charset="0"/>
              </a:rPr>
              <a:t>How did F</a:t>
            </a:r>
            <a:r>
              <a:rPr lang="en-US" sz="2400" b="1" dirty="0">
                <a:latin typeface="Cambria" charset="0"/>
                <a:ea typeface="Cambria" charset="0"/>
                <a:cs typeface="Cambria" charset="0"/>
              </a:rPr>
              <a:t>r</a:t>
            </a:r>
            <a:r>
              <a:rPr lang="is-IS" sz="2400" b="1" dirty="0">
                <a:latin typeface="Cambria" charset="0"/>
                <a:ea typeface="Cambria" charset="0"/>
                <a:cs typeface="Cambria" charset="0"/>
              </a:rPr>
              <a:t>ontline States experience the liberation struggle?</a:t>
            </a:r>
          </a:p>
          <a:p>
            <a:pPr>
              <a:spcBef>
                <a:spcPts val="0"/>
              </a:spcBef>
              <a:spcAft>
                <a:spcPts val="600"/>
              </a:spcAft>
            </a:pPr>
            <a:endParaRPr lang="en-GB" sz="1600" dirty="0">
              <a:latin typeface="Cambria" charset="0"/>
              <a:ea typeface="Cambria" charset="0"/>
              <a:cs typeface="Cambria" charset="0"/>
            </a:endParaRPr>
          </a:p>
        </p:txBody>
      </p:sp>
    </p:spTree>
    <p:extLst>
      <p:ext uri="{BB962C8B-B14F-4D97-AF65-F5344CB8AC3E}">
        <p14:creationId xmlns:p14="http://schemas.microsoft.com/office/powerpoint/2010/main" val="1213889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25D3-EC75-2747-994C-7EBFE363CC0C}"/>
              </a:ext>
            </a:extLst>
          </p:cNvPr>
          <p:cNvSpPr>
            <a:spLocks noGrp="1"/>
          </p:cNvSpPr>
          <p:nvPr>
            <p:ph type="title"/>
          </p:nvPr>
        </p:nvSpPr>
        <p:spPr>
          <a:xfrm>
            <a:off x="323385" y="178420"/>
            <a:ext cx="3255634" cy="602165"/>
          </a:xfrm>
        </p:spPr>
        <p:txBody>
          <a:bodyPr>
            <a:normAutofit/>
          </a:bodyPr>
          <a:lstStyle/>
          <a:p>
            <a:r>
              <a:rPr lang="en-US" b="1" dirty="0">
                <a:solidFill>
                  <a:schemeClr val="accent4">
                    <a:lumMod val="75000"/>
                  </a:schemeClr>
                </a:solidFill>
                <a:latin typeface="Cambria" panose="02040503050406030204" pitchFamily="18" charset="0"/>
              </a:rPr>
              <a:t>Southern Africa</a:t>
            </a:r>
          </a:p>
        </p:txBody>
      </p:sp>
      <p:sp>
        <p:nvSpPr>
          <p:cNvPr id="4" name="Text Placeholder 3">
            <a:extLst>
              <a:ext uri="{FF2B5EF4-FFF2-40B4-BE49-F238E27FC236}">
                <a16:creationId xmlns:a16="http://schemas.microsoft.com/office/drawing/2014/main" id="{0352BFAA-934F-D249-9B28-9A105A5A2417}"/>
              </a:ext>
            </a:extLst>
          </p:cNvPr>
          <p:cNvSpPr>
            <a:spLocks noGrp="1"/>
          </p:cNvSpPr>
          <p:nvPr>
            <p:ph type="body" sz="half" idx="2"/>
          </p:nvPr>
        </p:nvSpPr>
        <p:spPr>
          <a:xfrm>
            <a:off x="323384" y="979711"/>
            <a:ext cx="3958683" cy="5554904"/>
          </a:xfrm>
        </p:spPr>
        <p:txBody>
          <a:bodyPr>
            <a:normAutofit/>
          </a:bodyPr>
          <a:lstStyle/>
          <a:p>
            <a:r>
              <a:rPr lang="en-US" sz="2400" u="sng" dirty="0">
                <a:solidFill>
                  <a:schemeClr val="bg1"/>
                </a:solidFill>
                <a:latin typeface="Cambria" panose="02040503050406030204" pitchFamily="18" charset="0"/>
              </a:rPr>
              <a:t>White minority rule:</a:t>
            </a:r>
          </a:p>
          <a:p>
            <a:r>
              <a:rPr lang="en-US" sz="2400" dirty="0">
                <a:solidFill>
                  <a:schemeClr val="bg1"/>
                </a:solidFill>
                <a:latin typeface="Cambria" panose="02040503050406030204" pitchFamily="18" charset="0"/>
              </a:rPr>
              <a:t>South Africa </a:t>
            </a:r>
          </a:p>
          <a:p>
            <a:r>
              <a:rPr lang="en-US" sz="2400" dirty="0">
                <a:solidFill>
                  <a:schemeClr val="bg1"/>
                </a:solidFill>
                <a:latin typeface="Cambria" panose="02040503050406030204" pitchFamily="18" charset="0"/>
              </a:rPr>
              <a:t>South-West Africa (Namibia) </a:t>
            </a:r>
          </a:p>
          <a:p>
            <a:r>
              <a:rPr lang="en-US" sz="2400" dirty="0">
                <a:solidFill>
                  <a:schemeClr val="bg1"/>
                </a:solidFill>
                <a:latin typeface="Cambria" panose="02040503050406030204" pitchFamily="18" charset="0"/>
              </a:rPr>
              <a:t>Southern Rhodesia (Zimbabwe)</a:t>
            </a:r>
          </a:p>
          <a:p>
            <a:r>
              <a:rPr lang="en-US" sz="2400" u="sng" dirty="0">
                <a:solidFill>
                  <a:schemeClr val="bg1"/>
                </a:solidFill>
                <a:latin typeface="Cambria" panose="02040503050406030204" pitchFamily="18" charset="0"/>
              </a:rPr>
              <a:t>Portuguese colonies: </a:t>
            </a:r>
          </a:p>
          <a:p>
            <a:r>
              <a:rPr lang="en-US" sz="2400" dirty="0">
                <a:solidFill>
                  <a:schemeClr val="bg1"/>
                </a:solidFill>
                <a:latin typeface="Cambria" panose="02040503050406030204" pitchFamily="18" charset="0"/>
              </a:rPr>
              <a:t>Angola</a:t>
            </a:r>
          </a:p>
          <a:p>
            <a:r>
              <a:rPr lang="en-US" sz="2400" dirty="0">
                <a:solidFill>
                  <a:schemeClr val="bg1"/>
                </a:solidFill>
                <a:latin typeface="Cambria" panose="02040503050406030204" pitchFamily="18" charset="0"/>
              </a:rPr>
              <a:t>Mozambique </a:t>
            </a:r>
          </a:p>
          <a:p>
            <a:r>
              <a:rPr lang="en-US" sz="2400" u="sng" dirty="0">
                <a:solidFill>
                  <a:schemeClr val="bg1"/>
                </a:solidFill>
                <a:latin typeface="Cambria" panose="02040503050406030204" pitchFamily="18" charset="0"/>
              </a:rPr>
              <a:t>Liberation movements: </a:t>
            </a:r>
          </a:p>
          <a:p>
            <a:r>
              <a:rPr lang="en-US" sz="2400" dirty="0">
                <a:solidFill>
                  <a:schemeClr val="bg1"/>
                </a:solidFill>
                <a:latin typeface="Cambria" panose="02040503050406030204" pitchFamily="18" charset="0"/>
              </a:rPr>
              <a:t>Tanzania, Zambia, Angola and Mozambique (after 1975)</a:t>
            </a:r>
          </a:p>
          <a:p>
            <a:endParaRPr lang="en-US" sz="2000" dirty="0">
              <a:solidFill>
                <a:schemeClr val="bg1"/>
              </a:solidFill>
            </a:endParaRPr>
          </a:p>
        </p:txBody>
      </p:sp>
      <p:pic>
        <p:nvPicPr>
          <p:cNvPr id="7" name="Picture 6">
            <a:extLst>
              <a:ext uri="{FF2B5EF4-FFF2-40B4-BE49-F238E27FC236}">
                <a16:creationId xmlns:a16="http://schemas.microsoft.com/office/drawing/2014/main" id="{FD955C6E-3A72-8C46-805E-2EE9AF91CC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2068" y="979711"/>
            <a:ext cx="4728116" cy="5041900"/>
          </a:xfrm>
          <a:prstGeom prst="rect">
            <a:avLst/>
          </a:prstGeom>
        </p:spPr>
      </p:pic>
      <p:sp>
        <p:nvSpPr>
          <p:cNvPr id="10" name="TextBox 9">
            <a:extLst>
              <a:ext uri="{FF2B5EF4-FFF2-40B4-BE49-F238E27FC236}">
                <a16:creationId xmlns:a16="http://schemas.microsoft.com/office/drawing/2014/main" id="{9D0C57C9-7601-CC4F-8D52-C12E545A3927}"/>
              </a:ext>
            </a:extLst>
          </p:cNvPr>
          <p:cNvSpPr txBox="1"/>
          <p:nvPr/>
        </p:nvSpPr>
        <p:spPr>
          <a:xfrm>
            <a:off x="4282068" y="6021612"/>
            <a:ext cx="4216124" cy="923330"/>
          </a:xfrm>
          <a:prstGeom prst="rect">
            <a:avLst/>
          </a:prstGeom>
          <a:noFill/>
        </p:spPr>
        <p:txBody>
          <a:bodyPr wrap="square" rtlCol="0">
            <a:spAutoFit/>
          </a:bodyPr>
          <a:lstStyle/>
          <a:p>
            <a:r>
              <a:rPr lang="en-US" i="1" dirty="0">
                <a:solidFill>
                  <a:schemeClr val="bg1"/>
                </a:solidFill>
                <a:latin typeface="Cambria" panose="02040503050406030204" pitchFamily="18" charset="0"/>
              </a:rPr>
              <a:t>Southern Africa in 1970 with dates of independence. “Fire” sign indicates armed movements </a:t>
            </a:r>
          </a:p>
        </p:txBody>
      </p:sp>
    </p:spTree>
    <p:extLst>
      <p:ext uri="{BB962C8B-B14F-4D97-AF65-F5344CB8AC3E}">
        <p14:creationId xmlns:p14="http://schemas.microsoft.com/office/powerpoint/2010/main" val="3753393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36C7A-C52D-F14E-A4E0-4BB7EB87EB9A}"/>
              </a:ext>
            </a:extLst>
          </p:cNvPr>
          <p:cNvSpPr>
            <a:spLocks noGrp="1"/>
          </p:cNvSpPr>
          <p:nvPr>
            <p:ph type="title"/>
          </p:nvPr>
        </p:nvSpPr>
        <p:spPr/>
        <p:txBody>
          <a:bodyPr/>
          <a:lstStyle/>
          <a:p>
            <a:r>
              <a:rPr lang="en-US" b="1" dirty="0">
                <a:solidFill>
                  <a:schemeClr val="accent4">
                    <a:lumMod val="75000"/>
                  </a:schemeClr>
                </a:solidFill>
                <a:latin typeface="Cambria" panose="02040503050406030204" pitchFamily="18" charset="0"/>
              </a:rPr>
              <a:t>South Africa</a:t>
            </a:r>
          </a:p>
        </p:txBody>
      </p:sp>
      <p:pic>
        <p:nvPicPr>
          <p:cNvPr id="6" name="Content Placeholder 5">
            <a:extLst>
              <a:ext uri="{FF2B5EF4-FFF2-40B4-BE49-F238E27FC236}">
                <a16:creationId xmlns:a16="http://schemas.microsoft.com/office/drawing/2014/main" id="{C71AE572-4977-C84C-A6B9-BE0EAA03F95C}"/>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28650" y="1825625"/>
            <a:ext cx="3886200" cy="2853746"/>
          </a:xfrm>
        </p:spPr>
      </p:pic>
      <p:graphicFrame>
        <p:nvGraphicFramePr>
          <p:cNvPr id="11" name="Content Placeholder 3">
            <a:extLst>
              <a:ext uri="{FF2B5EF4-FFF2-40B4-BE49-F238E27FC236}">
                <a16:creationId xmlns:a16="http://schemas.microsoft.com/office/drawing/2014/main" id="{5DFD4DE7-162B-45DC-A6F6-38D71A711B63}"/>
              </a:ext>
            </a:extLst>
          </p:cNvPr>
          <p:cNvGraphicFramePr>
            <a:graphicFrameLocks noGrp="1"/>
          </p:cNvGraphicFramePr>
          <p:nvPr>
            <p:ph sz="half" idx="2"/>
          </p:nvPr>
        </p:nvGraphicFramePr>
        <p:xfrm>
          <a:off x="4629150" y="635620"/>
          <a:ext cx="4224918" cy="60613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69E7C15E-A4FD-EA44-9D9E-533E38CD065F}"/>
              </a:ext>
            </a:extLst>
          </p:cNvPr>
          <p:cNvSpPr txBox="1"/>
          <p:nvPr/>
        </p:nvSpPr>
        <p:spPr>
          <a:xfrm>
            <a:off x="628651" y="4932608"/>
            <a:ext cx="3886200" cy="707886"/>
          </a:xfrm>
          <a:prstGeom prst="rect">
            <a:avLst/>
          </a:prstGeom>
          <a:noFill/>
        </p:spPr>
        <p:txBody>
          <a:bodyPr wrap="square" rtlCol="0">
            <a:spAutoFit/>
          </a:bodyPr>
          <a:lstStyle/>
          <a:p>
            <a:r>
              <a:rPr lang="en-US" sz="2000" i="1" dirty="0">
                <a:solidFill>
                  <a:schemeClr val="bg1"/>
                </a:solidFill>
              </a:rPr>
              <a:t>Oliver Tambo (left) with Nelson Mandela (right)</a:t>
            </a:r>
          </a:p>
        </p:txBody>
      </p:sp>
    </p:spTree>
    <p:extLst>
      <p:ext uri="{BB962C8B-B14F-4D97-AF65-F5344CB8AC3E}">
        <p14:creationId xmlns:p14="http://schemas.microsoft.com/office/powerpoint/2010/main" val="3743728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E0116-EDC0-0B4B-82D5-D0395F7F9E58}"/>
              </a:ext>
            </a:extLst>
          </p:cNvPr>
          <p:cNvSpPr>
            <a:spLocks noGrp="1"/>
          </p:cNvSpPr>
          <p:nvPr>
            <p:ph type="title"/>
          </p:nvPr>
        </p:nvSpPr>
        <p:spPr/>
        <p:txBody>
          <a:bodyPr>
            <a:normAutofit fontScale="90000"/>
          </a:bodyPr>
          <a:lstStyle/>
          <a:p>
            <a:br>
              <a:rPr lang="en-GB" b="1" dirty="0">
                <a:solidFill>
                  <a:schemeClr val="bg1"/>
                </a:solidFill>
                <a:latin typeface="Cambria" panose="02040503050406030204" pitchFamily="18" charset="0"/>
              </a:rPr>
            </a:br>
            <a:r>
              <a:rPr lang="en-GB" b="1" dirty="0">
                <a:solidFill>
                  <a:schemeClr val="accent4">
                    <a:lumMod val="75000"/>
                  </a:schemeClr>
                </a:solidFill>
                <a:latin typeface="Cambria" panose="02040503050406030204" pitchFamily="18" charset="0"/>
              </a:rPr>
              <a:t>Was the ANC controlled by communists? </a:t>
            </a:r>
            <a:br>
              <a:rPr lang="en-GB" dirty="0">
                <a:solidFill>
                  <a:schemeClr val="bg1"/>
                </a:solidFill>
                <a:latin typeface="Cambria" panose="02040503050406030204" pitchFamily="18" charset="0"/>
              </a:rPr>
            </a:br>
            <a:endParaRPr lang="en-US" dirty="0">
              <a:solidFill>
                <a:schemeClr val="bg1"/>
              </a:solidFill>
              <a:latin typeface="Cambria" panose="02040503050406030204" pitchFamily="18" charset="0"/>
            </a:endParaRPr>
          </a:p>
        </p:txBody>
      </p:sp>
      <p:pic>
        <p:nvPicPr>
          <p:cNvPr id="6" name="Content Placeholder 5">
            <a:extLst>
              <a:ext uri="{FF2B5EF4-FFF2-40B4-BE49-F238E27FC236}">
                <a16:creationId xmlns:a16="http://schemas.microsoft.com/office/drawing/2014/main" id="{0CC3F878-90C8-6440-947B-10BC6AE6BAF4}"/>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28650" y="1921439"/>
            <a:ext cx="3886200" cy="3721829"/>
          </a:xfrm>
        </p:spPr>
      </p:pic>
      <p:sp>
        <p:nvSpPr>
          <p:cNvPr id="4" name="Content Placeholder 3">
            <a:extLst>
              <a:ext uri="{FF2B5EF4-FFF2-40B4-BE49-F238E27FC236}">
                <a16:creationId xmlns:a16="http://schemas.microsoft.com/office/drawing/2014/main" id="{31849435-871A-D74E-B59D-9CFD627091EC}"/>
              </a:ext>
            </a:extLst>
          </p:cNvPr>
          <p:cNvSpPr>
            <a:spLocks noGrp="1"/>
          </p:cNvSpPr>
          <p:nvPr>
            <p:ph sz="half" idx="2"/>
          </p:nvPr>
        </p:nvSpPr>
        <p:spPr>
          <a:xfrm>
            <a:off x="4629150" y="1226634"/>
            <a:ext cx="3886200" cy="4950329"/>
          </a:xfrm>
        </p:spPr>
        <p:txBody>
          <a:bodyPr>
            <a:normAutofit lnSpcReduction="10000"/>
          </a:bodyPr>
          <a:lstStyle/>
          <a:p>
            <a:r>
              <a:rPr lang="en-US" dirty="0">
                <a:solidFill>
                  <a:schemeClr val="bg1"/>
                </a:solidFill>
                <a:latin typeface="Cambria" panose="02040503050406030204" pitchFamily="18" charset="0"/>
              </a:rPr>
              <a:t>1921: Communist Party of South Africa (CPSA). Branch of the Comintern</a:t>
            </a:r>
          </a:p>
          <a:p>
            <a:r>
              <a:rPr lang="en-US" dirty="0">
                <a:solidFill>
                  <a:schemeClr val="bg1"/>
                </a:solidFill>
                <a:latin typeface="Cambria" panose="02040503050406030204" pitchFamily="18" charset="0"/>
              </a:rPr>
              <a:t>1950: CPSA banned, reconstitutes as South African Communist Party (SACP)</a:t>
            </a:r>
          </a:p>
          <a:p>
            <a:r>
              <a:rPr lang="en-US" dirty="0">
                <a:solidFill>
                  <a:schemeClr val="bg1"/>
                </a:solidFill>
                <a:latin typeface="Cambria" panose="02040503050406030204" pitchFamily="18" charset="0"/>
              </a:rPr>
              <a:t>By 1960s: alliance between the ANC and SACP. </a:t>
            </a:r>
          </a:p>
          <a:p>
            <a:r>
              <a:rPr lang="en-US" dirty="0">
                <a:solidFill>
                  <a:schemeClr val="bg1"/>
                </a:solidFill>
                <a:latin typeface="Cambria" panose="02040503050406030204" pitchFamily="18" charset="0"/>
              </a:rPr>
              <a:t>Debate: Stephen Ellis vs. Hugh Macmillan </a:t>
            </a:r>
          </a:p>
          <a:p>
            <a:endParaRPr lang="en-US" dirty="0"/>
          </a:p>
        </p:txBody>
      </p:sp>
      <p:sp>
        <p:nvSpPr>
          <p:cNvPr id="7" name="TextBox 6">
            <a:extLst>
              <a:ext uri="{FF2B5EF4-FFF2-40B4-BE49-F238E27FC236}">
                <a16:creationId xmlns:a16="http://schemas.microsoft.com/office/drawing/2014/main" id="{D888E647-E0CE-F843-A4EF-9BA34B642227}"/>
              </a:ext>
            </a:extLst>
          </p:cNvPr>
          <p:cNvSpPr txBox="1"/>
          <p:nvPr/>
        </p:nvSpPr>
        <p:spPr>
          <a:xfrm>
            <a:off x="628650" y="5807631"/>
            <a:ext cx="3854325" cy="369332"/>
          </a:xfrm>
          <a:prstGeom prst="rect">
            <a:avLst/>
          </a:prstGeom>
          <a:noFill/>
        </p:spPr>
        <p:txBody>
          <a:bodyPr wrap="none" rtlCol="0">
            <a:spAutoFit/>
          </a:bodyPr>
          <a:lstStyle/>
          <a:p>
            <a:r>
              <a:rPr lang="en-US" i="1" dirty="0">
                <a:solidFill>
                  <a:schemeClr val="bg1"/>
                </a:solidFill>
              </a:rPr>
              <a:t>Response to Stephen Ellis’s book (news)</a:t>
            </a:r>
          </a:p>
        </p:txBody>
      </p:sp>
    </p:spTree>
    <p:extLst>
      <p:ext uri="{BB962C8B-B14F-4D97-AF65-F5344CB8AC3E}">
        <p14:creationId xmlns:p14="http://schemas.microsoft.com/office/powerpoint/2010/main" val="560540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5058" y="1315416"/>
            <a:ext cx="6643817" cy="4974558"/>
          </a:xfrm>
          <a:prstGeom prst="rect">
            <a:avLst/>
          </a:prstGeom>
        </p:spPr>
      </p:pic>
      <p:sp>
        <p:nvSpPr>
          <p:cNvPr id="3" name="Title 1"/>
          <p:cNvSpPr txBox="1">
            <a:spLocks/>
          </p:cNvSpPr>
          <p:nvPr/>
        </p:nvSpPr>
        <p:spPr>
          <a:xfrm>
            <a:off x="628648" y="617838"/>
            <a:ext cx="7886700" cy="103309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solidFill>
                  <a:schemeClr val="accent4">
                    <a:lumMod val="75000"/>
                  </a:schemeClr>
                </a:solidFill>
                <a:latin typeface="Cambria" panose="02040503050406030204" pitchFamily="18" charset="0"/>
              </a:rPr>
              <a:t>Nelson Mandela’s Ethiopian passport (1962)</a:t>
            </a:r>
          </a:p>
        </p:txBody>
      </p:sp>
    </p:spTree>
    <p:extLst>
      <p:ext uri="{BB962C8B-B14F-4D97-AF65-F5344CB8AC3E}">
        <p14:creationId xmlns:p14="http://schemas.microsoft.com/office/powerpoint/2010/main" val="2125648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1D6DB-5F0A-F243-A707-74531F8ACADA}"/>
              </a:ext>
            </a:extLst>
          </p:cNvPr>
          <p:cNvSpPr>
            <a:spLocks noGrp="1"/>
          </p:cNvSpPr>
          <p:nvPr>
            <p:ph type="title"/>
          </p:nvPr>
        </p:nvSpPr>
        <p:spPr>
          <a:xfrm>
            <a:off x="223024" y="457201"/>
            <a:ext cx="8586439" cy="624468"/>
          </a:xfrm>
        </p:spPr>
        <p:txBody>
          <a:bodyPr/>
          <a:lstStyle/>
          <a:p>
            <a:r>
              <a:rPr lang="en-US" b="1" dirty="0">
                <a:solidFill>
                  <a:schemeClr val="accent4">
                    <a:lumMod val="75000"/>
                  </a:schemeClr>
                </a:solidFill>
                <a:latin typeface="+mn-lt"/>
              </a:rPr>
              <a:t>RHODESIA/ZIMBABWE              ANGOLA</a:t>
            </a:r>
          </a:p>
        </p:txBody>
      </p:sp>
      <p:sp>
        <p:nvSpPr>
          <p:cNvPr id="3" name="Content Placeholder 2">
            <a:extLst>
              <a:ext uri="{FF2B5EF4-FFF2-40B4-BE49-F238E27FC236}">
                <a16:creationId xmlns:a16="http://schemas.microsoft.com/office/drawing/2014/main" id="{E73B09B6-8315-2B43-86D7-39954F179F52}"/>
              </a:ext>
            </a:extLst>
          </p:cNvPr>
          <p:cNvSpPr>
            <a:spLocks noGrp="1"/>
          </p:cNvSpPr>
          <p:nvPr>
            <p:ph idx="1"/>
          </p:nvPr>
        </p:nvSpPr>
        <p:spPr>
          <a:xfrm>
            <a:off x="4661209" y="1538868"/>
            <a:ext cx="4326674" cy="4973444"/>
          </a:xfrm>
        </p:spPr>
        <p:txBody>
          <a:bodyPr>
            <a:normAutofit fontScale="92500" lnSpcReduction="20000"/>
          </a:bodyPr>
          <a:lstStyle/>
          <a:p>
            <a:pPr marL="0" indent="0">
              <a:lnSpc>
                <a:spcPct val="114000"/>
              </a:lnSpc>
              <a:buNone/>
            </a:pPr>
            <a:r>
              <a:rPr lang="en-GB" sz="2600" dirty="0">
                <a:solidFill>
                  <a:schemeClr val="bg1"/>
                </a:solidFill>
                <a:latin typeface="Cambria" panose="02040503050406030204" pitchFamily="18" charset="0"/>
              </a:rPr>
              <a:t>MPLA - Popular Movement for the Liberation of Angola</a:t>
            </a:r>
          </a:p>
          <a:p>
            <a:pPr lvl="1">
              <a:lnSpc>
                <a:spcPct val="114000"/>
              </a:lnSpc>
            </a:pPr>
            <a:r>
              <a:rPr lang="en-GB" sz="2000" dirty="0">
                <a:solidFill>
                  <a:schemeClr val="bg1"/>
                </a:solidFill>
                <a:latin typeface="Cambria" panose="02040503050406030204" pitchFamily="18" charset="0"/>
              </a:rPr>
              <a:t>Marxist, support in urban areas, led by Agostinho Neto</a:t>
            </a:r>
            <a:endParaRPr lang="en-GB" dirty="0">
              <a:solidFill>
                <a:schemeClr val="bg1"/>
              </a:solidFill>
              <a:latin typeface="Cambria" panose="02040503050406030204" pitchFamily="18" charset="0"/>
            </a:endParaRPr>
          </a:p>
          <a:p>
            <a:pPr marL="0" indent="0">
              <a:lnSpc>
                <a:spcPct val="114000"/>
              </a:lnSpc>
              <a:buNone/>
            </a:pPr>
            <a:r>
              <a:rPr lang="en-GB" sz="2600" dirty="0">
                <a:solidFill>
                  <a:schemeClr val="bg1"/>
                </a:solidFill>
                <a:latin typeface="Cambria" panose="02040503050406030204" pitchFamily="18" charset="0"/>
              </a:rPr>
              <a:t>FNLA - National Liberation Front of Angola</a:t>
            </a:r>
          </a:p>
          <a:p>
            <a:pPr lvl="1">
              <a:lnSpc>
                <a:spcPct val="114000"/>
              </a:lnSpc>
            </a:pPr>
            <a:r>
              <a:rPr lang="en-GB" sz="2000" dirty="0">
                <a:solidFill>
                  <a:schemeClr val="bg1"/>
                </a:solidFill>
                <a:latin typeface="Cambria" panose="02040503050406030204" pitchFamily="18" charset="0"/>
              </a:rPr>
              <a:t>Support from </a:t>
            </a:r>
            <a:r>
              <a:rPr lang="en-GB" sz="2000" dirty="0" err="1">
                <a:solidFill>
                  <a:schemeClr val="bg1"/>
                </a:solidFill>
                <a:latin typeface="Cambria" panose="02040503050406030204" pitchFamily="18" charset="0"/>
              </a:rPr>
              <a:t>Bakongo</a:t>
            </a:r>
            <a:r>
              <a:rPr lang="en-GB" sz="2000" dirty="0">
                <a:solidFill>
                  <a:schemeClr val="bg1"/>
                </a:solidFill>
                <a:latin typeface="Cambria" panose="02040503050406030204" pitchFamily="18" charset="0"/>
              </a:rPr>
              <a:t> ethnic group; led by Holden Roberto</a:t>
            </a:r>
          </a:p>
          <a:p>
            <a:pPr marL="0" indent="0">
              <a:lnSpc>
                <a:spcPct val="114000"/>
              </a:lnSpc>
              <a:buNone/>
            </a:pPr>
            <a:r>
              <a:rPr lang="en-GB" sz="2600" dirty="0">
                <a:solidFill>
                  <a:schemeClr val="bg1"/>
                </a:solidFill>
                <a:latin typeface="Cambria" panose="02040503050406030204" pitchFamily="18" charset="0"/>
              </a:rPr>
              <a:t>UNITA - National Union for Total Independence of Angola</a:t>
            </a:r>
          </a:p>
          <a:p>
            <a:pPr lvl="1">
              <a:lnSpc>
                <a:spcPct val="114000"/>
              </a:lnSpc>
            </a:pPr>
            <a:r>
              <a:rPr lang="en-GB" sz="2000" dirty="0">
                <a:solidFill>
                  <a:schemeClr val="bg1"/>
                </a:solidFill>
                <a:latin typeface="Cambria" panose="02040503050406030204" pitchFamily="18" charset="0"/>
              </a:rPr>
              <a:t>Central-south Angola, relations with China, and later South Africa</a:t>
            </a:r>
          </a:p>
          <a:p>
            <a:pPr lvl="1">
              <a:lnSpc>
                <a:spcPct val="114000"/>
              </a:lnSpc>
            </a:pPr>
            <a:r>
              <a:rPr lang="en-GB" sz="2000" dirty="0">
                <a:solidFill>
                  <a:schemeClr val="bg1"/>
                </a:solidFill>
                <a:latin typeface="Cambria" panose="02040503050406030204" pitchFamily="18" charset="0"/>
              </a:rPr>
              <a:t>Led by Jonas </a:t>
            </a:r>
            <a:r>
              <a:rPr lang="en-GB" sz="2000" dirty="0" err="1">
                <a:solidFill>
                  <a:schemeClr val="bg1"/>
                </a:solidFill>
                <a:latin typeface="Cambria" panose="02040503050406030204" pitchFamily="18" charset="0"/>
              </a:rPr>
              <a:t>Savimbi</a:t>
            </a:r>
            <a:endParaRPr lang="en-GB" sz="2000" dirty="0">
              <a:solidFill>
                <a:schemeClr val="bg1"/>
              </a:solidFill>
              <a:latin typeface="Cambria" panose="02040503050406030204" pitchFamily="18" charset="0"/>
            </a:endParaRPr>
          </a:p>
          <a:p>
            <a:endParaRPr lang="en-US" sz="1600" dirty="0"/>
          </a:p>
        </p:txBody>
      </p:sp>
      <p:sp>
        <p:nvSpPr>
          <p:cNvPr id="4" name="Text Placeholder 3">
            <a:extLst>
              <a:ext uri="{FF2B5EF4-FFF2-40B4-BE49-F238E27FC236}">
                <a16:creationId xmlns:a16="http://schemas.microsoft.com/office/drawing/2014/main" id="{B38F4EB4-45AF-B147-A5CC-CDF798647802}"/>
              </a:ext>
            </a:extLst>
          </p:cNvPr>
          <p:cNvSpPr>
            <a:spLocks noGrp="1"/>
          </p:cNvSpPr>
          <p:nvPr>
            <p:ph type="body" sz="half" idx="2"/>
          </p:nvPr>
        </p:nvSpPr>
        <p:spPr>
          <a:xfrm>
            <a:off x="412594" y="1538868"/>
            <a:ext cx="4070197" cy="4330120"/>
          </a:xfrm>
        </p:spPr>
        <p:txBody>
          <a:bodyPr>
            <a:normAutofit/>
          </a:bodyPr>
          <a:lstStyle/>
          <a:p>
            <a:pPr>
              <a:lnSpc>
                <a:spcPct val="114000"/>
              </a:lnSpc>
            </a:pPr>
            <a:r>
              <a:rPr lang="en-GB" sz="2400" dirty="0">
                <a:solidFill>
                  <a:schemeClr val="bg1"/>
                </a:solidFill>
                <a:latin typeface="Cambria" panose="02040503050406030204" pitchFamily="18" charset="0"/>
              </a:rPr>
              <a:t>ZANU - Zimbabwe African National Union </a:t>
            </a:r>
          </a:p>
          <a:p>
            <a:pPr lvl="1">
              <a:lnSpc>
                <a:spcPct val="114000"/>
              </a:lnSpc>
            </a:pPr>
            <a:r>
              <a:rPr lang="en-GB" sz="2000" dirty="0">
                <a:solidFill>
                  <a:schemeClr val="bg1"/>
                </a:solidFill>
                <a:latin typeface="Cambria" panose="02040503050406030204" pitchFamily="18" charset="0"/>
              </a:rPr>
              <a:t>Led by </a:t>
            </a:r>
            <a:r>
              <a:rPr lang="en-GB" sz="2000" dirty="0" err="1">
                <a:solidFill>
                  <a:schemeClr val="bg1"/>
                </a:solidFill>
                <a:latin typeface="Cambria" panose="02040503050406030204" pitchFamily="18" charset="0"/>
              </a:rPr>
              <a:t>Ndabaningi</a:t>
            </a:r>
            <a:r>
              <a:rPr lang="en-GB" sz="2000" dirty="0">
                <a:solidFill>
                  <a:schemeClr val="bg1"/>
                </a:solidFill>
                <a:latin typeface="Cambria" panose="02040503050406030204" pitchFamily="18" charset="0"/>
              </a:rPr>
              <a:t> Sithole and Robert Mugabe</a:t>
            </a:r>
          </a:p>
          <a:p>
            <a:pPr lvl="1">
              <a:lnSpc>
                <a:spcPct val="114000"/>
              </a:lnSpc>
            </a:pPr>
            <a:r>
              <a:rPr lang="en-GB" sz="2000" dirty="0">
                <a:solidFill>
                  <a:schemeClr val="bg1"/>
                </a:solidFill>
                <a:latin typeface="Cambria" panose="02040503050406030204" pitchFamily="18" charset="0"/>
              </a:rPr>
              <a:t>Supported by China</a:t>
            </a:r>
            <a:endParaRPr lang="en-GB" dirty="0">
              <a:solidFill>
                <a:schemeClr val="bg1"/>
              </a:solidFill>
              <a:latin typeface="Cambria" panose="02040503050406030204" pitchFamily="18" charset="0"/>
            </a:endParaRPr>
          </a:p>
          <a:p>
            <a:pPr>
              <a:lnSpc>
                <a:spcPct val="114000"/>
              </a:lnSpc>
            </a:pPr>
            <a:r>
              <a:rPr lang="en-GB" sz="2400" dirty="0">
                <a:solidFill>
                  <a:schemeClr val="bg1"/>
                </a:solidFill>
                <a:latin typeface="Cambria" panose="02040503050406030204" pitchFamily="18" charset="0"/>
              </a:rPr>
              <a:t>ZAPU - Zimbabwe African People’s Union </a:t>
            </a:r>
          </a:p>
          <a:p>
            <a:pPr lvl="1">
              <a:lnSpc>
                <a:spcPct val="114000"/>
              </a:lnSpc>
            </a:pPr>
            <a:r>
              <a:rPr lang="en-GB" sz="2000" dirty="0">
                <a:solidFill>
                  <a:schemeClr val="bg1"/>
                </a:solidFill>
                <a:latin typeface="Cambria" panose="02040503050406030204" pitchFamily="18" charset="0"/>
              </a:rPr>
              <a:t>Led by Joshua Nkomo</a:t>
            </a:r>
          </a:p>
          <a:p>
            <a:pPr lvl="1">
              <a:lnSpc>
                <a:spcPct val="114000"/>
              </a:lnSpc>
            </a:pPr>
            <a:r>
              <a:rPr lang="en-GB" sz="2000" dirty="0">
                <a:solidFill>
                  <a:schemeClr val="bg1"/>
                </a:solidFill>
                <a:latin typeface="Cambria" panose="02040503050406030204" pitchFamily="18" charset="0"/>
              </a:rPr>
              <a:t>Supported by Soviet Union</a:t>
            </a:r>
            <a:endParaRPr lang="en-US" dirty="0"/>
          </a:p>
        </p:txBody>
      </p:sp>
    </p:spTree>
    <p:extLst>
      <p:ext uri="{BB962C8B-B14F-4D97-AF65-F5344CB8AC3E}">
        <p14:creationId xmlns:p14="http://schemas.microsoft.com/office/powerpoint/2010/main" val="304343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A732-8831-BE4D-82C2-DC9AC80F064D}"/>
              </a:ext>
            </a:extLst>
          </p:cNvPr>
          <p:cNvSpPr>
            <a:spLocks noGrp="1"/>
          </p:cNvSpPr>
          <p:nvPr>
            <p:ph type="title"/>
          </p:nvPr>
        </p:nvSpPr>
        <p:spPr>
          <a:xfrm>
            <a:off x="640470" y="301083"/>
            <a:ext cx="7990574" cy="687929"/>
          </a:xfrm>
        </p:spPr>
        <p:txBody>
          <a:bodyPr/>
          <a:lstStyle/>
          <a:p>
            <a:r>
              <a:rPr lang="en-US" b="1" dirty="0">
                <a:solidFill>
                  <a:schemeClr val="accent4">
                    <a:lumMod val="75000"/>
                  </a:schemeClr>
                </a:solidFill>
                <a:latin typeface="+mn-lt"/>
              </a:rPr>
              <a:t>NAMIBIA                             MOZAMBIQUE</a:t>
            </a:r>
          </a:p>
        </p:txBody>
      </p:sp>
      <p:sp>
        <p:nvSpPr>
          <p:cNvPr id="3" name="Content Placeholder 2">
            <a:extLst>
              <a:ext uri="{FF2B5EF4-FFF2-40B4-BE49-F238E27FC236}">
                <a16:creationId xmlns:a16="http://schemas.microsoft.com/office/drawing/2014/main" id="{B71DF970-69E6-004F-AADB-D52705F9714E}"/>
              </a:ext>
            </a:extLst>
          </p:cNvPr>
          <p:cNvSpPr>
            <a:spLocks noGrp="1"/>
          </p:cNvSpPr>
          <p:nvPr>
            <p:ph idx="1"/>
          </p:nvPr>
        </p:nvSpPr>
        <p:spPr>
          <a:xfrm>
            <a:off x="4572000" y="1070516"/>
            <a:ext cx="3944540" cy="5029341"/>
          </a:xfrm>
        </p:spPr>
        <p:txBody>
          <a:bodyPr>
            <a:normAutofit/>
          </a:bodyPr>
          <a:lstStyle/>
          <a:p>
            <a:pPr marL="0" indent="0">
              <a:lnSpc>
                <a:spcPct val="100000"/>
              </a:lnSpc>
              <a:buNone/>
            </a:pPr>
            <a:r>
              <a:rPr lang="en-GB" sz="2400" dirty="0">
                <a:solidFill>
                  <a:schemeClr val="bg1"/>
                </a:solidFill>
                <a:latin typeface="Cambria" charset="0"/>
                <a:ea typeface="Cambria" charset="0"/>
                <a:cs typeface="Cambria" charset="0"/>
              </a:rPr>
              <a:t>FRELIMO - Mozambique Liberation Front</a:t>
            </a:r>
          </a:p>
          <a:p>
            <a:pPr marL="0" indent="0">
              <a:lnSpc>
                <a:spcPct val="100000"/>
              </a:lnSpc>
              <a:buNone/>
            </a:pPr>
            <a:r>
              <a:rPr lang="en-GB" sz="800" dirty="0">
                <a:solidFill>
                  <a:schemeClr val="bg1"/>
                </a:solidFill>
                <a:latin typeface="Cambria" charset="0"/>
                <a:ea typeface="Cambria" charset="0"/>
                <a:cs typeface="Cambria" charset="0"/>
              </a:rPr>
              <a:t> </a:t>
            </a:r>
          </a:p>
          <a:p>
            <a:pPr lvl="1">
              <a:lnSpc>
                <a:spcPct val="100000"/>
              </a:lnSpc>
              <a:spcBef>
                <a:spcPts val="0"/>
              </a:spcBef>
            </a:pPr>
            <a:r>
              <a:rPr lang="en-GB" sz="2000" dirty="0">
                <a:solidFill>
                  <a:schemeClr val="bg1"/>
                </a:solidFill>
                <a:latin typeface="Cambria" charset="0"/>
                <a:ea typeface="Cambria" charset="0"/>
                <a:cs typeface="Cambria" charset="0"/>
              </a:rPr>
              <a:t>Led by Eduardo Mondlane (1962-69); Samora Machel (1970-)</a:t>
            </a:r>
          </a:p>
          <a:p>
            <a:pPr lvl="1">
              <a:lnSpc>
                <a:spcPct val="100000"/>
              </a:lnSpc>
              <a:spcBef>
                <a:spcPts val="0"/>
              </a:spcBef>
            </a:pPr>
            <a:endParaRPr lang="en-GB" sz="800" dirty="0">
              <a:solidFill>
                <a:schemeClr val="bg1"/>
              </a:solidFill>
              <a:latin typeface="Cambria" charset="0"/>
              <a:ea typeface="Cambria" charset="0"/>
              <a:cs typeface="Cambria" charset="0"/>
            </a:endParaRPr>
          </a:p>
          <a:p>
            <a:pPr lvl="1">
              <a:lnSpc>
                <a:spcPct val="100000"/>
              </a:lnSpc>
              <a:spcBef>
                <a:spcPts val="0"/>
              </a:spcBef>
            </a:pPr>
            <a:r>
              <a:rPr lang="en-GB" sz="2000" dirty="0">
                <a:solidFill>
                  <a:schemeClr val="bg1"/>
                </a:solidFill>
                <a:latin typeface="Cambria" charset="0"/>
                <a:ea typeface="Cambria" charset="0"/>
                <a:cs typeface="Cambria" charset="0"/>
              </a:rPr>
              <a:t>Shift towards a more Marxist, Soviet-aligned approach</a:t>
            </a:r>
          </a:p>
          <a:p>
            <a:pPr lvl="1">
              <a:lnSpc>
                <a:spcPct val="100000"/>
              </a:lnSpc>
              <a:spcBef>
                <a:spcPts val="0"/>
              </a:spcBef>
            </a:pPr>
            <a:endParaRPr lang="en-GB" sz="800" dirty="0">
              <a:solidFill>
                <a:schemeClr val="bg1"/>
              </a:solidFill>
              <a:latin typeface="Cambria" charset="0"/>
              <a:ea typeface="Cambria" charset="0"/>
              <a:cs typeface="Cambria" charset="0"/>
            </a:endParaRPr>
          </a:p>
          <a:p>
            <a:pPr lvl="1">
              <a:lnSpc>
                <a:spcPct val="100000"/>
              </a:lnSpc>
              <a:spcBef>
                <a:spcPts val="0"/>
              </a:spcBef>
            </a:pPr>
            <a:r>
              <a:rPr lang="en-GB" sz="2000" dirty="0">
                <a:solidFill>
                  <a:schemeClr val="bg1"/>
                </a:solidFill>
                <a:latin typeface="Cambria" charset="0"/>
                <a:ea typeface="Cambria" charset="0"/>
                <a:cs typeface="Cambria" charset="0"/>
              </a:rPr>
              <a:t>Based in Dar es Salaam</a:t>
            </a:r>
          </a:p>
          <a:p>
            <a:pPr lvl="1">
              <a:lnSpc>
                <a:spcPct val="100000"/>
              </a:lnSpc>
              <a:spcBef>
                <a:spcPts val="0"/>
              </a:spcBef>
            </a:pPr>
            <a:endParaRPr lang="en-GB" sz="800" dirty="0">
              <a:solidFill>
                <a:schemeClr val="bg1"/>
              </a:solidFill>
              <a:latin typeface="Cambria" charset="0"/>
              <a:ea typeface="Cambria" charset="0"/>
              <a:cs typeface="Cambria" charset="0"/>
            </a:endParaRPr>
          </a:p>
          <a:p>
            <a:pPr lvl="1">
              <a:lnSpc>
                <a:spcPct val="100000"/>
              </a:lnSpc>
              <a:spcBef>
                <a:spcPts val="0"/>
              </a:spcBef>
            </a:pPr>
            <a:r>
              <a:rPr lang="en-GB" sz="2000" dirty="0">
                <a:solidFill>
                  <a:schemeClr val="bg1"/>
                </a:solidFill>
                <a:latin typeface="Cambria" charset="0"/>
                <a:ea typeface="Cambria" charset="0"/>
                <a:cs typeface="Cambria" charset="0"/>
              </a:rPr>
              <a:t>Training camps in Tanzania, Zambia and northern Mozambique</a:t>
            </a:r>
            <a:endParaRPr lang="en-GB" dirty="0">
              <a:solidFill>
                <a:schemeClr val="bg1"/>
              </a:solidFill>
              <a:latin typeface="Cambria" charset="0"/>
              <a:ea typeface="Cambria" charset="0"/>
              <a:cs typeface="Cambria" charset="0"/>
            </a:endParaRPr>
          </a:p>
          <a:p>
            <a:endParaRPr lang="en-US" dirty="0"/>
          </a:p>
        </p:txBody>
      </p:sp>
      <p:sp>
        <p:nvSpPr>
          <p:cNvPr id="4" name="Text Placeholder 3">
            <a:extLst>
              <a:ext uri="{FF2B5EF4-FFF2-40B4-BE49-F238E27FC236}">
                <a16:creationId xmlns:a16="http://schemas.microsoft.com/office/drawing/2014/main" id="{D0C2EF38-A6E0-EC4C-AC1D-03D6EED405D5}"/>
              </a:ext>
            </a:extLst>
          </p:cNvPr>
          <p:cNvSpPr>
            <a:spLocks noGrp="1"/>
          </p:cNvSpPr>
          <p:nvPr>
            <p:ph type="body" sz="half" idx="2"/>
          </p:nvPr>
        </p:nvSpPr>
        <p:spPr>
          <a:xfrm>
            <a:off x="237167" y="1193181"/>
            <a:ext cx="3944540" cy="5363736"/>
          </a:xfrm>
        </p:spPr>
        <p:txBody>
          <a:bodyPr>
            <a:normAutofit/>
          </a:bodyPr>
          <a:lstStyle/>
          <a:p>
            <a:r>
              <a:rPr lang="en-US" sz="2400" dirty="0">
                <a:solidFill>
                  <a:schemeClr val="bg1"/>
                </a:solidFill>
                <a:latin typeface="Cambria" panose="02040503050406030204" pitchFamily="18" charset="0"/>
              </a:rPr>
              <a:t>SWAPO - South-West African People’s </a:t>
            </a:r>
            <a:r>
              <a:rPr lang="en-US" sz="2400" dirty="0" err="1">
                <a:solidFill>
                  <a:schemeClr val="bg1"/>
                </a:solidFill>
                <a:latin typeface="Cambria" panose="02040503050406030204" pitchFamily="18" charset="0"/>
              </a:rPr>
              <a:t>Organisation</a:t>
            </a:r>
            <a:r>
              <a:rPr lang="en-US" sz="2400" dirty="0">
                <a:solidFill>
                  <a:schemeClr val="bg1"/>
                </a:solidFill>
                <a:latin typeface="Cambria" panose="02040503050406030204" pitchFamily="18" charset="0"/>
              </a:rPr>
              <a:t> </a:t>
            </a:r>
          </a:p>
          <a:p>
            <a:pPr marL="285750" indent="-285750">
              <a:buFont typeface="Arial" panose="020B0604020202020204" pitchFamily="34" charset="0"/>
              <a:buChar char="•"/>
            </a:pPr>
            <a:r>
              <a:rPr lang="en-US" sz="2000" dirty="0">
                <a:solidFill>
                  <a:schemeClr val="bg1"/>
                </a:solidFill>
                <a:latin typeface="Cambria" panose="02040503050406030204" pitchFamily="18" charset="0"/>
              </a:rPr>
              <a:t>Led by Sam Nujoma</a:t>
            </a:r>
          </a:p>
          <a:p>
            <a:pPr marL="285750" indent="-285750">
              <a:buFont typeface="Arial" panose="020B0604020202020204" pitchFamily="34" charset="0"/>
              <a:buChar char="•"/>
            </a:pPr>
            <a:r>
              <a:rPr lang="en-US" sz="2000" dirty="0">
                <a:solidFill>
                  <a:schemeClr val="bg1"/>
                </a:solidFill>
                <a:latin typeface="Cambria" panose="02040503050406030204" pitchFamily="18" charset="0"/>
              </a:rPr>
              <a:t>South-West Africa: mandated to the UK, the administered by South Africa</a:t>
            </a:r>
          </a:p>
          <a:p>
            <a:pPr marL="285750" indent="-285750">
              <a:buFont typeface="Arial" panose="020B0604020202020204" pitchFamily="34" charset="0"/>
              <a:buChar char="•"/>
            </a:pPr>
            <a:r>
              <a:rPr lang="en-US" sz="2000" dirty="0">
                <a:solidFill>
                  <a:schemeClr val="bg1"/>
                </a:solidFill>
                <a:latin typeface="Cambria" panose="02040503050406030204" pitchFamily="18" charset="0"/>
              </a:rPr>
              <a:t>SWAPO founded in 1960</a:t>
            </a:r>
          </a:p>
          <a:p>
            <a:pPr marL="285750" indent="-285750">
              <a:buFont typeface="Arial" panose="020B0604020202020204" pitchFamily="34" charset="0"/>
              <a:buChar char="•"/>
            </a:pPr>
            <a:r>
              <a:rPr lang="en-US" sz="2000" dirty="0">
                <a:solidFill>
                  <a:schemeClr val="bg1"/>
                </a:solidFill>
                <a:latin typeface="Cambria" panose="02040503050406030204" pitchFamily="18" charset="0"/>
              </a:rPr>
              <a:t>Strong South African police and military presence (Caprivi Strip)</a:t>
            </a:r>
          </a:p>
          <a:p>
            <a:pPr marL="285750" indent="-285750">
              <a:buFont typeface="Arial" panose="020B0604020202020204" pitchFamily="34" charset="0"/>
              <a:buChar char="•"/>
            </a:pPr>
            <a:r>
              <a:rPr lang="en-US" sz="2000" dirty="0">
                <a:solidFill>
                  <a:schemeClr val="bg1"/>
                </a:solidFill>
                <a:latin typeface="Cambria" panose="02040503050406030204" pitchFamily="18" charset="0"/>
              </a:rPr>
              <a:t>SWAPO bases in Angola, Zambia, Tanzania and Mozambique</a:t>
            </a:r>
          </a:p>
          <a:p>
            <a:endParaRPr lang="en-US" dirty="0"/>
          </a:p>
        </p:txBody>
      </p:sp>
    </p:spTree>
    <p:extLst>
      <p:ext uri="{BB962C8B-B14F-4D97-AF65-F5344CB8AC3E}">
        <p14:creationId xmlns:p14="http://schemas.microsoft.com/office/powerpoint/2010/main" val="2490897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EF9FA-9A1B-AD42-BA08-E1B2720C4E23}"/>
              </a:ext>
            </a:extLst>
          </p:cNvPr>
          <p:cNvSpPr>
            <a:spLocks noGrp="1"/>
          </p:cNvSpPr>
          <p:nvPr>
            <p:ph type="title"/>
          </p:nvPr>
        </p:nvSpPr>
        <p:spPr>
          <a:xfrm>
            <a:off x="629841" y="457200"/>
            <a:ext cx="7886700" cy="530226"/>
          </a:xfrm>
        </p:spPr>
        <p:txBody>
          <a:bodyPr>
            <a:normAutofit fontScale="90000"/>
          </a:bodyPr>
          <a:lstStyle/>
          <a:p>
            <a:r>
              <a:rPr lang="en-US" b="1" dirty="0">
                <a:solidFill>
                  <a:schemeClr val="accent4">
                    <a:lumMod val="75000"/>
                  </a:schemeClr>
                </a:solidFill>
                <a:latin typeface="+mn-lt"/>
              </a:rPr>
              <a:t>EXTERNAL SUPPORT              WESTERN DILEMMAS</a:t>
            </a:r>
          </a:p>
        </p:txBody>
      </p:sp>
      <p:sp>
        <p:nvSpPr>
          <p:cNvPr id="3" name="Content Placeholder 2">
            <a:extLst>
              <a:ext uri="{FF2B5EF4-FFF2-40B4-BE49-F238E27FC236}">
                <a16:creationId xmlns:a16="http://schemas.microsoft.com/office/drawing/2014/main" id="{84630CBC-EB78-034E-82BA-A7C7E8C442C5}"/>
              </a:ext>
            </a:extLst>
          </p:cNvPr>
          <p:cNvSpPr>
            <a:spLocks noGrp="1"/>
          </p:cNvSpPr>
          <p:nvPr>
            <p:ph idx="1"/>
          </p:nvPr>
        </p:nvSpPr>
        <p:spPr>
          <a:xfrm>
            <a:off x="4716969" y="1204332"/>
            <a:ext cx="4237460" cy="5366951"/>
          </a:xfrm>
        </p:spPr>
        <p:txBody>
          <a:bodyPr>
            <a:normAutofit fontScale="92500" lnSpcReduction="10000"/>
          </a:bodyPr>
          <a:lstStyle/>
          <a:p>
            <a:pPr>
              <a:lnSpc>
                <a:spcPct val="114000"/>
              </a:lnSpc>
              <a:spcBef>
                <a:spcPts val="0"/>
              </a:spcBef>
            </a:pPr>
            <a:r>
              <a:rPr lang="en-GB" sz="2000" dirty="0">
                <a:solidFill>
                  <a:schemeClr val="bg1"/>
                </a:solidFill>
                <a:latin typeface="Cambria" charset="0"/>
                <a:ea typeface="Cambria" charset="0"/>
                <a:cs typeface="Cambria" charset="0"/>
              </a:rPr>
              <a:t>Dissociation from Marxist guerrilla movements – in the case of the Portuguese colonial wars, fighting against a NATO ally?</a:t>
            </a:r>
          </a:p>
          <a:p>
            <a:pPr>
              <a:lnSpc>
                <a:spcPct val="114000"/>
              </a:lnSpc>
              <a:spcBef>
                <a:spcPts val="0"/>
              </a:spcBef>
            </a:pPr>
            <a:endParaRPr lang="en-GB" sz="2000" dirty="0">
              <a:solidFill>
                <a:schemeClr val="bg1"/>
              </a:solidFill>
              <a:latin typeface="Cambria" charset="0"/>
              <a:ea typeface="Cambria" charset="0"/>
              <a:cs typeface="Cambria" charset="0"/>
            </a:endParaRPr>
          </a:p>
          <a:p>
            <a:pPr>
              <a:lnSpc>
                <a:spcPct val="114000"/>
              </a:lnSpc>
              <a:spcBef>
                <a:spcPts val="0"/>
              </a:spcBef>
            </a:pPr>
            <a:r>
              <a:rPr lang="en-GB" sz="2000" dirty="0">
                <a:solidFill>
                  <a:schemeClr val="bg1"/>
                </a:solidFill>
                <a:latin typeface="Cambria" charset="0"/>
                <a:ea typeface="Cambria" charset="0"/>
                <a:cs typeface="Cambria" charset="0"/>
              </a:rPr>
              <a:t>Engagement with liberation movements as potential future governments?</a:t>
            </a:r>
          </a:p>
          <a:p>
            <a:pPr>
              <a:lnSpc>
                <a:spcPct val="114000"/>
              </a:lnSpc>
              <a:spcBef>
                <a:spcPts val="0"/>
              </a:spcBef>
            </a:pPr>
            <a:endParaRPr lang="en-GB" sz="2000" dirty="0">
              <a:solidFill>
                <a:schemeClr val="bg1"/>
              </a:solidFill>
              <a:latin typeface="Cambria" charset="0"/>
              <a:ea typeface="Cambria" charset="0"/>
              <a:cs typeface="Cambria" charset="0"/>
            </a:endParaRPr>
          </a:p>
          <a:p>
            <a:pPr>
              <a:lnSpc>
                <a:spcPct val="114000"/>
              </a:lnSpc>
              <a:spcBef>
                <a:spcPts val="0"/>
              </a:spcBef>
            </a:pPr>
            <a:r>
              <a:rPr lang="en-GB" sz="2000" dirty="0">
                <a:solidFill>
                  <a:schemeClr val="bg1"/>
                </a:solidFill>
                <a:latin typeface="Cambria" charset="0"/>
                <a:ea typeface="Cambria" charset="0"/>
                <a:cs typeface="Cambria" charset="0"/>
              </a:rPr>
              <a:t>Dilemma made clear by Salazar’s stance over the Azores air base and American votes in the UN.</a:t>
            </a:r>
          </a:p>
          <a:p>
            <a:pPr>
              <a:lnSpc>
                <a:spcPct val="114000"/>
              </a:lnSpc>
              <a:spcBef>
                <a:spcPts val="0"/>
              </a:spcBef>
            </a:pPr>
            <a:endParaRPr lang="en-GB" sz="2000" dirty="0">
              <a:solidFill>
                <a:schemeClr val="bg1"/>
              </a:solidFill>
              <a:latin typeface="Cambria" charset="0"/>
              <a:ea typeface="Cambria" charset="0"/>
              <a:cs typeface="Cambria" charset="0"/>
            </a:endParaRPr>
          </a:p>
          <a:p>
            <a:pPr>
              <a:lnSpc>
                <a:spcPct val="114000"/>
              </a:lnSpc>
              <a:spcBef>
                <a:spcPts val="0"/>
              </a:spcBef>
            </a:pPr>
            <a:r>
              <a:rPr lang="en-GB" sz="2000" dirty="0">
                <a:solidFill>
                  <a:schemeClr val="bg1"/>
                </a:solidFill>
                <a:latin typeface="Cambria" charset="0"/>
                <a:ea typeface="Cambria" charset="0"/>
                <a:cs typeface="Cambria" charset="0"/>
              </a:rPr>
              <a:t>Shifting American policy over time: more critical approach under Kennedy, Nixon more supportive of white minority regimes.</a:t>
            </a:r>
          </a:p>
        </p:txBody>
      </p:sp>
      <p:sp>
        <p:nvSpPr>
          <p:cNvPr id="4" name="Text Placeholder 3">
            <a:extLst>
              <a:ext uri="{FF2B5EF4-FFF2-40B4-BE49-F238E27FC236}">
                <a16:creationId xmlns:a16="http://schemas.microsoft.com/office/drawing/2014/main" id="{A3560941-8DDE-2743-94A4-40016D8D8A77}"/>
              </a:ext>
            </a:extLst>
          </p:cNvPr>
          <p:cNvSpPr>
            <a:spLocks noGrp="1"/>
          </p:cNvSpPr>
          <p:nvPr>
            <p:ph type="body" sz="half" idx="2"/>
          </p:nvPr>
        </p:nvSpPr>
        <p:spPr>
          <a:xfrm>
            <a:off x="629840" y="1212269"/>
            <a:ext cx="3797193" cy="5366951"/>
          </a:xfrm>
        </p:spPr>
        <p:txBody>
          <a:bodyPr>
            <a:normAutofit fontScale="92500" lnSpcReduction="10000"/>
          </a:bodyPr>
          <a:lstStyle/>
          <a:p>
            <a:pPr lvl="0">
              <a:lnSpc>
                <a:spcPct val="114000"/>
              </a:lnSpc>
              <a:spcBef>
                <a:spcPts val="0"/>
              </a:spcBef>
              <a:defRPr/>
            </a:pPr>
            <a:r>
              <a:rPr lang="en-GB" sz="2400" dirty="0">
                <a:solidFill>
                  <a:schemeClr val="bg1"/>
                </a:solidFill>
                <a:latin typeface="Cambria" charset="0"/>
                <a:ea typeface="Cambria" charset="0"/>
                <a:cs typeface="Cambria" charset="0"/>
              </a:rPr>
              <a:t>Communist powers:</a:t>
            </a:r>
          </a:p>
          <a:p>
            <a:pPr lvl="1">
              <a:lnSpc>
                <a:spcPct val="114000"/>
              </a:lnSpc>
              <a:spcBef>
                <a:spcPts val="0"/>
              </a:spcBef>
              <a:defRPr/>
            </a:pPr>
            <a:r>
              <a:rPr lang="en-GB" sz="2000" dirty="0">
                <a:solidFill>
                  <a:schemeClr val="bg1"/>
                </a:solidFill>
                <a:latin typeface="Cambria" charset="0"/>
                <a:ea typeface="Cambria" charset="0"/>
                <a:cs typeface="Cambria" charset="0"/>
              </a:rPr>
              <a:t>Soviet Union</a:t>
            </a:r>
          </a:p>
          <a:p>
            <a:pPr lvl="1">
              <a:lnSpc>
                <a:spcPct val="114000"/>
              </a:lnSpc>
              <a:spcBef>
                <a:spcPts val="0"/>
              </a:spcBef>
              <a:defRPr/>
            </a:pPr>
            <a:r>
              <a:rPr lang="en-GB" sz="2000" dirty="0">
                <a:solidFill>
                  <a:schemeClr val="bg1"/>
                </a:solidFill>
                <a:latin typeface="Cambria" charset="0"/>
                <a:ea typeface="Cambria" charset="0"/>
                <a:cs typeface="Cambria" charset="0"/>
              </a:rPr>
              <a:t>Eastern Bloc states</a:t>
            </a:r>
          </a:p>
          <a:p>
            <a:pPr lvl="1">
              <a:lnSpc>
                <a:spcPct val="114000"/>
              </a:lnSpc>
              <a:spcBef>
                <a:spcPts val="0"/>
              </a:spcBef>
              <a:defRPr/>
            </a:pPr>
            <a:r>
              <a:rPr lang="en-GB" sz="2000" dirty="0">
                <a:solidFill>
                  <a:schemeClr val="bg1"/>
                </a:solidFill>
                <a:latin typeface="Cambria" charset="0"/>
                <a:ea typeface="Cambria" charset="0"/>
                <a:cs typeface="Cambria" charset="0"/>
              </a:rPr>
              <a:t>China</a:t>
            </a:r>
          </a:p>
          <a:p>
            <a:pPr lvl="1">
              <a:lnSpc>
                <a:spcPct val="114000"/>
              </a:lnSpc>
              <a:spcBef>
                <a:spcPts val="0"/>
              </a:spcBef>
              <a:defRPr/>
            </a:pPr>
            <a:r>
              <a:rPr lang="en-GB" sz="2000" dirty="0">
                <a:solidFill>
                  <a:schemeClr val="bg1"/>
                </a:solidFill>
                <a:latin typeface="Cambria" charset="0"/>
                <a:ea typeface="Cambria" charset="0"/>
                <a:cs typeface="Cambria" charset="0"/>
              </a:rPr>
              <a:t>Cuba</a:t>
            </a:r>
          </a:p>
          <a:p>
            <a:pPr lvl="0">
              <a:lnSpc>
                <a:spcPct val="114000"/>
              </a:lnSpc>
              <a:spcBef>
                <a:spcPts val="0"/>
              </a:spcBef>
              <a:defRPr/>
            </a:pPr>
            <a:endParaRPr lang="en-GB" sz="2000" dirty="0">
              <a:solidFill>
                <a:schemeClr val="bg1"/>
              </a:solidFill>
              <a:latin typeface="Cambria" charset="0"/>
              <a:ea typeface="Cambria" charset="0"/>
              <a:cs typeface="Cambria" charset="0"/>
            </a:endParaRPr>
          </a:p>
          <a:p>
            <a:pPr lvl="0">
              <a:lnSpc>
                <a:spcPct val="114000"/>
              </a:lnSpc>
              <a:spcBef>
                <a:spcPts val="0"/>
              </a:spcBef>
              <a:defRPr/>
            </a:pPr>
            <a:r>
              <a:rPr lang="en-GB" sz="2400" dirty="0">
                <a:solidFill>
                  <a:schemeClr val="bg1"/>
                </a:solidFill>
                <a:latin typeface="Cambria" charset="0"/>
                <a:ea typeface="Cambria" charset="0"/>
                <a:cs typeface="Cambria" charset="0"/>
              </a:rPr>
              <a:t>Social democratic European states (non-lethal aid):</a:t>
            </a:r>
          </a:p>
          <a:p>
            <a:pPr lvl="1">
              <a:lnSpc>
                <a:spcPct val="114000"/>
              </a:lnSpc>
              <a:spcBef>
                <a:spcPts val="0"/>
              </a:spcBef>
            </a:pPr>
            <a:r>
              <a:rPr lang="en-GB" sz="2000" dirty="0">
                <a:solidFill>
                  <a:schemeClr val="bg1"/>
                </a:solidFill>
                <a:latin typeface="Cambria" charset="0"/>
                <a:ea typeface="Cambria" charset="0"/>
                <a:cs typeface="Cambria" charset="0"/>
              </a:rPr>
              <a:t>Denmark, Norway, Finland, Sweden, Netherlands,</a:t>
            </a:r>
          </a:p>
          <a:p>
            <a:pPr lvl="1">
              <a:lnSpc>
                <a:spcPct val="114000"/>
              </a:lnSpc>
              <a:spcBef>
                <a:spcPts val="0"/>
              </a:spcBef>
            </a:pPr>
            <a:r>
              <a:rPr lang="en-GB" sz="2000" dirty="0">
                <a:solidFill>
                  <a:schemeClr val="bg1"/>
                </a:solidFill>
                <a:latin typeface="Cambria" charset="0"/>
                <a:ea typeface="Cambria" charset="0"/>
                <a:cs typeface="Cambria" charset="0"/>
              </a:rPr>
              <a:t>Ireland,</a:t>
            </a:r>
          </a:p>
          <a:p>
            <a:pPr lvl="1">
              <a:lnSpc>
                <a:spcPct val="114000"/>
              </a:lnSpc>
              <a:spcBef>
                <a:spcPts val="0"/>
              </a:spcBef>
            </a:pPr>
            <a:r>
              <a:rPr lang="en-GB" sz="2000" dirty="0">
                <a:solidFill>
                  <a:schemeClr val="bg1"/>
                </a:solidFill>
                <a:latin typeface="Cambria" charset="0"/>
                <a:ea typeface="Cambria" charset="0"/>
                <a:cs typeface="Cambria" charset="0"/>
              </a:rPr>
              <a:t>&amp; network of pro-liberation pressure groups and networks in Europe and North America, (e.g. Anti-Apartheid Movement)</a:t>
            </a:r>
          </a:p>
          <a:p>
            <a:endParaRPr lang="en-US" dirty="0"/>
          </a:p>
        </p:txBody>
      </p:sp>
    </p:spTree>
    <p:extLst>
      <p:ext uri="{BB962C8B-B14F-4D97-AF65-F5344CB8AC3E}">
        <p14:creationId xmlns:p14="http://schemas.microsoft.com/office/powerpoint/2010/main" val="3563593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9144000" cy="6213815"/>
          </a:xfrm>
          <a:prstGeom prst="rect">
            <a:avLst/>
          </a:prstGeom>
        </p:spPr>
      </p:pic>
      <p:sp>
        <p:nvSpPr>
          <p:cNvPr id="3" name="Content Placeholder 2"/>
          <p:cNvSpPr>
            <a:spLocks noGrp="1"/>
          </p:cNvSpPr>
          <p:nvPr>
            <p:ph idx="1"/>
          </p:nvPr>
        </p:nvSpPr>
        <p:spPr>
          <a:xfrm>
            <a:off x="0" y="6213815"/>
            <a:ext cx="9144000" cy="2196548"/>
          </a:xfrm>
        </p:spPr>
        <p:txBody>
          <a:bodyPr>
            <a:norm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lang="en-GB" sz="2400" dirty="0">
                <a:solidFill>
                  <a:schemeClr val="bg1"/>
                </a:solidFill>
                <a:latin typeface="Cambria" charset="0"/>
                <a:ea typeface="Cambria" charset="0"/>
                <a:cs typeface="Cambria" charset="0"/>
              </a:rPr>
              <a:t>“Africa is fighting, Africa will win!” (1971)</a:t>
            </a:r>
          </a:p>
        </p:txBody>
      </p:sp>
    </p:spTree>
    <p:extLst>
      <p:ext uri="{BB962C8B-B14F-4D97-AF65-F5344CB8AC3E}">
        <p14:creationId xmlns:p14="http://schemas.microsoft.com/office/powerpoint/2010/main" val="161748628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659</TotalTime>
  <Words>1401</Words>
  <Application>Microsoft Macintosh PowerPoint</Application>
  <PresentationFormat>On-screen Show (4:3)</PresentationFormat>
  <Paragraphs>134</Paragraphs>
  <Slides>16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vt:lpstr>
      <vt:lpstr>Office Theme</vt:lpstr>
      <vt:lpstr>A luta continua! Liberating southern Africa</vt:lpstr>
      <vt:lpstr>Southern Africa</vt:lpstr>
      <vt:lpstr>South Africa</vt:lpstr>
      <vt:lpstr> Was the ANC controlled by communists?  </vt:lpstr>
      <vt:lpstr>PowerPoint Presentation</vt:lpstr>
      <vt:lpstr>RHODESIA/ZIMBABWE              ANGOLA</vt:lpstr>
      <vt:lpstr>NAMIBIA                             MOZAMBIQUE</vt:lpstr>
      <vt:lpstr>EXTERNAL SUPPORT              WESTERN DILEMMAS</vt:lpstr>
      <vt:lpstr>PowerPoint Presentation</vt:lpstr>
      <vt:lpstr>PowerPoint Presentation</vt:lpstr>
      <vt:lpstr>PowerPoint Presentation</vt:lpstr>
      <vt:lpstr>African support</vt:lpstr>
      <vt:lpstr>ANC and SWAPO:  How did they deal with dissent?</vt:lpstr>
      <vt:lpstr>PowerPoint Presentation</vt:lpstr>
      <vt:lpstr>Unhappy families</vt:lpstr>
      <vt:lpstr>Conclusions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Superpower rivalry and revolution in the Horn of Africa</dc:title>
  <dc:creator>Roberts, George</dc:creator>
  <cp:lastModifiedBy>d.m.anderson@warwick.ac.uk</cp:lastModifiedBy>
  <cp:revision>42</cp:revision>
  <dcterms:created xsi:type="dcterms:W3CDTF">2017-01-12T08:38:03Z</dcterms:created>
  <dcterms:modified xsi:type="dcterms:W3CDTF">2025-02-02T10:39:25Z</dcterms:modified>
</cp:coreProperties>
</file>