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339" r:id="rId3"/>
    <p:sldId id="317" r:id="rId4"/>
    <p:sldId id="341" r:id="rId5"/>
    <p:sldId id="305" r:id="rId6"/>
    <p:sldId id="306" r:id="rId7"/>
    <p:sldId id="328" r:id="rId8"/>
    <p:sldId id="321" r:id="rId9"/>
    <p:sldId id="308" r:id="rId10"/>
    <p:sldId id="344" r:id="rId11"/>
    <p:sldId id="322" r:id="rId12"/>
    <p:sldId id="323" r:id="rId13"/>
    <p:sldId id="324" r:id="rId14"/>
    <p:sldId id="327" r:id="rId15"/>
    <p:sldId id="332" r:id="rId16"/>
    <p:sldId id="333" r:id="rId17"/>
    <p:sldId id="334" r:id="rId18"/>
    <p:sldId id="336" r:id="rId19"/>
    <p:sldId id="33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71" autoAdjust="0"/>
    <p:restoredTop sz="94714"/>
  </p:normalViewPr>
  <p:slideViewPr>
    <p:cSldViewPr snapToGrid="0">
      <p:cViewPr varScale="1">
        <p:scale>
          <a:sx n="93" d="100"/>
          <a:sy n="93" d="100"/>
        </p:scale>
        <p:origin x="328"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850713-D567-754A-AF47-46356761DBB0}" type="datetimeFigureOut">
              <a:rPr lang="en-US" smtClean="0"/>
              <a:t>1/28/19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E1690-1893-5848-A6A5-FDFB49D0713F}" type="slidenum">
              <a:rPr lang="en-US" smtClean="0"/>
              <a:t>‹#›</a:t>
            </a:fld>
            <a:endParaRPr lang="en-US"/>
          </a:p>
        </p:txBody>
      </p:sp>
    </p:spTree>
    <p:extLst>
      <p:ext uri="{BB962C8B-B14F-4D97-AF65-F5344CB8AC3E}">
        <p14:creationId xmlns:p14="http://schemas.microsoft.com/office/powerpoint/2010/main" val="1940009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1912: ANC founded as organization dedicated to campaigning for voting rights</a:t>
            </a:r>
          </a:p>
          <a:p>
            <a:r>
              <a:rPr lang="en-US" dirty="0"/>
              <a:t>1944: ANC’s Youth League: established by younger, more radical members who are inspired by independence movements (Oliver Tambo and Mandela)</a:t>
            </a:r>
          </a:p>
          <a:p>
            <a:r>
              <a:rPr lang="en-US" dirty="0"/>
              <a:t>Oliver Tambo: a long-term leader of the ANC, 1948: he was accosted and spat on when walking along the streets</a:t>
            </a:r>
          </a:p>
          <a:p>
            <a:r>
              <a:rPr lang="en-US" dirty="0"/>
              <a:t>1948: Elections. White supremacist National Party (Afrikaner Nationalism) wins elections and </a:t>
            </a:r>
            <a:r>
              <a:rPr lang="en-US" dirty="0" err="1"/>
              <a:t>insitutes</a:t>
            </a:r>
            <a:r>
              <a:rPr lang="en-US" dirty="0"/>
              <a:t> policy of total segregation – aka apartheid</a:t>
            </a:r>
          </a:p>
          <a:p>
            <a:r>
              <a:rPr lang="en-US" dirty="0"/>
              <a:t>1952 Defiance campaign: ANC launches peaceful campaign to protest against apartheid laws; many ANC members start to consider armed struggle</a:t>
            </a:r>
          </a:p>
          <a:p>
            <a:r>
              <a:rPr lang="en-US" dirty="0"/>
              <a:t>1960. ‘Sharpeville massacre’: South African police shoot at peaceful protestors --&gt; Turning point in the transition to violence.</a:t>
            </a:r>
          </a:p>
          <a:p>
            <a:r>
              <a:rPr lang="en-US" dirty="0"/>
              <a:t>1961 “</a:t>
            </a:r>
            <a:r>
              <a:rPr lang="en-US" dirty="0" err="1"/>
              <a:t>Umkonto</a:t>
            </a:r>
            <a:r>
              <a:rPr lang="en-US" dirty="0"/>
              <a:t> </a:t>
            </a:r>
            <a:r>
              <a:rPr lang="en-US" dirty="0" err="1"/>
              <a:t>weSizwe</a:t>
            </a:r>
            <a:r>
              <a:rPr lang="en-US" dirty="0"/>
              <a:t> (abbreviation MK) – armed wing of the ANC</a:t>
            </a:r>
          </a:p>
          <a:p>
            <a:r>
              <a:rPr lang="en-US" dirty="0"/>
              <a:t>1961-1963: MK starts to attack government buildings (sabotage), not particularly successful. Much of leadership (incl. Mandela) arrested</a:t>
            </a:r>
          </a:p>
          <a:p>
            <a:r>
              <a:rPr lang="en-US" dirty="0"/>
              <a:t>Oliver Tambo-ANC leader in exile</a:t>
            </a:r>
          </a:p>
        </p:txBody>
      </p:sp>
      <p:sp>
        <p:nvSpPr>
          <p:cNvPr id="4" name="Slide Number Placeholder 3"/>
          <p:cNvSpPr>
            <a:spLocks noGrp="1"/>
          </p:cNvSpPr>
          <p:nvPr>
            <p:ph type="sldNum" sz="quarter" idx="5"/>
          </p:nvPr>
        </p:nvSpPr>
        <p:spPr/>
        <p:txBody>
          <a:bodyPr/>
          <a:lstStyle/>
          <a:p>
            <a:fld id="{193E1690-1893-5848-A6A5-FDFB49D0713F}" type="slidenum">
              <a:rPr lang="en-US" smtClean="0"/>
              <a:t>5</a:t>
            </a:fld>
            <a:endParaRPr lang="en-US"/>
          </a:p>
        </p:txBody>
      </p:sp>
    </p:spTree>
    <p:extLst>
      <p:ext uri="{BB962C8B-B14F-4D97-AF65-F5344CB8AC3E}">
        <p14:creationId xmlns:p14="http://schemas.microsoft.com/office/powerpoint/2010/main" val="16587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transition to violence methods of struggle against apartheid has excited enormous passions among historians and the general public </a:t>
            </a:r>
          </a:p>
          <a:p>
            <a:r>
              <a:rPr lang="en-GB" sz="1200" kern="1200" dirty="0">
                <a:solidFill>
                  <a:schemeClr val="tx1"/>
                </a:solidFill>
                <a:effectLst/>
                <a:latin typeface="+mn-lt"/>
                <a:ea typeface="+mn-ea"/>
                <a:cs typeface="+mn-cs"/>
              </a:rPr>
              <a:t>One of the most controversial issues in the history of the ANC was its relationship with the South African Communist Party</a:t>
            </a:r>
          </a:p>
          <a:p>
            <a:r>
              <a:rPr lang="en-US" dirty="0"/>
              <a:t>Communist Party of South Africa (CPSA): close relations with the Comintern (inter-war period)</a:t>
            </a:r>
          </a:p>
          <a:p>
            <a:r>
              <a:rPr lang="en-US" dirty="0"/>
              <a:t>1950: CPSA banned – members go underground, but reconstitute party as South African Communist Party (SACP) - &gt;join other organizations, including ANC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Did Nelson Mandela also join the ANC? –enormous debate. </a:t>
            </a:r>
            <a:r>
              <a:rPr lang="en-GB" sz="1200" kern="1200" dirty="0">
                <a:solidFill>
                  <a:schemeClr val="tx1"/>
                </a:solidFill>
                <a:effectLst/>
                <a:latin typeface="+mn-lt"/>
                <a:ea typeface="+mn-ea"/>
                <a:cs typeface="+mn-cs"/>
              </a:rPr>
              <a:t>Allegedly, one of those who joined the SACP was Nelson Mandela. During his lifetime, Mandela always denied he was ever a member. This issue of Mandela’s membership has caused enormous and very heated, bitter debate among historians in recent years. One of the prominent proponents of this theory, that Mandela was a member, was the late historian Stephen Ellis. He argued not only that Mandela was a member of the SACP, but that the communists played a crucial role in the ANC and its armed wing, </a:t>
            </a:r>
            <a:r>
              <a:rPr lang="en-GB" sz="1200" i="1" kern="1200" dirty="0" err="1">
                <a:solidFill>
                  <a:schemeClr val="tx1"/>
                </a:solidFill>
                <a:effectLst/>
                <a:latin typeface="+mn-lt"/>
                <a:ea typeface="+mn-ea"/>
                <a:cs typeface="+mn-cs"/>
              </a:rPr>
              <a:t>Umkomto</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weSizwe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He argues that it was the SACP members who pushed for armed struggle in 1960 and, what is more, the ANC adopted many methods such as the suppression of dissent by the feared intelligence service, which was widespread in the </a:t>
            </a:r>
            <a:r>
              <a:rPr lang="en-GB" sz="1200" kern="1200" dirty="0" err="1">
                <a:solidFill>
                  <a:schemeClr val="tx1"/>
                </a:solidFill>
                <a:effectLst/>
                <a:latin typeface="+mn-lt"/>
                <a:ea typeface="+mn-ea"/>
                <a:cs typeface="+mn-cs"/>
              </a:rPr>
              <a:t>Umkonto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weSizwe</a:t>
            </a:r>
            <a:r>
              <a:rPr lang="en-GB" sz="1200" kern="1200" dirty="0">
                <a:solidFill>
                  <a:schemeClr val="tx1"/>
                </a:solidFill>
                <a:effectLst/>
                <a:latin typeface="+mn-lt"/>
                <a:ea typeface="+mn-ea"/>
                <a:cs typeface="+mn-cs"/>
              </a:rPr>
              <a:t> camp in Angola during the 1970s. : Stephen Ellis’s book has caused a wave of reactions, with many arguing against it. Among the most prominent critics was historian Hugh Macmillan. According to Macmillan, Mandela was never part of the SACP, but what is more important perhaps is that the ANC was never controlled by the communists. I encourage you to delve into this debate and see where you stand. A lot of this is really detailed and focuses on the year 1960 when the ANC moved away from peaceful resistance to violent sabotage tactics…and the role the Soviet Union played in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6</a:t>
            </a:fld>
            <a:endParaRPr lang="en-US"/>
          </a:p>
        </p:txBody>
      </p:sp>
    </p:spTree>
    <p:extLst>
      <p:ext uri="{BB962C8B-B14F-4D97-AF65-F5344CB8AC3E}">
        <p14:creationId xmlns:p14="http://schemas.microsoft.com/office/powerpoint/2010/main" val="2385372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South-West Africa: acquired importance after independence of Angola because the ANC set up its camps in Angola </a:t>
            </a:r>
            <a:r>
              <a:rPr lang="en-US" dirty="0">
                <a:sym typeface="Wingdings" pitchFamily="2" charset="2"/>
              </a:rPr>
              <a:t>d</a:t>
            </a:r>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7</a:t>
            </a:fld>
            <a:endParaRPr lang="en-US"/>
          </a:p>
        </p:txBody>
      </p:sp>
    </p:spTree>
    <p:extLst>
      <p:ext uri="{BB962C8B-B14F-4D97-AF65-F5344CB8AC3E}">
        <p14:creationId xmlns:p14="http://schemas.microsoft.com/office/powerpoint/2010/main" val="2910784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u="sng" kern="1200" dirty="0">
                <a:solidFill>
                  <a:schemeClr val="tx1"/>
                </a:solidFill>
                <a:effectLst/>
                <a:latin typeface="+mn-lt"/>
                <a:ea typeface="+mn-ea"/>
                <a:cs typeface="+mn-cs"/>
              </a:rPr>
              <a:t>REASONS</a:t>
            </a:r>
            <a:r>
              <a:rPr lang="en-GB" sz="1200" kern="1200" dirty="0">
                <a:solidFill>
                  <a:schemeClr val="tx1"/>
                </a:solidFill>
                <a:effectLst/>
                <a:latin typeface="+mn-lt"/>
                <a:ea typeface="+mn-ea"/>
                <a:cs typeface="+mn-cs"/>
              </a:rPr>
              <a:t>. The reasons for the split are still debated. There had been complaints about Joshua Nkomo’s leadership for years. Many objected when Nkomo proposed to set up a government in exile and negotiate with the British in the case of Rhodesian independence. Years later many would argue that the split was ethnic, with Ndebele people following Nkomo and Shona joining ZANU. Indeed, the leadership of ZANU were all Shona speakers. But some say neither party had real support among either group in the 1960s.  The dispute was about leadership and mass mobilization. The Rhodesian government took advantage of the split. Nkomo, Sithole and Mugabe spent the next decade in prison. Both ZANU and ZAPU would launch underground guerrilla operations against the government in Rhodesia in 1960s. Mugabe assumed sole leadership of ZANU in 1975</a:t>
            </a:r>
            <a:r>
              <a:rPr lang="en-GB" dirty="0">
                <a:effectLst/>
              </a:rPr>
              <a:t> </a:t>
            </a:r>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9</a:t>
            </a:fld>
            <a:endParaRPr lang="en-US"/>
          </a:p>
        </p:txBody>
      </p:sp>
    </p:spTree>
    <p:extLst>
      <p:ext uri="{BB962C8B-B14F-4D97-AF65-F5344CB8AC3E}">
        <p14:creationId xmlns:p14="http://schemas.microsoft.com/office/powerpoint/2010/main" val="2419918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Seminar discussion</a:t>
            </a:r>
          </a:p>
        </p:txBody>
      </p:sp>
      <p:sp>
        <p:nvSpPr>
          <p:cNvPr id="4" name="Slide Number Placeholder 3"/>
          <p:cNvSpPr>
            <a:spLocks noGrp="1"/>
          </p:cNvSpPr>
          <p:nvPr>
            <p:ph type="sldNum" sz="quarter" idx="5"/>
          </p:nvPr>
        </p:nvSpPr>
        <p:spPr/>
        <p:txBody>
          <a:bodyPr/>
          <a:lstStyle/>
          <a:p>
            <a:fld id="{193E1690-1893-5848-A6A5-FDFB49D0713F}" type="slidenum">
              <a:rPr lang="en-US" smtClean="0"/>
              <a:t>12</a:t>
            </a:fld>
            <a:endParaRPr lang="en-US"/>
          </a:p>
        </p:txBody>
      </p:sp>
    </p:spTree>
    <p:extLst>
      <p:ext uri="{BB962C8B-B14F-4D97-AF65-F5344CB8AC3E}">
        <p14:creationId xmlns:p14="http://schemas.microsoft.com/office/powerpoint/2010/main" val="661563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MPLA: rooted in Mbundu (around Luanda)</a:t>
            </a:r>
          </a:p>
          <a:p>
            <a:r>
              <a:rPr lang="en-US" dirty="0"/>
              <a:t>FNLA: rooted in </a:t>
            </a:r>
            <a:r>
              <a:rPr lang="en-US" dirty="0" err="1"/>
              <a:t>Bakongo</a:t>
            </a:r>
            <a:r>
              <a:rPr lang="en-US" dirty="0"/>
              <a:t> of northern </a:t>
            </a:r>
            <a:r>
              <a:rPr lang="en-US" dirty="0" err="1"/>
              <a:t>Angoal</a:t>
            </a:r>
            <a:r>
              <a:rPr lang="en-US" dirty="0"/>
              <a:t>. Many lived in Congo-Leopoldville. FNLA based in Leopoldville! Most members spoke French, not Portuguese, close links with Congolese elites (Mobutu)</a:t>
            </a:r>
          </a:p>
          <a:p>
            <a:r>
              <a:rPr lang="en-US" dirty="0" err="1"/>
              <a:t>Savimbi</a:t>
            </a:r>
            <a:r>
              <a:rPr lang="en-US" dirty="0"/>
              <a:t>: first joins the FNLA, then founds his own party in 1966 (disagreements over methods of armed struggle, foreign policy, see Bridgeland, “Jonas </a:t>
            </a:r>
            <a:r>
              <a:rPr lang="en-US" dirty="0" err="1"/>
              <a:t>Savimbi</a:t>
            </a:r>
            <a:r>
              <a:rPr lang="en-US" dirty="0"/>
              <a:t>”)…</a:t>
            </a:r>
          </a:p>
        </p:txBody>
      </p:sp>
      <p:sp>
        <p:nvSpPr>
          <p:cNvPr id="4" name="Slide Number Placeholder 3"/>
          <p:cNvSpPr>
            <a:spLocks noGrp="1"/>
          </p:cNvSpPr>
          <p:nvPr>
            <p:ph type="sldNum" sz="quarter" idx="5"/>
          </p:nvPr>
        </p:nvSpPr>
        <p:spPr/>
        <p:txBody>
          <a:bodyPr/>
          <a:lstStyle/>
          <a:p>
            <a:fld id="{193E1690-1893-5848-A6A5-FDFB49D0713F}" type="slidenum">
              <a:rPr lang="en-US" smtClean="0"/>
              <a:t>13</a:t>
            </a:fld>
            <a:endParaRPr lang="en-US"/>
          </a:p>
        </p:txBody>
      </p:sp>
    </p:spTree>
    <p:extLst>
      <p:ext uri="{BB962C8B-B14F-4D97-AF65-F5344CB8AC3E}">
        <p14:creationId xmlns:p14="http://schemas.microsoft.com/office/powerpoint/2010/main" val="3666156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Many of the liberation movements were divided, on ethnic and ideological basis. There were also frequent arguments about the tactics of liberation struggle and popular mobilization and personal rivalries. As a result, in each of the countries, there were competing organisations or groups</a:t>
            </a:r>
            <a:r>
              <a:rPr lang="en-GB" sz="1200" u="sng"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with claims to represent the would-be independent nation. Some liberation movements (PAIGC, Frelimo, ANC) would manage to push aside local rivals (South Africa, Guinea-Bissau, Mozambique). Others did not (Angola, Zimbabwe). Very often, these became connected to Cold War sponsorship from (usually) China or the Soviet Union. For example, ZAPU was supported by Soviet Union and the splinter ZANU by China. Still, many internal divisions remained.</a:t>
            </a:r>
            <a:endParaRPr lang="en-GB" sz="105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GB" sz="105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ABUSE of POWER.</a:t>
            </a:r>
            <a:r>
              <a:rPr lang="en-GB" sz="1200" kern="1200" dirty="0">
                <a:solidFill>
                  <a:schemeClr val="tx1"/>
                </a:solidFill>
                <a:effectLst/>
                <a:latin typeface="+mn-lt"/>
                <a:ea typeface="+mn-ea"/>
                <a:cs typeface="+mn-cs"/>
              </a:rPr>
              <a:t> Very often, these divisions would led to internal crackdowns, abuses and assassinations. This still remains a highly controversial point, especially since the majority of these organisations are still in power. </a:t>
            </a:r>
            <a:endParaRPr lang="en-GB" sz="105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05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IDEOLOGICAL ORIENTATION</a:t>
            </a:r>
            <a:r>
              <a:rPr lang="en-GB" sz="1200" kern="1200" dirty="0">
                <a:solidFill>
                  <a:schemeClr val="tx1"/>
                </a:solidFill>
                <a:effectLst/>
                <a:latin typeface="+mn-lt"/>
                <a:ea typeface="+mn-ea"/>
                <a:cs typeface="+mn-cs"/>
              </a:rPr>
              <a:t>:  Many of these liberation movements had Marxist sympathies, attracting support from the communist world and hostility from the West. To them, Marxism offered:</a:t>
            </a:r>
            <a:endParaRPr lang="en-GB" sz="105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a language of political mobilisation;</a:t>
            </a:r>
            <a:endParaRPr lang="en-GB" sz="105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a means of overcoming ethnic divisions </a:t>
            </a:r>
            <a:endParaRPr lang="en-GB" sz="105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a blueprint for building a new postcolonial state, especially given resources had been in the hands of white settler populations.</a:t>
            </a:r>
            <a:endParaRPr lang="en-GB" sz="105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a means of extracting support from China, the Soviet Union, and Cuba</a:t>
            </a:r>
            <a:endParaRPr lang="en-GB" sz="105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14</a:t>
            </a:fld>
            <a:endParaRPr lang="en-US"/>
          </a:p>
        </p:txBody>
      </p:sp>
    </p:spTree>
    <p:extLst>
      <p:ext uri="{BB962C8B-B14F-4D97-AF65-F5344CB8AC3E}">
        <p14:creationId xmlns:p14="http://schemas.microsoft.com/office/powerpoint/2010/main" val="2575771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FRONTLINE STATES</a:t>
            </a:r>
            <a:r>
              <a:rPr lang="en-GB" sz="1200" kern="1200" dirty="0">
                <a:solidFill>
                  <a:schemeClr val="tx1"/>
                </a:solidFill>
                <a:effectLst/>
                <a:latin typeface="+mn-lt"/>
                <a:ea typeface="+mn-ea"/>
                <a:cs typeface="+mn-cs"/>
              </a:rPr>
              <a:t>: All the liberation movements were based in independent African states, neighbouring their countries. Therefore, they depended on the patronage of African states for their own survival, obtaining passports, maintaining offices – so they competed for interest among African leaders, as well as among potential foreign sponsors. In 1975, Botswana, Tanzania and Zambia were officially recognised as “frontline states”—those that were officially dedicated to ending white minority rule in South Africa. After Portuguese colonies and Zimbabwe became independent, they also became ‘frontline’ states and allowed SWAPO and ANC to operate from their territories</a:t>
            </a:r>
          </a:p>
          <a:p>
            <a:r>
              <a:rPr lang="en-GB" sz="1200" b="1" kern="1200" dirty="0">
                <a:solidFill>
                  <a:schemeClr val="tx1"/>
                </a:solidFill>
                <a:effectLst/>
                <a:latin typeface="+mn-lt"/>
                <a:ea typeface="+mn-ea"/>
                <a:cs typeface="+mn-cs"/>
              </a:rPr>
              <a:t>PROBLEMS:</a:t>
            </a:r>
            <a:r>
              <a:rPr lang="en-GB" sz="1200" kern="1200" dirty="0">
                <a:solidFill>
                  <a:schemeClr val="tx1"/>
                </a:solidFill>
                <a:effectLst/>
                <a:latin typeface="+mn-lt"/>
                <a:ea typeface="+mn-ea"/>
                <a:cs typeface="+mn-cs"/>
              </a:rPr>
              <a:t> The liberation movements posed a number of challenges to their hosts, the ‘frontline states’. </a:t>
            </a:r>
          </a:p>
          <a:p>
            <a:pPr lvl="0"/>
            <a:r>
              <a:rPr lang="en-GB" sz="1200" b="1" kern="1200" dirty="0">
                <a:solidFill>
                  <a:schemeClr val="tx1"/>
                </a:solidFill>
                <a:effectLst/>
                <a:latin typeface="+mn-lt"/>
                <a:ea typeface="+mn-ea"/>
                <a:cs typeface="+mn-cs"/>
              </a:rPr>
              <a:t>RETALIATION.</a:t>
            </a:r>
            <a:r>
              <a:rPr lang="en-GB" sz="1200" kern="1200" dirty="0">
                <a:solidFill>
                  <a:schemeClr val="tx1"/>
                </a:solidFill>
                <a:effectLst/>
                <a:latin typeface="+mn-lt"/>
                <a:ea typeface="+mn-ea"/>
                <a:cs typeface="+mn-cs"/>
              </a:rPr>
              <a:t> Supporting the liberation movements opened up frontline states to retaliation raids from white minority governments. For example, the Portuguese launched several coups in Guinea, trying to capture the leadership of the PAIGC based in Conakry </a:t>
            </a:r>
          </a:p>
          <a:p>
            <a:pPr lvl="0"/>
            <a:r>
              <a:rPr lang="en-GB" sz="1200" b="1" u="sng" kern="1200" dirty="0">
                <a:solidFill>
                  <a:schemeClr val="tx1"/>
                </a:solidFill>
                <a:effectLst/>
                <a:latin typeface="+mn-lt"/>
                <a:ea typeface="+mn-ea"/>
                <a:cs typeface="+mn-cs"/>
              </a:rPr>
              <a:t>DESTABILIZATION.</a:t>
            </a:r>
            <a:r>
              <a:rPr lang="en-GB" sz="1200" kern="1200" dirty="0">
                <a:solidFill>
                  <a:schemeClr val="tx1"/>
                </a:solidFill>
                <a:effectLst/>
                <a:latin typeface="+mn-lt"/>
                <a:ea typeface="+mn-ea"/>
                <a:cs typeface="+mn-cs"/>
              </a:rPr>
              <a:t> Their presence also had destabilising effect on local politics. Often, liberation movements become engrained in rivalries within the postcolonial state. For example, in 1969, guerrillas approached to provide military support for a coup plot against Nyerere. Partly in response, the ANC were ordered out of Tanzania – thousands of MK cadres were flown to the Soviet Union to continue their training there.</a:t>
            </a:r>
          </a:p>
          <a:p>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18</a:t>
            </a:fld>
            <a:endParaRPr lang="en-US"/>
          </a:p>
        </p:txBody>
      </p:sp>
    </p:spTree>
    <p:extLst>
      <p:ext uri="{BB962C8B-B14F-4D97-AF65-F5344CB8AC3E}">
        <p14:creationId xmlns:p14="http://schemas.microsoft.com/office/powerpoint/2010/main" val="1646651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a:solidFill>
                  <a:schemeClr val="tx1"/>
                </a:solidFill>
                <a:effectLst/>
                <a:latin typeface="+mn-lt"/>
                <a:ea typeface="+mn-ea"/>
                <a:cs typeface="+mn-cs"/>
              </a:rPr>
              <a:t>How accurate are narratives of united ‘National Liberation Struggle’?</a:t>
            </a:r>
            <a:r>
              <a:rPr lang="en-GB" sz="1200" kern="1200" dirty="0">
                <a:solidFill>
                  <a:schemeClr val="tx1"/>
                </a:solidFill>
                <a:effectLst/>
                <a:latin typeface="+mn-lt"/>
                <a:ea typeface="+mn-ea"/>
                <a:cs typeface="+mn-cs"/>
              </a:rPr>
              <a:t>: After independence, all  liberation movements assumed power.  (THEY ARE STILL IN POWER!). In Angola and Mozambique, these were states with strong Marxist influence, which carried over fight against imperialism into both their domestic and foreign policy.  Actually, there are STILL IN POWER, 20 years on! Oftentimes, their legitimacy dependent on a glorious narrative of unified struggle in exile. But as we’ve seen, they were very much divided movements</a:t>
            </a:r>
          </a:p>
          <a:p>
            <a:pPr lvl="0"/>
            <a:r>
              <a:rPr lang="en-GB" sz="1200" b="1" kern="1200" dirty="0">
                <a:solidFill>
                  <a:schemeClr val="tx1"/>
                </a:solidFill>
                <a:effectLst/>
                <a:latin typeface="+mn-lt"/>
                <a:ea typeface="+mn-ea"/>
                <a:cs typeface="+mn-cs"/>
              </a:rPr>
              <a:t>Did the Cold War unite or divide these movements?</a:t>
            </a:r>
            <a:r>
              <a:rPr lang="en-GB" sz="1200" kern="1200" dirty="0">
                <a:solidFill>
                  <a:schemeClr val="tx1"/>
                </a:solidFill>
                <a:effectLst/>
                <a:latin typeface="+mn-lt"/>
                <a:ea typeface="+mn-ea"/>
                <a:cs typeface="+mn-cs"/>
              </a:rPr>
              <a:t> There are still debates about the impact of armed struggle on the organisations that came out of these movements. Some have argued that authoritarian modes of organisation were required to establish effective armed movements and obtain external support. These authoritarian practices were carried into the post-independence period. At the same time, the Cold War allowed for rival factions to appeal to international donors. Some have argued that Cold War divided these movements, rather than united them</a:t>
            </a:r>
          </a:p>
          <a:p>
            <a:pPr lvl="0"/>
            <a:r>
              <a:rPr lang="en-GB" sz="1200" b="1" kern="1200" dirty="0">
                <a:solidFill>
                  <a:schemeClr val="tx1"/>
                </a:solidFill>
                <a:effectLst/>
                <a:latin typeface="+mn-lt"/>
                <a:ea typeface="+mn-ea"/>
                <a:cs typeface="+mn-cs"/>
              </a:rPr>
              <a:t>Did liberation movements have powers over international donors?</a:t>
            </a:r>
            <a:r>
              <a:rPr lang="en-GB" sz="1200" kern="1200" dirty="0">
                <a:solidFill>
                  <a:schemeClr val="tx1"/>
                </a:solidFill>
                <a:effectLst/>
                <a:latin typeface="+mn-lt"/>
                <a:ea typeface="+mn-ea"/>
                <a:cs typeface="+mn-cs"/>
              </a:rPr>
              <a:t> Support from the socialist countries was fundamental to armed struggle. However, these organisations were not controlled by Moscow. In fact, it was them who had to approach and lobby international donors for continuous support. In the case of Angola, this had particularly precarious consequences, as we will see next week. </a:t>
            </a:r>
          </a:p>
          <a:p>
            <a:endParaRPr lang="en-US" dirty="0"/>
          </a:p>
        </p:txBody>
      </p:sp>
      <p:sp>
        <p:nvSpPr>
          <p:cNvPr id="4" name="Slide Number Placeholder 3"/>
          <p:cNvSpPr>
            <a:spLocks noGrp="1"/>
          </p:cNvSpPr>
          <p:nvPr>
            <p:ph type="sldNum" sz="quarter" idx="5"/>
          </p:nvPr>
        </p:nvSpPr>
        <p:spPr/>
        <p:txBody>
          <a:bodyPr/>
          <a:lstStyle/>
          <a:p>
            <a:fld id="{193E1690-1893-5848-A6A5-FDFB49D0713F}" type="slidenum">
              <a:rPr lang="en-US" smtClean="0"/>
              <a:t>19</a:t>
            </a:fld>
            <a:endParaRPr lang="en-US"/>
          </a:p>
        </p:txBody>
      </p:sp>
    </p:spTree>
    <p:extLst>
      <p:ext uri="{BB962C8B-B14F-4D97-AF65-F5344CB8AC3E}">
        <p14:creationId xmlns:p14="http://schemas.microsoft.com/office/powerpoint/2010/main" val="794436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10528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04561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449714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30200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DF9B35-0B48-4C65-8876-A546143B929C}"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619416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DF9B35-0B48-4C65-8876-A546143B929C}"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6037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DF9B35-0B48-4C65-8876-A546143B929C}" type="datetimeFigureOut">
              <a:rPr lang="en-GB" smtClean="0"/>
              <a:t>28/01/2019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93401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DF9B35-0B48-4C65-8876-A546143B929C}" type="datetimeFigureOut">
              <a:rPr lang="en-GB" smtClean="0"/>
              <a:t>28/01/2019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9933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F9B35-0B48-4C65-8876-A546143B929C}" type="datetimeFigureOut">
              <a:rPr lang="en-GB" smtClean="0"/>
              <a:t>28/01/2019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4047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441246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18807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F9B35-0B48-4C65-8876-A546143B929C}" type="datetimeFigureOut">
              <a:rPr lang="en-GB" smtClean="0"/>
              <a:t>28/01/2019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C482A-70C7-4F8C-AA5F-8625F5F0A271}" type="slidenum">
              <a:rPr lang="en-GB" smtClean="0"/>
              <a:t>‹#›</a:t>
            </a:fld>
            <a:endParaRPr lang="en-GB"/>
          </a:p>
        </p:txBody>
      </p:sp>
    </p:spTree>
    <p:extLst>
      <p:ext uri="{BB962C8B-B14F-4D97-AF65-F5344CB8AC3E}">
        <p14:creationId xmlns:p14="http://schemas.microsoft.com/office/powerpoint/2010/main" val="800999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8.jp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1448" y="5113078"/>
            <a:ext cx="8262551" cy="585530"/>
          </a:xfrm>
        </p:spPr>
        <p:txBody>
          <a:bodyPr>
            <a:normAutofit/>
          </a:bodyPr>
          <a:lstStyle/>
          <a:p>
            <a:pPr algn="r"/>
            <a:r>
              <a:rPr lang="en-GB" sz="2800" i="1" dirty="0">
                <a:solidFill>
                  <a:schemeClr val="bg1"/>
                </a:solidFill>
                <a:latin typeface="Cambria" panose="02040503050406030204" pitchFamily="18" charset="0"/>
              </a:rPr>
              <a:t>A </a:t>
            </a:r>
            <a:r>
              <a:rPr lang="en-GB" sz="2800" i="1" dirty="0" err="1">
                <a:solidFill>
                  <a:schemeClr val="bg1"/>
                </a:solidFill>
                <a:latin typeface="Cambria" panose="02040503050406030204" pitchFamily="18" charset="0"/>
              </a:rPr>
              <a:t>luta</a:t>
            </a:r>
            <a:r>
              <a:rPr lang="en-GB" sz="2800" i="1" dirty="0">
                <a:solidFill>
                  <a:schemeClr val="bg1"/>
                </a:solidFill>
                <a:latin typeface="Cambria" panose="02040503050406030204" pitchFamily="18" charset="0"/>
              </a:rPr>
              <a:t> continua! </a:t>
            </a:r>
            <a:r>
              <a:rPr lang="en-GB" sz="2800" dirty="0">
                <a:solidFill>
                  <a:schemeClr val="bg1"/>
                </a:solidFill>
                <a:latin typeface="Cambria" panose="02040503050406030204" pitchFamily="18" charset="0"/>
              </a:rPr>
              <a:t>Liberating southern Africa</a:t>
            </a:r>
            <a:endParaRPr lang="en-GB" sz="2800" i="1" dirty="0">
              <a:solidFill>
                <a:schemeClr val="bg1"/>
              </a:solidFill>
              <a:latin typeface="Cambria" panose="02040503050406030204" pitchFamily="18" charset="0"/>
            </a:endParaRPr>
          </a:p>
        </p:txBody>
      </p:sp>
      <p:sp>
        <p:nvSpPr>
          <p:cNvPr id="3" name="Subtitle 2"/>
          <p:cNvSpPr>
            <a:spLocks noGrp="1"/>
          </p:cNvSpPr>
          <p:nvPr>
            <p:ph type="subTitle" idx="1"/>
          </p:nvPr>
        </p:nvSpPr>
        <p:spPr>
          <a:xfrm>
            <a:off x="5642918" y="5715000"/>
            <a:ext cx="3501081" cy="1140897"/>
          </a:xfrm>
        </p:spPr>
        <p:txBody>
          <a:bodyPr>
            <a:normAutofit/>
          </a:bodyPr>
          <a:lstStyle/>
          <a:p>
            <a:pPr algn="r"/>
            <a:r>
              <a:rPr lang="en-GB" sz="1800" dirty="0">
                <a:solidFill>
                  <a:schemeClr val="bg1"/>
                </a:solidFill>
                <a:latin typeface="Cambria" panose="02040503050406030204" pitchFamily="18" charset="0"/>
              </a:rPr>
              <a:t>HI277 | Africa and the Cold War</a:t>
            </a:r>
          </a:p>
          <a:p>
            <a:pPr algn="r"/>
            <a:r>
              <a:rPr lang="en-GB" sz="1800" dirty="0">
                <a:solidFill>
                  <a:schemeClr val="bg1"/>
                </a:solidFill>
                <a:latin typeface="Cambria" panose="02040503050406030204" pitchFamily="18" charset="0"/>
              </a:rPr>
              <a:t>Term 2 | Week 4</a:t>
            </a:r>
          </a:p>
          <a:p>
            <a:pPr algn="r"/>
            <a:r>
              <a:rPr lang="en-GB" sz="1800" dirty="0" err="1">
                <a:solidFill>
                  <a:schemeClr val="bg1"/>
                </a:solidFill>
                <a:latin typeface="Cambria" panose="02040503050406030204" pitchFamily="18" charset="0"/>
              </a:rPr>
              <a:t>Dr.</a:t>
            </a:r>
            <a:r>
              <a:rPr lang="en-GB" sz="1800" dirty="0">
                <a:solidFill>
                  <a:schemeClr val="bg1"/>
                </a:solidFill>
                <a:latin typeface="Cambria" panose="02040503050406030204" pitchFamily="18" charset="0"/>
              </a:rPr>
              <a:t> Natalia Telepneva</a:t>
            </a:r>
          </a:p>
        </p:txBody>
      </p:sp>
      <p:sp>
        <p:nvSpPr>
          <p:cNvPr id="4" name="Rectangle 3"/>
          <p:cNvSpPr/>
          <p:nvPr/>
        </p:nvSpPr>
        <p:spPr>
          <a:xfrm>
            <a:off x="0" y="6423966"/>
            <a:ext cx="4572000" cy="276999"/>
          </a:xfrm>
          <a:prstGeom prst="rect">
            <a:avLst/>
          </a:prstGeom>
        </p:spPr>
        <p:txBody>
          <a:bodyPr>
            <a:spAutoFit/>
          </a:bodyPr>
          <a:lstStyle/>
          <a:p>
            <a:r>
              <a:rPr lang="en-GB" sz="1200" dirty="0">
                <a:solidFill>
                  <a:schemeClr val="bg1"/>
                </a:solidFill>
                <a:latin typeface="Cambria" panose="02040503050406030204" pitchFamily="18" charset="0"/>
              </a:rPr>
              <a:t>Picture: military parade of the PAIGC armed forces, </a:t>
            </a:r>
            <a:r>
              <a:rPr lang="en-GB" sz="1200" dirty="0" err="1">
                <a:solidFill>
                  <a:schemeClr val="bg1"/>
                </a:solidFill>
                <a:latin typeface="Cambria" panose="02040503050406030204" pitchFamily="18" charset="0"/>
              </a:rPr>
              <a:t>casacomum.org</a:t>
            </a:r>
            <a:endParaRPr lang="en-GB" sz="1200" dirty="0">
              <a:solidFill>
                <a:schemeClr val="bg1"/>
              </a:solidFill>
              <a:latin typeface="Cambria" panose="02040503050406030204" pitchFamily="18" charset="0"/>
            </a:endParaRPr>
          </a:p>
        </p:txBody>
      </p:sp>
      <p:pic>
        <p:nvPicPr>
          <p:cNvPr id="6" name="Picture 5">
            <a:extLst>
              <a:ext uri="{FF2B5EF4-FFF2-40B4-BE49-F238E27FC236}">
                <a16:creationId xmlns:a16="http://schemas.microsoft.com/office/drawing/2014/main" id="{DB406BD1-37DD-F14F-8136-DA5627BA53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700" y="2387600"/>
            <a:ext cx="1752600" cy="2082800"/>
          </a:xfrm>
          <a:prstGeom prst="rect">
            <a:avLst/>
          </a:prstGeom>
        </p:spPr>
      </p:pic>
      <p:pic>
        <p:nvPicPr>
          <p:cNvPr id="9" name="Picture 8">
            <a:extLst>
              <a:ext uri="{FF2B5EF4-FFF2-40B4-BE49-F238E27FC236}">
                <a16:creationId xmlns:a16="http://schemas.microsoft.com/office/drawing/2014/main" id="{6E3C2410-A668-D04F-BA6F-528E1F1579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3865" y="399991"/>
            <a:ext cx="6874933" cy="4391748"/>
          </a:xfrm>
          <a:prstGeom prst="rect">
            <a:avLst/>
          </a:prstGeom>
        </p:spPr>
      </p:pic>
    </p:spTree>
    <p:extLst>
      <p:ext uri="{BB962C8B-B14F-4D97-AF65-F5344CB8AC3E}">
        <p14:creationId xmlns:p14="http://schemas.microsoft.com/office/powerpoint/2010/main" val="1574533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C7D0F-BC52-E642-8B49-4F77F02D0D37}"/>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E32D8C88-439F-2E41-AEA1-BE2DBA405629}"/>
              </a:ext>
            </a:extLst>
          </p:cNvPr>
          <p:cNvSpPr>
            <a:spLocks noGrp="1"/>
          </p:cNvSpPr>
          <p:nvPr>
            <p:ph type="body" idx="1"/>
          </p:nvPr>
        </p:nvSpPr>
        <p:spPr>
          <a:xfrm>
            <a:off x="623888" y="4723503"/>
            <a:ext cx="7886700" cy="1500187"/>
          </a:xfrm>
        </p:spPr>
        <p:txBody>
          <a:bodyPr>
            <a:normAutofit fontScale="77500" lnSpcReduction="20000"/>
          </a:bodyPr>
          <a:lstStyle/>
          <a:p>
            <a:r>
              <a:rPr lang="en-US" sz="2700" dirty="0">
                <a:solidFill>
                  <a:schemeClr val="bg1"/>
                </a:solidFill>
                <a:latin typeface="Cambria" panose="02040503050406030204" pitchFamily="18" charset="0"/>
              </a:rPr>
              <a:t>1961: Angolan Uprising (turning point for </a:t>
            </a:r>
            <a:r>
              <a:rPr lang="en-US" sz="2700" dirty="0" err="1">
                <a:solidFill>
                  <a:schemeClr val="bg1"/>
                </a:solidFill>
                <a:latin typeface="Cambria" panose="02040503050406030204" pitchFamily="18" charset="0"/>
              </a:rPr>
              <a:t>lusophone</a:t>
            </a:r>
            <a:r>
              <a:rPr lang="en-US" sz="2700" dirty="0">
                <a:solidFill>
                  <a:schemeClr val="bg1"/>
                </a:solidFill>
                <a:latin typeface="Cambria" panose="02040503050406030204" pitchFamily="18" charset="0"/>
              </a:rPr>
              <a:t> liberation movements)</a:t>
            </a:r>
          </a:p>
          <a:p>
            <a:r>
              <a:rPr lang="en-US" sz="2700" dirty="0">
                <a:solidFill>
                  <a:schemeClr val="bg1"/>
                </a:solidFill>
                <a:latin typeface="Cambria" panose="02040503050406030204" pitchFamily="18" charset="0"/>
              </a:rPr>
              <a:t>Left: Portuguese colonies in Africa: Angola (largest), Mozambique, Guinea-Bissau and Cape Verde</a:t>
            </a:r>
          </a:p>
          <a:p>
            <a:r>
              <a:rPr lang="en-US" sz="2700" dirty="0">
                <a:solidFill>
                  <a:schemeClr val="bg1"/>
                </a:solidFill>
                <a:latin typeface="Cambria" panose="02040503050406030204" pitchFamily="18" charset="0"/>
              </a:rPr>
              <a:t>Right: Luanda: the city and the </a:t>
            </a:r>
            <a:r>
              <a:rPr lang="en-GB" sz="2700" i="1" dirty="0" err="1">
                <a:solidFill>
                  <a:schemeClr val="bg1"/>
                </a:solidFill>
                <a:latin typeface="Cambria" panose="02040503050406030204" pitchFamily="18" charset="0"/>
              </a:rPr>
              <a:t>musseques</a:t>
            </a:r>
            <a:r>
              <a:rPr lang="en-GB" sz="2700" i="1" dirty="0">
                <a:solidFill>
                  <a:schemeClr val="bg1"/>
                </a:solidFill>
                <a:latin typeface="Cambria" panose="02040503050406030204" pitchFamily="18" charset="0"/>
              </a:rPr>
              <a:t> (shantytowns)</a:t>
            </a:r>
            <a:r>
              <a:rPr lang="en-GB" sz="2700" dirty="0">
                <a:solidFill>
                  <a:schemeClr val="bg1"/>
                </a:solidFill>
                <a:latin typeface="Cambria" panose="02040503050406030204" pitchFamily="18" charset="0"/>
              </a:rPr>
              <a:t>, 1974</a:t>
            </a:r>
            <a:endParaRPr lang="en-US" sz="2700" dirty="0">
              <a:solidFill>
                <a:schemeClr val="bg1"/>
              </a:solidFill>
              <a:latin typeface="Cambria" panose="02040503050406030204" pitchFamily="18" charset="0"/>
            </a:endParaRPr>
          </a:p>
          <a:p>
            <a:endParaRPr lang="en-US" dirty="0">
              <a:solidFill>
                <a:schemeClr val="bg1"/>
              </a:solidFill>
              <a:latin typeface="Cambria" panose="02040503050406030204" pitchFamily="18" charset="0"/>
            </a:endParaRPr>
          </a:p>
        </p:txBody>
      </p:sp>
      <p:pic>
        <p:nvPicPr>
          <p:cNvPr id="5" name="Picture 4">
            <a:extLst>
              <a:ext uri="{FF2B5EF4-FFF2-40B4-BE49-F238E27FC236}">
                <a16:creationId xmlns:a16="http://schemas.microsoft.com/office/drawing/2014/main" id="{867FD63C-50AF-EC46-9993-A1049FF490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6" y="1741819"/>
            <a:ext cx="2724619" cy="2857823"/>
          </a:xfrm>
          <a:prstGeom prst="rect">
            <a:avLst/>
          </a:prstGeom>
        </p:spPr>
      </p:pic>
      <p:sp>
        <p:nvSpPr>
          <p:cNvPr id="6" name="Rectangle 5">
            <a:extLst>
              <a:ext uri="{FF2B5EF4-FFF2-40B4-BE49-F238E27FC236}">
                <a16:creationId xmlns:a16="http://schemas.microsoft.com/office/drawing/2014/main" id="{BA5BE04A-F4F1-1147-AA2B-C2267674305E}"/>
              </a:ext>
            </a:extLst>
          </p:cNvPr>
          <p:cNvSpPr/>
          <p:nvPr/>
        </p:nvSpPr>
        <p:spPr>
          <a:xfrm>
            <a:off x="623886" y="798618"/>
            <a:ext cx="8017837" cy="916213"/>
          </a:xfrm>
          <a:prstGeom prst="rect">
            <a:avLst/>
          </a:prstGeom>
        </p:spPr>
        <p:txBody>
          <a:bodyPr wrap="square">
            <a:spAutoFit/>
          </a:bodyPr>
          <a:lstStyle/>
          <a:p>
            <a:pPr algn="just">
              <a:lnSpc>
                <a:spcPct val="150000"/>
              </a:lnSpc>
              <a:spcAft>
                <a:spcPts val="0"/>
              </a:spcAft>
            </a:pPr>
            <a:r>
              <a:rPr lang="en-GB" sz="4000" b="1" dirty="0">
                <a:solidFill>
                  <a:schemeClr val="bg1"/>
                </a:solidFill>
                <a:latin typeface="Cambria" panose="02040503050406030204" pitchFamily="18" charset="0"/>
                <a:ea typeface="Calibri" panose="020F0502020204030204" pitchFamily="34" charset="0"/>
                <a:cs typeface="Times New Roman" panose="02020603050405020304" pitchFamily="18" charset="0"/>
              </a:rPr>
              <a:t>Portuguese Colonies in Africa</a:t>
            </a:r>
            <a:endParaRPr lang="en-GB"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Content Placeholder 13">
            <a:extLst>
              <a:ext uri="{FF2B5EF4-FFF2-40B4-BE49-F238E27FC236}">
                <a16:creationId xmlns:a16="http://schemas.microsoft.com/office/drawing/2014/main" id="{81183DBE-35F8-8645-BA69-546DCB0116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7526" y="1741818"/>
            <a:ext cx="4671713" cy="2820657"/>
          </a:xfrm>
          <a:prstGeom prst="rect">
            <a:avLst/>
          </a:prstGeom>
        </p:spPr>
      </p:pic>
    </p:spTree>
    <p:extLst>
      <p:ext uri="{BB962C8B-B14F-4D97-AF65-F5344CB8AC3E}">
        <p14:creationId xmlns:p14="http://schemas.microsoft.com/office/powerpoint/2010/main" val="2864279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7" y="4365001"/>
            <a:ext cx="8046583" cy="2295524"/>
          </a:xfrm>
        </p:spPr>
        <p:txBody>
          <a:bodyPr>
            <a:noAutofit/>
          </a:bodyPr>
          <a:lstStyle/>
          <a:p>
            <a:pPr marL="342900" indent="-342900">
              <a:buFont typeface="Arial" panose="020B0604020202020204" pitchFamily="34" charset="0"/>
              <a:buChar char="•"/>
            </a:pPr>
            <a:r>
              <a:rPr lang="en-US" sz="2000" dirty="0">
                <a:solidFill>
                  <a:schemeClr val="bg1"/>
                </a:solidFill>
              </a:rPr>
              <a:t>1959: Party for Independence of Guinea-Bissau and Cape Verde (PAIC)</a:t>
            </a:r>
          </a:p>
          <a:p>
            <a:pPr marL="342900" indent="-342900">
              <a:buFont typeface="Arial" panose="020B0604020202020204" pitchFamily="34" charset="0"/>
              <a:buChar char="•"/>
            </a:pPr>
            <a:r>
              <a:rPr lang="en-US" sz="2000" dirty="0">
                <a:solidFill>
                  <a:schemeClr val="bg1"/>
                </a:solidFill>
              </a:rPr>
              <a:t>Leader Amilcar Cabral: talented diplomat, theoretician of armed struggle, proponent of ‘scientific socialism’ (don’t confuse with “African socialism”)</a:t>
            </a:r>
          </a:p>
          <a:p>
            <a:pPr marL="342900" indent="-342900">
              <a:buFont typeface="Arial" panose="020B0604020202020204" pitchFamily="34" charset="0"/>
              <a:buChar char="•"/>
            </a:pPr>
            <a:r>
              <a:rPr lang="en-US" sz="2000" dirty="0">
                <a:solidFill>
                  <a:schemeClr val="bg1"/>
                </a:solidFill>
              </a:rPr>
              <a:t>Divide: Cape Verdean origin and those from Guinea-Bissau</a:t>
            </a:r>
          </a:p>
          <a:p>
            <a:pPr marL="342900" indent="-342900">
              <a:buFont typeface="Arial" panose="020B0604020202020204" pitchFamily="34" charset="0"/>
              <a:buChar char="•"/>
            </a:pPr>
            <a:r>
              <a:rPr lang="en-US" sz="2000" dirty="0">
                <a:solidFill>
                  <a:schemeClr val="bg1"/>
                </a:solidFill>
              </a:rPr>
              <a:t>January 1973: Cabral assassinated in a coup attempt in Conakry</a:t>
            </a:r>
          </a:p>
          <a:p>
            <a:r>
              <a:rPr lang="en-US" sz="1700" i="1" dirty="0">
                <a:solidFill>
                  <a:schemeClr val="bg1"/>
                </a:solidFill>
              </a:rPr>
              <a:t>Picture: Amilcar Cabral with PAIGC soldiers in Guinea-Bissau, 1971</a:t>
            </a: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rPr>
              <a:t>Guinea-Bissau</a:t>
            </a:r>
          </a:p>
        </p:txBody>
      </p:sp>
      <p:pic>
        <p:nvPicPr>
          <p:cNvPr id="7" name="Picture 6">
            <a:extLst>
              <a:ext uri="{FF2B5EF4-FFF2-40B4-BE49-F238E27FC236}">
                <a16:creationId xmlns:a16="http://schemas.microsoft.com/office/drawing/2014/main" id="{88B2A3A5-9BCC-214C-BCCA-2F0DC67C1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8328" y="1338292"/>
            <a:ext cx="4242922" cy="2828614"/>
          </a:xfrm>
          <a:prstGeom prst="rect">
            <a:avLst/>
          </a:prstGeom>
        </p:spPr>
      </p:pic>
      <p:pic>
        <p:nvPicPr>
          <p:cNvPr id="9" name="Picture 8">
            <a:extLst>
              <a:ext uri="{FF2B5EF4-FFF2-40B4-BE49-F238E27FC236}">
                <a16:creationId xmlns:a16="http://schemas.microsoft.com/office/drawing/2014/main" id="{71355151-E012-2A46-ADCF-29CBC7BE1B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338292"/>
            <a:ext cx="3111476" cy="2828614"/>
          </a:xfrm>
          <a:prstGeom prst="rect">
            <a:avLst/>
          </a:prstGeom>
        </p:spPr>
      </p:pic>
    </p:spTree>
    <p:extLst>
      <p:ext uri="{BB962C8B-B14F-4D97-AF65-F5344CB8AC3E}">
        <p14:creationId xmlns:p14="http://schemas.microsoft.com/office/powerpoint/2010/main" val="4053953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4365001"/>
            <a:ext cx="7886700" cy="2295524"/>
          </a:xfrm>
        </p:spPr>
        <p:txBody>
          <a:bodyPr>
            <a:noAutofit/>
          </a:bodyPr>
          <a:lstStyle/>
          <a:p>
            <a:pPr marL="342900" indent="-342900">
              <a:buFont typeface="Arial" panose="020B0604020202020204" pitchFamily="34" charset="0"/>
              <a:buChar char="•"/>
            </a:pPr>
            <a:r>
              <a:rPr lang="en-US" sz="2200" dirty="0">
                <a:solidFill>
                  <a:schemeClr val="bg1"/>
                </a:solidFill>
              </a:rPr>
              <a:t>1962: Front for the Liberation of Mozambique (FRELIMO)</a:t>
            </a:r>
          </a:p>
          <a:p>
            <a:pPr marL="342900" indent="-342900">
              <a:buFont typeface="Arial" panose="020B0604020202020204" pitchFamily="34" charset="0"/>
              <a:buChar char="•"/>
            </a:pPr>
            <a:r>
              <a:rPr lang="en-US" sz="2200" dirty="0">
                <a:solidFill>
                  <a:schemeClr val="bg1"/>
                </a:solidFill>
              </a:rPr>
              <a:t>1960s: Several waves of crisis</a:t>
            </a:r>
          </a:p>
          <a:p>
            <a:pPr marL="342900" indent="-342900">
              <a:buFont typeface="Arial" panose="020B0604020202020204" pitchFamily="34" charset="0"/>
              <a:buChar char="•"/>
            </a:pPr>
            <a:r>
              <a:rPr lang="en-US" sz="2200" dirty="0">
                <a:solidFill>
                  <a:schemeClr val="bg1"/>
                </a:solidFill>
              </a:rPr>
              <a:t>1969: First president Eduardo </a:t>
            </a:r>
            <a:r>
              <a:rPr lang="en-US" sz="2200" dirty="0" err="1">
                <a:solidFill>
                  <a:schemeClr val="bg1"/>
                </a:solidFill>
              </a:rPr>
              <a:t>Mondlane</a:t>
            </a:r>
            <a:r>
              <a:rPr lang="en-US" sz="2200" dirty="0">
                <a:solidFill>
                  <a:schemeClr val="bg1"/>
                </a:solidFill>
              </a:rPr>
              <a:t> assassinated in Dar </a:t>
            </a:r>
            <a:r>
              <a:rPr lang="en-US" sz="2200" dirty="0" err="1">
                <a:solidFill>
                  <a:schemeClr val="bg1"/>
                </a:solidFill>
              </a:rPr>
              <a:t>es</a:t>
            </a:r>
            <a:r>
              <a:rPr lang="en-US" sz="2200" dirty="0">
                <a:solidFill>
                  <a:schemeClr val="bg1"/>
                </a:solidFill>
              </a:rPr>
              <a:t> Salaam</a:t>
            </a:r>
          </a:p>
          <a:p>
            <a:pPr marL="342900" indent="-342900">
              <a:buFont typeface="Arial" panose="020B0604020202020204" pitchFamily="34" charset="0"/>
              <a:buChar char="•"/>
            </a:pPr>
            <a:r>
              <a:rPr lang="en-US" sz="2200" dirty="0">
                <a:solidFill>
                  <a:schemeClr val="bg1"/>
                </a:solidFill>
              </a:rPr>
              <a:t>1969: </a:t>
            </a:r>
            <a:r>
              <a:rPr lang="en-US" sz="2200" dirty="0" err="1">
                <a:solidFill>
                  <a:schemeClr val="bg1"/>
                </a:solidFill>
              </a:rPr>
              <a:t>Samora</a:t>
            </a:r>
            <a:r>
              <a:rPr lang="en-US" sz="2200" dirty="0">
                <a:solidFill>
                  <a:schemeClr val="bg1"/>
                </a:solidFill>
              </a:rPr>
              <a:t> Machel the new president (1969-1986)</a:t>
            </a:r>
          </a:p>
          <a:p>
            <a:r>
              <a:rPr lang="en-US" sz="1700" i="1" dirty="0">
                <a:solidFill>
                  <a:schemeClr val="bg1"/>
                </a:solidFill>
              </a:rPr>
              <a:t>Picture: </a:t>
            </a:r>
            <a:r>
              <a:rPr lang="en-US" sz="1700" i="1" dirty="0" err="1">
                <a:solidFill>
                  <a:schemeClr val="bg1"/>
                </a:solidFill>
              </a:rPr>
              <a:t>Samora</a:t>
            </a:r>
            <a:r>
              <a:rPr lang="en-US" sz="1700" i="1" dirty="0">
                <a:solidFill>
                  <a:schemeClr val="bg1"/>
                </a:solidFill>
              </a:rPr>
              <a:t> Machel (left) with Eduardo </a:t>
            </a:r>
            <a:r>
              <a:rPr lang="en-US" sz="1700" i="1" dirty="0" err="1">
                <a:solidFill>
                  <a:schemeClr val="bg1"/>
                </a:solidFill>
              </a:rPr>
              <a:t>Mondlane</a:t>
            </a:r>
            <a:endParaRPr lang="en-US" sz="1700" i="1" dirty="0">
              <a:solidFill>
                <a:schemeClr val="bg1"/>
              </a:solidFill>
            </a:endParaRP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Mozambique</a:t>
            </a:r>
          </a:p>
        </p:txBody>
      </p:sp>
      <p:pic>
        <p:nvPicPr>
          <p:cNvPr id="11" name="Content Placeholder 5">
            <a:extLst>
              <a:ext uri="{FF2B5EF4-FFF2-40B4-BE49-F238E27FC236}">
                <a16:creationId xmlns:a16="http://schemas.microsoft.com/office/drawing/2014/main" id="{823EB7A2-5CEF-6D4E-9C75-FE119639B1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7440" y="1327000"/>
            <a:ext cx="4009452" cy="2852277"/>
          </a:xfrm>
          <a:prstGeom prst="rect">
            <a:avLst/>
          </a:prstGeom>
        </p:spPr>
      </p:pic>
      <p:pic>
        <p:nvPicPr>
          <p:cNvPr id="12" name="Picture 11">
            <a:extLst>
              <a:ext uri="{FF2B5EF4-FFF2-40B4-BE49-F238E27FC236}">
                <a16:creationId xmlns:a16="http://schemas.microsoft.com/office/drawing/2014/main" id="{C8E491D5-90C7-E24A-AF45-354EAAD6FE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217" y="1375438"/>
            <a:ext cx="2577838" cy="2803840"/>
          </a:xfrm>
          <a:prstGeom prst="rect">
            <a:avLst/>
          </a:prstGeom>
        </p:spPr>
      </p:pic>
    </p:spTree>
    <p:extLst>
      <p:ext uri="{BB962C8B-B14F-4D97-AF65-F5344CB8AC3E}">
        <p14:creationId xmlns:p14="http://schemas.microsoft.com/office/powerpoint/2010/main" val="2027741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7" y="4467285"/>
            <a:ext cx="8389483" cy="2295524"/>
          </a:xfrm>
        </p:spPr>
        <p:txBody>
          <a:bodyPr>
            <a:noAutofit/>
          </a:bodyPr>
          <a:lstStyle/>
          <a:p>
            <a:pPr marL="342900" indent="-342900">
              <a:buFont typeface="Arial" panose="020B0604020202020204" pitchFamily="34" charset="0"/>
              <a:buChar char="•"/>
            </a:pPr>
            <a:r>
              <a:rPr lang="en-US" sz="1900" dirty="0">
                <a:solidFill>
                  <a:schemeClr val="bg1"/>
                </a:solidFill>
                <a:latin typeface="Cambria" panose="02040503050406030204" pitchFamily="18" charset="0"/>
              </a:rPr>
              <a:t>The Popular Movement for Independence of Angola (MPLA). Agostinho  </a:t>
            </a:r>
            <a:r>
              <a:rPr lang="en-US" sz="1900" dirty="0" err="1">
                <a:solidFill>
                  <a:schemeClr val="bg1"/>
                </a:solidFill>
                <a:latin typeface="Cambria" panose="02040503050406030204" pitchFamily="18" charset="0"/>
              </a:rPr>
              <a:t>Neto</a:t>
            </a:r>
            <a:endParaRPr lang="en-US" sz="1900" dirty="0">
              <a:solidFill>
                <a:schemeClr val="bg1"/>
              </a:solidFill>
              <a:latin typeface="Cambria" panose="02040503050406030204" pitchFamily="18" charset="0"/>
            </a:endParaRPr>
          </a:p>
          <a:p>
            <a:pPr marL="342900" indent="-342900">
              <a:buFont typeface="Arial" panose="020B0604020202020204" pitchFamily="34" charset="0"/>
              <a:buChar char="•"/>
            </a:pPr>
            <a:r>
              <a:rPr lang="en-US" sz="1900" dirty="0">
                <a:solidFill>
                  <a:schemeClr val="bg1"/>
                </a:solidFill>
                <a:latin typeface="Cambria" panose="02040503050406030204" pitchFamily="18" charset="0"/>
              </a:rPr>
              <a:t>The National Front for the Liberation of Angola (FNLA). Holden Roberto</a:t>
            </a:r>
          </a:p>
          <a:p>
            <a:pPr marL="342900" indent="-342900">
              <a:buFont typeface="Arial" panose="020B0604020202020204" pitchFamily="34" charset="0"/>
              <a:buChar char="•"/>
            </a:pPr>
            <a:r>
              <a:rPr lang="en-US" sz="1900" dirty="0">
                <a:solidFill>
                  <a:schemeClr val="bg1"/>
                </a:solidFill>
                <a:latin typeface="Cambria" panose="02040503050406030204" pitchFamily="18" charset="0"/>
              </a:rPr>
              <a:t>The National Union for the Total Independence of Angola (UNITA). Jonas </a:t>
            </a:r>
            <a:r>
              <a:rPr lang="en-US" sz="1900" dirty="0" err="1">
                <a:solidFill>
                  <a:schemeClr val="bg1"/>
                </a:solidFill>
                <a:latin typeface="Cambria" panose="02040503050406030204" pitchFamily="18" charset="0"/>
              </a:rPr>
              <a:t>Savimbi</a:t>
            </a:r>
            <a:endParaRPr lang="en-US" sz="1900" dirty="0">
              <a:solidFill>
                <a:schemeClr val="bg1"/>
              </a:solidFill>
              <a:latin typeface="Cambria" panose="02040503050406030204" pitchFamily="18" charset="0"/>
            </a:endParaRPr>
          </a:p>
          <a:p>
            <a:r>
              <a:rPr lang="en-US" sz="1700" i="1" dirty="0">
                <a:solidFill>
                  <a:schemeClr val="bg1"/>
                </a:solidFill>
                <a:latin typeface="Cambria" panose="02040503050406030204" pitchFamily="18" charset="0"/>
              </a:rPr>
              <a:t>Pictures from left to right: Agostinho </a:t>
            </a:r>
            <a:r>
              <a:rPr lang="en-US" sz="1700" i="1" dirty="0" err="1">
                <a:solidFill>
                  <a:schemeClr val="bg1"/>
                </a:solidFill>
                <a:latin typeface="Cambria" panose="02040503050406030204" pitchFamily="18" charset="0"/>
              </a:rPr>
              <a:t>Neto</a:t>
            </a:r>
            <a:r>
              <a:rPr lang="en-US" sz="1700" i="1" dirty="0">
                <a:solidFill>
                  <a:schemeClr val="bg1"/>
                </a:solidFill>
                <a:latin typeface="Cambria" panose="02040503050406030204" pitchFamily="18" charset="0"/>
              </a:rPr>
              <a:t> (glasses), Holden Roberto (sunglasses) and Jonas </a:t>
            </a:r>
            <a:r>
              <a:rPr lang="en-US" sz="1700" i="1" dirty="0" err="1">
                <a:solidFill>
                  <a:schemeClr val="bg1"/>
                </a:solidFill>
                <a:latin typeface="Cambria" panose="02040503050406030204" pitchFamily="18" charset="0"/>
              </a:rPr>
              <a:t>Savimbi</a:t>
            </a:r>
            <a:r>
              <a:rPr lang="en-US" sz="1700" i="1" dirty="0">
                <a:solidFill>
                  <a:schemeClr val="bg1"/>
                </a:solidFill>
                <a:latin typeface="Cambria" panose="02040503050406030204" pitchFamily="18" charset="0"/>
              </a:rPr>
              <a:t> (hat)</a:t>
            </a: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Angola</a:t>
            </a:r>
          </a:p>
        </p:txBody>
      </p:sp>
      <p:pic>
        <p:nvPicPr>
          <p:cNvPr id="7" name="Picture 6">
            <a:extLst>
              <a:ext uri="{FF2B5EF4-FFF2-40B4-BE49-F238E27FC236}">
                <a16:creationId xmlns:a16="http://schemas.microsoft.com/office/drawing/2014/main" id="{14516DC1-3DDD-A549-9C16-DE7F24133D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344" y="1429698"/>
            <a:ext cx="2138827" cy="2879190"/>
          </a:xfrm>
          <a:prstGeom prst="rect">
            <a:avLst/>
          </a:prstGeom>
        </p:spPr>
      </p:pic>
      <p:pic>
        <p:nvPicPr>
          <p:cNvPr id="9" name="Picture 8">
            <a:extLst>
              <a:ext uri="{FF2B5EF4-FFF2-40B4-BE49-F238E27FC236}">
                <a16:creationId xmlns:a16="http://schemas.microsoft.com/office/drawing/2014/main" id="{FA924A92-2CDC-834D-B20E-DE23817D60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8756" y="1450976"/>
            <a:ext cx="2146979" cy="2890164"/>
          </a:xfrm>
          <a:prstGeom prst="rect">
            <a:avLst/>
          </a:prstGeom>
        </p:spPr>
      </p:pic>
      <p:pic>
        <p:nvPicPr>
          <p:cNvPr id="12" name="Picture 11">
            <a:extLst>
              <a:ext uri="{FF2B5EF4-FFF2-40B4-BE49-F238E27FC236}">
                <a16:creationId xmlns:a16="http://schemas.microsoft.com/office/drawing/2014/main" id="{13FA6468-1882-F545-839F-8AE9BAB14F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9088" y="1727658"/>
            <a:ext cx="3111500" cy="2336800"/>
          </a:xfrm>
          <a:prstGeom prst="rect">
            <a:avLst/>
          </a:prstGeom>
        </p:spPr>
      </p:pic>
    </p:spTree>
    <p:extLst>
      <p:ext uri="{BB962C8B-B14F-4D97-AF65-F5344CB8AC3E}">
        <p14:creationId xmlns:p14="http://schemas.microsoft.com/office/powerpoint/2010/main" val="3479240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748FE-1BB8-5346-9377-EA74CB1EAFB0}"/>
              </a:ext>
            </a:extLst>
          </p:cNvPr>
          <p:cNvSpPr>
            <a:spLocks noGrp="1"/>
          </p:cNvSpPr>
          <p:nvPr>
            <p:ph type="title"/>
          </p:nvPr>
        </p:nvSpPr>
        <p:spPr/>
        <p:txBody>
          <a:bodyPr>
            <a:normAutofit/>
          </a:bodyPr>
          <a:lstStyle/>
          <a:p>
            <a:r>
              <a:rPr lang="en-US" sz="4000" b="1" dirty="0">
                <a:solidFill>
                  <a:schemeClr val="bg1"/>
                </a:solidFill>
                <a:latin typeface="Cambria" panose="02040503050406030204" pitchFamily="18" charset="0"/>
              </a:rPr>
              <a:t>Key Points</a:t>
            </a:r>
          </a:p>
        </p:txBody>
      </p:sp>
      <p:sp>
        <p:nvSpPr>
          <p:cNvPr id="3" name="Content Placeholder 2">
            <a:extLst>
              <a:ext uri="{FF2B5EF4-FFF2-40B4-BE49-F238E27FC236}">
                <a16:creationId xmlns:a16="http://schemas.microsoft.com/office/drawing/2014/main" id="{8A193C92-0513-1F4E-969A-96924A0C8706}"/>
              </a:ext>
            </a:extLst>
          </p:cNvPr>
          <p:cNvSpPr>
            <a:spLocks noGrp="1"/>
          </p:cNvSpPr>
          <p:nvPr>
            <p:ph idx="1"/>
          </p:nvPr>
        </p:nvSpPr>
        <p:spPr/>
        <p:txBody>
          <a:bodyPr>
            <a:normAutofit fontScale="92500" lnSpcReduction="20000"/>
          </a:bodyPr>
          <a:lstStyle/>
          <a:p>
            <a:r>
              <a:rPr lang="en-GB" sz="3000" dirty="0">
                <a:solidFill>
                  <a:schemeClr val="bg1"/>
                </a:solidFill>
                <a:latin typeface="Cambria" panose="02040503050406030204" pitchFamily="18" charset="0"/>
              </a:rPr>
              <a:t>Divisions on ethnic, ideological, and personal basis. </a:t>
            </a:r>
          </a:p>
          <a:p>
            <a:r>
              <a:rPr lang="en-GB" sz="3000" dirty="0">
                <a:solidFill>
                  <a:schemeClr val="bg1"/>
                </a:solidFill>
                <a:latin typeface="Cambria" panose="02040503050406030204" pitchFamily="18" charset="0"/>
              </a:rPr>
              <a:t>Abuse of power and suppression of dissent (long periods in exile, need to organise an armed movement)</a:t>
            </a:r>
          </a:p>
          <a:p>
            <a:r>
              <a:rPr lang="en-GB" sz="3000" dirty="0">
                <a:solidFill>
                  <a:schemeClr val="bg1"/>
                </a:solidFill>
                <a:latin typeface="Cambria" panose="02040503050406030204" pitchFamily="18" charset="0"/>
              </a:rPr>
              <a:t>Marxist sympathies because  Marxism offered:</a:t>
            </a:r>
          </a:p>
          <a:p>
            <a:pPr lvl="1">
              <a:buFont typeface="Wingdings" pitchFamily="2" charset="2"/>
              <a:buChar char="ü"/>
            </a:pPr>
            <a:r>
              <a:rPr lang="en-GB" sz="3000" dirty="0">
                <a:solidFill>
                  <a:schemeClr val="bg1"/>
                </a:solidFill>
                <a:latin typeface="Cambria" panose="02040503050406030204" pitchFamily="18" charset="0"/>
              </a:rPr>
              <a:t>a language of political mobilisation;</a:t>
            </a:r>
          </a:p>
          <a:p>
            <a:pPr lvl="1">
              <a:buFont typeface="Wingdings" pitchFamily="2" charset="2"/>
              <a:buChar char="ü"/>
            </a:pPr>
            <a:r>
              <a:rPr lang="en-GB" sz="3000" dirty="0">
                <a:solidFill>
                  <a:schemeClr val="bg1"/>
                </a:solidFill>
                <a:latin typeface="Cambria" panose="02040503050406030204" pitchFamily="18" charset="0"/>
              </a:rPr>
              <a:t>a means of overcoming ethnic divisions;</a:t>
            </a:r>
          </a:p>
          <a:p>
            <a:pPr lvl="1">
              <a:buFont typeface="Wingdings" pitchFamily="2" charset="2"/>
              <a:buChar char="ü"/>
            </a:pPr>
            <a:r>
              <a:rPr lang="en-GB" sz="3000" dirty="0">
                <a:solidFill>
                  <a:schemeClr val="bg1"/>
                </a:solidFill>
                <a:latin typeface="Cambria" panose="02040503050406030204" pitchFamily="18" charset="0"/>
              </a:rPr>
              <a:t>a blueprint for building a new postcolonial state;</a:t>
            </a:r>
          </a:p>
          <a:p>
            <a:pPr lvl="1">
              <a:buFont typeface="Wingdings" pitchFamily="2" charset="2"/>
              <a:buChar char="ü"/>
            </a:pPr>
            <a:r>
              <a:rPr lang="en-GB" sz="3000" dirty="0">
                <a:solidFill>
                  <a:schemeClr val="bg1"/>
                </a:solidFill>
                <a:latin typeface="Cambria" panose="02040503050406030204" pitchFamily="18" charset="0"/>
              </a:rPr>
              <a:t>a means of extracting support from China, the Soviet Union, and Cuba</a:t>
            </a:r>
          </a:p>
          <a:p>
            <a:endParaRPr lang="en-US" dirty="0"/>
          </a:p>
        </p:txBody>
      </p:sp>
    </p:spTree>
    <p:extLst>
      <p:ext uri="{BB962C8B-B14F-4D97-AF65-F5344CB8AC3E}">
        <p14:creationId xmlns:p14="http://schemas.microsoft.com/office/powerpoint/2010/main" val="1250173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3928055"/>
            <a:ext cx="7886700" cy="2717443"/>
          </a:xfrm>
        </p:spPr>
        <p:txBody>
          <a:bodyPr>
            <a:noAutofit/>
          </a:bodyPr>
          <a:lstStyle/>
          <a:p>
            <a:pPr marL="342900" indent="-342900">
              <a:buFont typeface="Arial" panose="020B0604020202020204" pitchFamily="34" charset="0"/>
              <a:buChar char="•"/>
            </a:pPr>
            <a:r>
              <a:rPr lang="en-US" sz="2000" dirty="0">
                <a:solidFill>
                  <a:schemeClr val="bg1"/>
                </a:solidFill>
              </a:rPr>
              <a:t>ANC: close relations. $300,000 a year to the ANC</a:t>
            </a:r>
          </a:p>
          <a:p>
            <a:pPr marL="342900" indent="-342900">
              <a:buFont typeface="Arial" panose="020B0604020202020204" pitchFamily="34" charset="0"/>
              <a:buChar char="•"/>
            </a:pPr>
            <a:r>
              <a:rPr lang="en-US" sz="2000" dirty="0">
                <a:solidFill>
                  <a:schemeClr val="bg1"/>
                </a:solidFill>
              </a:rPr>
              <a:t>PAIGC: close relations with Cabral: thousands of soldiers trained</a:t>
            </a:r>
          </a:p>
          <a:p>
            <a:pPr marL="342900" indent="-342900">
              <a:buFont typeface="Arial" panose="020B0604020202020204" pitchFamily="34" charset="0"/>
              <a:buChar char="•"/>
            </a:pPr>
            <a:r>
              <a:rPr lang="en-US" sz="2000" dirty="0">
                <a:solidFill>
                  <a:schemeClr val="bg1"/>
                </a:solidFill>
              </a:rPr>
              <a:t>Eastern Europeans: Czechoslovakia, GDR, Bulgaria all supported liberation movements with arms, training, cash (</a:t>
            </a:r>
            <a:r>
              <a:rPr lang="en-US" sz="2000" dirty="0" err="1">
                <a:solidFill>
                  <a:schemeClr val="bg1"/>
                </a:solidFill>
              </a:rPr>
              <a:t>approx</a:t>
            </a:r>
            <a:r>
              <a:rPr lang="en-US" sz="2000" dirty="0">
                <a:solidFill>
                  <a:schemeClr val="bg1"/>
                </a:solidFill>
              </a:rPr>
              <a:t> 21 million </a:t>
            </a:r>
            <a:r>
              <a:rPr lang="en-US" sz="2000" dirty="0" err="1">
                <a:solidFill>
                  <a:schemeClr val="bg1"/>
                </a:solidFill>
              </a:rPr>
              <a:t>roubles</a:t>
            </a:r>
            <a:r>
              <a:rPr lang="en-US" sz="2000" dirty="0">
                <a:solidFill>
                  <a:schemeClr val="bg1"/>
                </a:solidFill>
              </a:rPr>
              <a:t> in military equipment, 1973-74 RGANI archive)</a:t>
            </a:r>
          </a:p>
          <a:p>
            <a:r>
              <a:rPr lang="en-US" sz="1500" i="1" dirty="0">
                <a:solidFill>
                  <a:schemeClr val="bg1"/>
                </a:solidFill>
              </a:rPr>
              <a:t>Picture left: Amilcar Cabral and </a:t>
            </a:r>
            <a:r>
              <a:rPr lang="en-US" sz="1500" i="1" dirty="0" err="1">
                <a:solidFill>
                  <a:schemeClr val="bg1"/>
                </a:solidFill>
              </a:rPr>
              <a:t>Saude</a:t>
            </a:r>
            <a:r>
              <a:rPr lang="en-US" sz="1500" i="1" dirty="0">
                <a:solidFill>
                  <a:schemeClr val="bg1"/>
                </a:solidFill>
              </a:rPr>
              <a:t> Maria (PAIGC) lay flowers in front of Lenin’s mausoleum, Red Square, Moscow</a:t>
            </a:r>
          </a:p>
          <a:p>
            <a:r>
              <a:rPr lang="en-US" sz="1500" i="1" dirty="0">
                <a:solidFill>
                  <a:schemeClr val="bg1"/>
                </a:solidFill>
              </a:rPr>
              <a:t>Picture right: PAIGC soldiers undergoing training in </a:t>
            </a:r>
            <a:r>
              <a:rPr lang="en-US" sz="1500" i="1" dirty="0" err="1">
                <a:solidFill>
                  <a:schemeClr val="bg1"/>
                </a:solidFill>
              </a:rPr>
              <a:t>Perevalnoye</a:t>
            </a:r>
            <a:r>
              <a:rPr lang="en-US" sz="1500" i="1" dirty="0">
                <a:solidFill>
                  <a:schemeClr val="bg1"/>
                </a:solidFill>
              </a:rPr>
              <a:t>, Soviet Ukraine (Source: </a:t>
            </a:r>
            <a:r>
              <a:rPr lang="en-US" sz="1500" i="1" dirty="0" err="1">
                <a:solidFill>
                  <a:schemeClr val="bg1"/>
                </a:solidFill>
              </a:rPr>
              <a:t>casacomum.org</a:t>
            </a:r>
            <a:r>
              <a:rPr lang="en-US" sz="1500" i="1" dirty="0">
                <a:solidFill>
                  <a:schemeClr val="bg1"/>
                </a:solidFill>
              </a:rPr>
              <a:t>)</a:t>
            </a:r>
          </a:p>
          <a:p>
            <a:endParaRPr lang="en-US" sz="2000" i="1" dirty="0">
              <a:solidFill>
                <a:schemeClr val="bg1"/>
              </a:solidFill>
            </a:endParaRPr>
          </a:p>
          <a:p>
            <a:endParaRPr lang="en-US" sz="2000" i="1" dirty="0">
              <a:solidFill>
                <a:schemeClr val="bg1"/>
              </a:solidFill>
            </a:endParaRP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External Support: Soviet Union</a:t>
            </a:r>
          </a:p>
        </p:txBody>
      </p:sp>
      <p:pic>
        <p:nvPicPr>
          <p:cNvPr id="7" name="Content Placeholder 5">
            <a:extLst>
              <a:ext uri="{FF2B5EF4-FFF2-40B4-BE49-F238E27FC236}">
                <a16:creationId xmlns:a16="http://schemas.microsoft.com/office/drawing/2014/main" id="{10AD5876-60E9-8F46-9499-D32BC096D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9783" y="1310592"/>
            <a:ext cx="3973071" cy="2478212"/>
          </a:xfrm>
          <a:prstGeom prst="rect">
            <a:avLst/>
          </a:prstGeom>
        </p:spPr>
      </p:pic>
      <p:pic>
        <p:nvPicPr>
          <p:cNvPr id="6" name="Picture 5">
            <a:extLst>
              <a:ext uri="{FF2B5EF4-FFF2-40B4-BE49-F238E27FC236}">
                <a16:creationId xmlns:a16="http://schemas.microsoft.com/office/drawing/2014/main" id="{702097F9-1592-1141-ABE9-E681CF9A4E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431" y="1295578"/>
            <a:ext cx="3804809" cy="2508241"/>
          </a:xfrm>
          <a:prstGeom prst="rect">
            <a:avLst/>
          </a:prstGeom>
        </p:spPr>
      </p:pic>
    </p:spTree>
    <p:extLst>
      <p:ext uri="{BB962C8B-B14F-4D97-AF65-F5344CB8AC3E}">
        <p14:creationId xmlns:p14="http://schemas.microsoft.com/office/powerpoint/2010/main" val="1237471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4267941"/>
            <a:ext cx="7886700" cy="2295524"/>
          </a:xfrm>
        </p:spPr>
        <p:txBody>
          <a:bodyPr>
            <a:noAutofit/>
          </a:bodyPr>
          <a:lstStyle/>
          <a:p>
            <a:pPr marL="342900" indent="-342900">
              <a:buFont typeface="Arial" panose="020B0604020202020204" pitchFamily="34" charset="0"/>
              <a:buChar char="•"/>
            </a:pPr>
            <a:r>
              <a:rPr lang="en-US" sz="2000" dirty="0">
                <a:solidFill>
                  <a:schemeClr val="bg1"/>
                </a:solidFill>
                <a:latin typeface="Cambria" panose="02040503050406030204" pitchFamily="18" charset="0"/>
              </a:rPr>
              <a:t>Sino-Soviet Split </a:t>
            </a:r>
            <a:r>
              <a:rPr lang="en-US" sz="2000" dirty="0">
                <a:solidFill>
                  <a:schemeClr val="bg1"/>
                </a:solidFill>
                <a:latin typeface="Cambria" panose="02040503050406030204" pitchFamily="18" charset="0"/>
                <a:sym typeface="Wingdings" pitchFamily="2" charset="2"/>
              </a:rPr>
              <a:t> China increases support for anti-colonial movements (cash, military training in Nanjing)</a:t>
            </a:r>
            <a:endParaRPr lang="en-US" sz="2000" dirty="0">
              <a:solidFill>
                <a:schemeClr val="bg1"/>
              </a:solidFill>
              <a:latin typeface="Cambria" panose="02040503050406030204" pitchFamily="18" charset="0"/>
            </a:endParaRPr>
          </a:p>
          <a:p>
            <a:pPr marL="342900" indent="-342900">
              <a:buFont typeface="Arial" panose="020B0604020202020204" pitchFamily="34" charset="0"/>
              <a:buChar char="•"/>
            </a:pPr>
            <a:r>
              <a:rPr lang="en-US" sz="2000" dirty="0">
                <a:solidFill>
                  <a:schemeClr val="bg1"/>
                </a:solidFill>
                <a:latin typeface="Cambria" panose="02040503050406030204" pitchFamily="18" charset="0"/>
              </a:rPr>
              <a:t>Cultural Revolution: Beijing withdraws, but provides support for Maoist groups and splinter nationalist movements</a:t>
            </a:r>
          </a:p>
          <a:p>
            <a:r>
              <a:rPr lang="en-US" sz="1700" i="1" dirty="0">
                <a:solidFill>
                  <a:schemeClr val="bg1"/>
                </a:solidFill>
                <a:latin typeface="Cambria" panose="02040503050406030204" pitchFamily="18" charset="0"/>
              </a:rPr>
              <a:t>Picture left: Mao Zedong with SACP members  </a:t>
            </a:r>
            <a:r>
              <a:rPr lang="en-GB" sz="1700" dirty="0">
                <a:solidFill>
                  <a:schemeClr val="bg1"/>
                </a:solidFill>
                <a:latin typeface="Cambria" panose="02040503050406030204" pitchFamily="18" charset="0"/>
              </a:rPr>
              <a:t>Yusuf </a:t>
            </a:r>
            <a:r>
              <a:rPr lang="en-GB" sz="1700" dirty="0" err="1">
                <a:solidFill>
                  <a:schemeClr val="bg1"/>
                </a:solidFill>
                <a:latin typeface="Cambria" panose="02040503050406030204" pitchFamily="18" charset="0"/>
              </a:rPr>
              <a:t>Dadoo</a:t>
            </a:r>
            <a:r>
              <a:rPr lang="en-GB" sz="1700" dirty="0">
                <a:solidFill>
                  <a:schemeClr val="bg1"/>
                </a:solidFill>
                <a:latin typeface="Cambria" panose="02040503050406030204" pitchFamily="18" charset="0"/>
              </a:rPr>
              <a:t> (middle) and Vella Pillay (right), 1960</a:t>
            </a:r>
            <a:endParaRPr lang="en-US" sz="1700" i="1" dirty="0">
              <a:solidFill>
                <a:schemeClr val="bg1"/>
              </a:solidFill>
              <a:latin typeface="Cambria" panose="02040503050406030204" pitchFamily="18" charset="0"/>
            </a:endParaRPr>
          </a:p>
          <a:p>
            <a:r>
              <a:rPr lang="en-US" sz="1700" i="1" dirty="0">
                <a:solidFill>
                  <a:schemeClr val="bg1"/>
                </a:solidFill>
                <a:latin typeface="Cambria" panose="02040503050406030204" pitchFamily="18" charset="0"/>
              </a:rPr>
              <a:t>Picture right: Mao with members of the PAIGC on training in China, 1961  (</a:t>
            </a:r>
            <a:r>
              <a:rPr lang="en-US" sz="1700" i="1" dirty="0" err="1">
                <a:solidFill>
                  <a:schemeClr val="bg1"/>
                </a:solidFill>
                <a:latin typeface="Cambria" panose="02040503050406030204" pitchFamily="18" charset="0"/>
              </a:rPr>
              <a:t>casacomum,org</a:t>
            </a:r>
            <a:r>
              <a:rPr lang="en-US" sz="1700" i="1" dirty="0">
                <a:solidFill>
                  <a:schemeClr val="bg1"/>
                </a:solidFill>
                <a:latin typeface="Cambria" panose="02040503050406030204" pitchFamily="18" charset="0"/>
              </a:rPr>
              <a:t>)</a:t>
            </a:r>
          </a:p>
          <a:p>
            <a:endParaRPr lang="en-US" sz="1700" i="1" dirty="0">
              <a:solidFill>
                <a:schemeClr val="bg1"/>
              </a:solidFill>
            </a:endParaRPr>
          </a:p>
          <a:p>
            <a:endParaRPr lang="en-US" sz="2000" i="1" dirty="0">
              <a:solidFill>
                <a:schemeClr val="bg1"/>
              </a:solidFill>
            </a:endParaRP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External Support: China</a:t>
            </a:r>
          </a:p>
        </p:txBody>
      </p:sp>
      <p:pic>
        <p:nvPicPr>
          <p:cNvPr id="6" name="Content Placeholder 5">
            <a:extLst>
              <a:ext uri="{FF2B5EF4-FFF2-40B4-BE49-F238E27FC236}">
                <a16:creationId xmlns:a16="http://schemas.microsoft.com/office/drawing/2014/main" id="{80BD69E9-F36F-8545-A0B1-0A588A319C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8180" y="1722699"/>
            <a:ext cx="3913070" cy="2338161"/>
          </a:xfrm>
          <a:prstGeom prst="rect">
            <a:avLst/>
          </a:prstGeom>
        </p:spPr>
      </p:pic>
      <p:pic>
        <p:nvPicPr>
          <p:cNvPr id="5" name="Picture 4">
            <a:extLst>
              <a:ext uri="{FF2B5EF4-FFF2-40B4-BE49-F238E27FC236}">
                <a16:creationId xmlns:a16="http://schemas.microsoft.com/office/drawing/2014/main" id="{AA157EA1-B474-654B-9017-1952F9D573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732872"/>
            <a:ext cx="3271659" cy="1853940"/>
          </a:xfrm>
          <a:prstGeom prst="rect">
            <a:avLst/>
          </a:prstGeom>
        </p:spPr>
      </p:pic>
    </p:spTree>
    <p:extLst>
      <p:ext uri="{BB962C8B-B14F-4D97-AF65-F5344CB8AC3E}">
        <p14:creationId xmlns:p14="http://schemas.microsoft.com/office/powerpoint/2010/main" val="710273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4365001"/>
            <a:ext cx="7886700" cy="2295524"/>
          </a:xfrm>
        </p:spPr>
        <p:txBody>
          <a:bodyPr>
            <a:noAutofit/>
          </a:bodyPr>
          <a:lstStyle/>
          <a:p>
            <a:pPr marL="342900" indent="-342900">
              <a:buFont typeface="Arial" panose="020B0604020202020204" pitchFamily="34" charset="0"/>
              <a:buChar char="•"/>
            </a:pPr>
            <a:r>
              <a:rPr lang="en-US" sz="2200" dirty="0">
                <a:solidFill>
                  <a:schemeClr val="bg1"/>
                </a:solidFill>
              </a:rPr>
              <a:t>Cuba: key player in Africa since 1960s. Motivations: export revolutionary tradition</a:t>
            </a:r>
          </a:p>
          <a:p>
            <a:pPr marL="342900" indent="-342900">
              <a:buFont typeface="Arial" panose="020B0604020202020204" pitchFamily="34" charset="0"/>
              <a:buChar char="•"/>
            </a:pPr>
            <a:r>
              <a:rPr lang="en-US" sz="2200" dirty="0">
                <a:solidFill>
                  <a:schemeClr val="bg1"/>
                </a:solidFill>
              </a:rPr>
              <a:t>Supported PAIGC (1964-1975)</a:t>
            </a:r>
          </a:p>
          <a:p>
            <a:pPr marL="342900" indent="-342900">
              <a:buFont typeface="Arial" panose="020B0604020202020204" pitchFamily="34" charset="0"/>
              <a:buChar char="•"/>
            </a:pPr>
            <a:r>
              <a:rPr lang="en-US" sz="2200" dirty="0">
                <a:solidFill>
                  <a:schemeClr val="bg1"/>
                </a:solidFill>
              </a:rPr>
              <a:t>MPLA (1964 onwards….) </a:t>
            </a:r>
          </a:p>
          <a:p>
            <a:r>
              <a:rPr lang="en-US" sz="1700" i="1" dirty="0">
                <a:solidFill>
                  <a:schemeClr val="bg1"/>
                </a:solidFill>
              </a:rPr>
              <a:t>Picture left: Fidel Castro with Amilcar Cabral (PAIGC), 1967, in Havana</a:t>
            </a:r>
          </a:p>
          <a:p>
            <a:r>
              <a:rPr lang="en-US" sz="1700" i="1" dirty="0">
                <a:solidFill>
                  <a:schemeClr val="bg1"/>
                </a:solidFill>
              </a:rPr>
              <a:t>Picture right: Fidel Castro with Agostinho </a:t>
            </a:r>
            <a:r>
              <a:rPr lang="en-US" sz="1700" i="1" dirty="0" err="1">
                <a:solidFill>
                  <a:schemeClr val="bg1"/>
                </a:solidFill>
              </a:rPr>
              <a:t>Neto</a:t>
            </a:r>
            <a:r>
              <a:rPr lang="en-US" sz="1700" i="1" dirty="0">
                <a:solidFill>
                  <a:schemeClr val="bg1"/>
                </a:solidFill>
              </a:rPr>
              <a:t> (MPLA)</a:t>
            </a: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External Support: Cuba</a:t>
            </a:r>
          </a:p>
        </p:txBody>
      </p:sp>
      <p:pic>
        <p:nvPicPr>
          <p:cNvPr id="5" name="Picture 4">
            <a:extLst>
              <a:ext uri="{FF2B5EF4-FFF2-40B4-BE49-F238E27FC236}">
                <a16:creationId xmlns:a16="http://schemas.microsoft.com/office/drawing/2014/main" id="{A3F82E5F-7B68-7F4E-B010-673CE4518E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4427" y="1422221"/>
            <a:ext cx="2344886" cy="2735700"/>
          </a:xfrm>
          <a:prstGeom prst="rect">
            <a:avLst/>
          </a:prstGeom>
        </p:spPr>
      </p:pic>
      <p:pic>
        <p:nvPicPr>
          <p:cNvPr id="7" name="Picture 6">
            <a:extLst>
              <a:ext uri="{FF2B5EF4-FFF2-40B4-BE49-F238E27FC236}">
                <a16:creationId xmlns:a16="http://schemas.microsoft.com/office/drawing/2014/main" id="{B57C4312-3560-4446-A845-C082DF975E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340" y="1389218"/>
            <a:ext cx="3917559" cy="2832024"/>
          </a:xfrm>
          <a:prstGeom prst="rect">
            <a:avLst/>
          </a:prstGeom>
        </p:spPr>
      </p:pic>
    </p:spTree>
    <p:extLst>
      <p:ext uri="{BB962C8B-B14F-4D97-AF65-F5344CB8AC3E}">
        <p14:creationId xmlns:p14="http://schemas.microsoft.com/office/powerpoint/2010/main" val="737084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4355891"/>
            <a:ext cx="7886700" cy="2263850"/>
          </a:xfrm>
        </p:spPr>
        <p:txBody>
          <a:bodyPr>
            <a:noAutofit/>
          </a:bodyPr>
          <a:lstStyle/>
          <a:p>
            <a:r>
              <a:rPr lang="en-GB" sz="1700" dirty="0">
                <a:solidFill>
                  <a:schemeClr val="bg1"/>
                </a:solidFill>
                <a:latin typeface="Cambria" panose="02040503050406030204" pitchFamily="18" charset="0"/>
              </a:rPr>
              <a:t>Radical anti-colonial states, such as Ghana (under Nkrumah) and Algeria</a:t>
            </a:r>
          </a:p>
          <a:p>
            <a:r>
              <a:rPr lang="en-GB" sz="1700" dirty="0">
                <a:solidFill>
                  <a:schemeClr val="bg1"/>
                </a:solidFill>
                <a:latin typeface="Cambria" panose="02040503050406030204" pitchFamily="18" charset="0"/>
              </a:rPr>
              <a:t>‘</a:t>
            </a:r>
            <a:r>
              <a:rPr lang="en-GB" sz="1500" dirty="0">
                <a:solidFill>
                  <a:schemeClr val="bg1"/>
                </a:solidFill>
                <a:latin typeface="Cambria" panose="02040503050406030204" pitchFamily="18" charset="0"/>
              </a:rPr>
              <a:t>Frontline states’: originally these were Tanzania, Zambia and Botswana. After the fall of Portuguese Empire, Angola and Mozambique were added to the list</a:t>
            </a:r>
          </a:p>
          <a:p>
            <a:r>
              <a:rPr lang="en-GB" sz="1500" dirty="0">
                <a:solidFill>
                  <a:schemeClr val="bg1"/>
                </a:solidFill>
                <a:latin typeface="Cambria" panose="02040503050406030204" pitchFamily="18" charset="0"/>
              </a:rPr>
              <a:t>Problems: retaliation, internal destabilization</a:t>
            </a:r>
          </a:p>
          <a:p>
            <a:r>
              <a:rPr lang="en-GB" sz="1400" i="1" dirty="0">
                <a:solidFill>
                  <a:schemeClr val="bg1"/>
                </a:solidFill>
                <a:latin typeface="Cambria" panose="02040503050406030204" pitchFamily="18" charset="0"/>
              </a:rPr>
              <a:t>Picture  left: Map of southern Africa in 1980</a:t>
            </a:r>
          </a:p>
          <a:p>
            <a:r>
              <a:rPr lang="en-GB" sz="1400" i="1" dirty="0">
                <a:solidFill>
                  <a:schemeClr val="bg1"/>
                </a:solidFill>
                <a:latin typeface="Cambria" panose="02040503050406030204" pitchFamily="18" charset="0"/>
              </a:rPr>
              <a:t>Picture right: leaders of the Front Line States (from left) Tanzania’s Julius Nyerere, Mozambique’s </a:t>
            </a:r>
            <a:r>
              <a:rPr lang="en-GB" sz="1400" i="1" dirty="0" err="1">
                <a:solidFill>
                  <a:schemeClr val="bg1"/>
                </a:solidFill>
                <a:latin typeface="Cambria" panose="02040503050406030204" pitchFamily="18" charset="0"/>
              </a:rPr>
              <a:t>Samora</a:t>
            </a:r>
            <a:r>
              <a:rPr lang="en-GB" sz="1400" i="1" dirty="0">
                <a:solidFill>
                  <a:schemeClr val="bg1"/>
                </a:solidFill>
                <a:latin typeface="Cambria" panose="02040503050406030204" pitchFamily="18" charset="0"/>
              </a:rPr>
              <a:t> Machel, Botswana’s </a:t>
            </a:r>
            <a:r>
              <a:rPr lang="en-GB" sz="1400" i="1" dirty="0" err="1">
                <a:solidFill>
                  <a:schemeClr val="bg1"/>
                </a:solidFill>
                <a:latin typeface="Cambria" panose="02040503050406030204" pitchFamily="18" charset="0"/>
              </a:rPr>
              <a:t>Quett</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Masire</a:t>
            </a:r>
            <a:r>
              <a:rPr lang="en-GB" sz="1400" i="1" dirty="0">
                <a:solidFill>
                  <a:schemeClr val="bg1"/>
                </a:solidFill>
                <a:latin typeface="Cambria" panose="02040503050406030204" pitchFamily="18" charset="0"/>
              </a:rPr>
              <a:t>, Angola’s Eduardo dos Santos and Zambia’s Kenneth Kaunda, 1980s</a:t>
            </a:r>
            <a:endParaRPr lang="en-US" sz="1400" i="1" dirty="0">
              <a:solidFill>
                <a:schemeClr val="bg1"/>
              </a:solidFill>
            </a:endParaRP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External Support: Africa</a:t>
            </a:r>
          </a:p>
        </p:txBody>
      </p:sp>
      <p:pic>
        <p:nvPicPr>
          <p:cNvPr id="6" name="Picture 5">
            <a:extLst>
              <a:ext uri="{FF2B5EF4-FFF2-40B4-BE49-F238E27FC236}">
                <a16:creationId xmlns:a16="http://schemas.microsoft.com/office/drawing/2014/main" id="{EF3047A8-5F8F-6E47-A229-F25B09EEBC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145" y="1911131"/>
            <a:ext cx="2173564" cy="2357664"/>
          </a:xfrm>
          <a:prstGeom prst="rect">
            <a:avLst/>
          </a:prstGeom>
        </p:spPr>
      </p:pic>
      <p:pic>
        <p:nvPicPr>
          <p:cNvPr id="11" name="Picture 10">
            <a:extLst>
              <a:ext uri="{FF2B5EF4-FFF2-40B4-BE49-F238E27FC236}">
                <a16:creationId xmlns:a16="http://schemas.microsoft.com/office/drawing/2014/main" id="{40E19830-3975-8142-9166-104AE3AA50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3966" y="1907988"/>
            <a:ext cx="3870778" cy="2354723"/>
          </a:xfrm>
          <a:prstGeom prst="rect">
            <a:avLst/>
          </a:prstGeom>
        </p:spPr>
      </p:pic>
    </p:spTree>
    <p:extLst>
      <p:ext uri="{BB962C8B-B14F-4D97-AF65-F5344CB8AC3E}">
        <p14:creationId xmlns:p14="http://schemas.microsoft.com/office/powerpoint/2010/main" val="1106060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3A3E8-008D-794B-B7BE-A4C20656B02A}"/>
              </a:ext>
            </a:extLst>
          </p:cNvPr>
          <p:cNvSpPr>
            <a:spLocks noGrp="1"/>
          </p:cNvSpPr>
          <p:nvPr>
            <p:ph type="title"/>
          </p:nvPr>
        </p:nvSpPr>
        <p:spPr/>
        <p:txBody>
          <a:bodyPr/>
          <a:lstStyle/>
          <a:p>
            <a:r>
              <a:rPr lang="en-US" b="1" dirty="0">
                <a:solidFill>
                  <a:schemeClr val="bg1"/>
                </a:solidFill>
                <a:latin typeface="Cambria" panose="02040503050406030204" pitchFamily="18" charset="0"/>
              </a:rPr>
              <a:t>Conclusions</a:t>
            </a:r>
          </a:p>
        </p:txBody>
      </p:sp>
      <p:sp>
        <p:nvSpPr>
          <p:cNvPr id="3" name="Content Placeholder 2">
            <a:extLst>
              <a:ext uri="{FF2B5EF4-FFF2-40B4-BE49-F238E27FC236}">
                <a16:creationId xmlns:a16="http://schemas.microsoft.com/office/drawing/2014/main" id="{A8B538C0-BFC0-3043-8F77-8F0300831C4C}"/>
              </a:ext>
            </a:extLst>
          </p:cNvPr>
          <p:cNvSpPr>
            <a:spLocks noGrp="1"/>
          </p:cNvSpPr>
          <p:nvPr>
            <p:ph idx="1"/>
          </p:nvPr>
        </p:nvSpPr>
        <p:spPr/>
        <p:txBody>
          <a:bodyPr>
            <a:normAutofit/>
          </a:bodyPr>
          <a:lstStyle/>
          <a:p>
            <a:pPr lvl="0"/>
            <a:r>
              <a:rPr lang="en-GB" dirty="0">
                <a:solidFill>
                  <a:schemeClr val="bg1"/>
                </a:solidFill>
                <a:latin typeface="Cambria" panose="02040503050406030204" pitchFamily="18" charset="0"/>
              </a:rPr>
              <a:t>How accurate is the narrative of ‘national liberation struggle? –often divided over ethnic and ideological grounds, over strategy of popular mobilization </a:t>
            </a:r>
            <a:r>
              <a:rPr lang="en-GB" dirty="0">
                <a:solidFill>
                  <a:schemeClr val="bg1"/>
                </a:solidFill>
                <a:latin typeface="Cambria" panose="02040503050406030204" pitchFamily="18" charset="0"/>
                <a:sym typeface="Wingdings" pitchFamily="2" charset="2"/>
              </a:rPr>
              <a:t>exile politics led to suppression of dissent</a:t>
            </a:r>
            <a:endParaRPr lang="en-GB" dirty="0">
              <a:solidFill>
                <a:schemeClr val="bg1"/>
              </a:solidFill>
              <a:latin typeface="Cambria" panose="02040503050406030204" pitchFamily="18" charset="0"/>
            </a:endParaRPr>
          </a:p>
          <a:p>
            <a:pPr lvl="0"/>
            <a:r>
              <a:rPr lang="en-GB" dirty="0">
                <a:solidFill>
                  <a:schemeClr val="bg1"/>
                </a:solidFill>
                <a:latin typeface="Cambria" panose="02040503050406030204" pitchFamily="18" charset="0"/>
              </a:rPr>
              <a:t>Did the Cold War unite or divide these movements? –yes, to a certain extent </a:t>
            </a:r>
          </a:p>
          <a:p>
            <a:pPr lvl="0"/>
            <a:r>
              <a:rPr lang="en-GB" dirty="0">
                <a:solidFill>
                  <a:schemeClr val="bg1"/>
                </a:solidFill>
                <a:latin typeface="Cambria" panose="02040503050406030204" pitchFamily="18" charset="0"/>
              </a:rPr>
              <a:t>Did liberation movements have powers over international donors? –yes, agents of their own liberation </a:t>
            </a:r>
          </a:p>
          <a:p>
            <a:pPr marL="0" indent="0">
              <a:buNone/>
            </a:pPr>
            <a:endParaRPr lang="en-US" dirty="0">
              <a:latin typeface="Cambria" panose="02040503050406030204" pitchFamily="18" charset="0"/>
            </a:endParaRPr>
          </a:p>
        </p:txBody>
      </p:sp>
    </p:spTree>
    <p:extLst>
      <p:ext uri="{BB962C8B-B14F-4D97-AF65-F5344CB8AC3E}">
        <p14:creationId xmlns:p14="http://schemas.microsoft.com/office/powerpoint/2010/main" val="4232162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4F820-1379-DC45-AA53-2D80CFB05183}"/>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Introduction: “Free Nelson Mandela” by the Special A.K.A.  1984</a:t>
            </a:r>
            <a:br>
              <a:rPr lang="en-US" dirty="0">
                <a:solidFill>
                  <a:schemeClr val="bg1"/>
                </a:solidFill>
              </a:rPr>
            </a:br>
            <a:endParaRPr lang="en-US" dirty="0"/>
          </a:p>
        </p:txBody>
      </p:sp>
      <p:pic>
        <p:nvPicPr>
          <p:cNvPr id="4" name="The Special AKA - Free Nelson Mandela (Original Promo  12  Version) (1984) (HD)">
            <a:hlinkClick r:id="" action="ppaction://media"/>
            <a:extLst>
              <a:ext uri="{FF2B5EF4-FFF2-40B4-BE49-F238E27FC236}">
                <a16:creationId xmlns:a16="http://schemas.microsoft.com/office/drawing/2014/main" id="{56212EDE-3CDF-4B42-B82F-53A1B21A5CFF}"/>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82132" y="1825625"/>
            <a:ext cx="7452255" cy="4198691"/>
          </a:xfrm>
        </p:spPr>
      </p:pic>
    </p:spTree>
    <p:extLst>
      <p:ext uri="{BB962C8B-B14F-4D97-AF65-F5344CB8AC3E}">
        <p14:creationId xmlns:p14="http://schemas.microsoft.com/office/powerpoint/2010/main" val="301247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485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25D3-EC75-2747-994C-7EBFE363CC0C}"/>
              </a:ext>
            </a:extLst>
          </p:cNvPr>
          <p:cNvSpPr>
            <a:spLocks noGrp="1"/>
          </p:cNvSpPr>
          <p:nvPr>
            <p:ph type="title"/>
          </p:nvPr>
        </p:nvSpPr>
        <p:spPr/>
        <p:txBody>
          <a:bodyPr/>
          <a:lstStyle/>
          <a:p>
            <a:r>
              <a:rPr lang="en-US" b="1" dirty="0">
                <a:solidFill>
                  <a:schemeClr val="bg1"/>
                </a:solidFill>
                <a:latin typeface="Cambria" panose="02040503050406030204" pitchFamily="18" charset="0"/>
              </a:rPr>
              <a:t>Southern Africa</a:t>
            </a:r>
          </a:p>
        </p:txBody>
      </p:sp>
      <p:sp>
        <p:nvSpPr>
          <p:cNvPr id="4" name="Text Placeholder 3">
            <a:extLst>
              <a:ext uri="{FF2B5EF4-FFF2-40B4-BE49-F238E27FC236}">
                <a16:creationId xmlns:a16="http://schemas.microsoft.com/office/drawing/2014/main" id="{0352BFAA-934F-D249-9B28-9A105A5A2417}"/>
              </a:ext>
            </a:extLst>
          </p:cNvPr>
          <p:cNvSpPr>
            <a:spLocks noGrp="1"/>
          </p:cNvSpPr>
          <p:nvPr>
            <p:ph type="body" sz="half" idx="2"/>
          </p:nvPr>
        </p:nvSpPr>
        <p:spPr/>
        <p:txBody>
          <a:bodyPr>
            <a:normAutofit lnSpcReduction="10000"/>
          </a:bodyPr>
          <a:lstStyle/>
          <a:p>
            <a:r>
              <a:rPr lang="en-US" sz="2000" dirty="0">
                <a:solidFill>
                  <a:schemeClr val="bg1"/>
                </a:solidFill>
                <a:latin typeface="Cambria" panose="02040503050406030204" pitchFamily="18" charset="0"/>
              </a:rPr>
              <a:t>White minority rule: South Africa, Namibia (South West Africa), Zimbabwe (South Rhodesia)</a:t>
            </a:r>
          </a:p>
          <a:p>
            <a:r>
              <a:rPr lang="en-US" sz="2000" u="sng" dirty="0">
                <a:solidFill>
                  <a:schemeClr val="bg1"/>
                </a:solidFill>
                <a:latin typeface="Cambria" panose="02040503050406030204" pitchFamily="18" charset="0"/>
              </a:rPr>
              <a:t>Portuguese colonies: </a:t>
            </a:r>
            <a:r>
              <a:rPr lang="en-US" sz="2000" dirty="0">
                <a:solidFill>
                  <a:schemeClr val="bg1"/>
                </a:solidFill>
                <a:latin typeface="Cambria" panose="02040503050406030204" pitchFamily="18" charset="0"/>
              </a:rPr>
              <a:t>Angola, Mozambique, Guinea-Bissau and Cape Verde</a:t>
            </a:r>
          </a:p>
          <a:p>
            <a:r>
              <a:rPr lang="en-US" sz="2000" b="1" dirty="0">
                <a:solidFill>
                  <a:schemeClr val="bg1"/>
                </a:solidFill>
                <a:latin typeface="Cambria" panose="02040503050406030204" pitchFamily="18" charset="0"/>
              </a:rPr>
              <a:t>Bases for liberation movements</a:t>
            </a:r>
            <a:r>
              <a:rPr lang="en-US" sz="2000" dirty="0">
                <a:solidFill>
                  <a:schemeClr val="bg1"/>
                </a:solidFill>
                <a:latin typeface="Cambria" panose="02040503050406030204" pitchFamily="18" charset="0"/>
              </a:rPr>
              <a:t>: Tanzania, Zambia, Guinea, Angola and Mozambique (after 1975)</a:t>
            </a:r>
          </a:p>
          <a:p>
            <a:endParaRPr lang="en-US" sz="2000" dirty="0">
              <a:solidFill>
                <a:schemeClr val="bg1"/>
              </a:solidFill>
            </a:endParaRPr>
          </a:p>
        </p:txBody>
      </p:sp>
      <p:pic>
        <p:nvPicPr>
          <p:cNvPr id="7" name="Picture 6">
            <a:extLst>
              <a:ext uri="{FF2B5EF4-FFF2-40B4-BE49-F238E27FC236}">
                <a16:creationId xmlns:a16="http://schemas.microsoft.com/office/drawing/2014/main" id="{FD955C6E-3A72-8C46-805E-2EE9AF91CC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2692" y="979711"/>
            <a:ext cx="4635500" cy="5041900"/>
          </a:xfrm>
          <a:prstGeom prst="rect">
            <a:avLst/>
          </a:prstGeom>
        </p:spPr>
      </p:pic>
      <p:sp>
        <p:nvSpPr>
          <p:cNvPr id="10" name="TextBox 9">
            <a:extLst>
              <a:ext uri="{FF2B5EF4-FFF2-40B4-BE49-F238E27FC236}">
                <a16:creationId xmlns:a16="http://schemas.microsoft.com/office/drawing/2014/main" id="{9D0C57C9-7601-CC4F-8D52-C12E545A3927}"/>
              </a:ext>
            </a:extLst>
          </p:cNvPr>
          <p:cNvSpPr txBox="1"/>
          <p:nvPr/>
        </p:nvSpPr>
        <p:spPr>
          <a:xfrm>
            <a:off x="3862692" y="6021612"/>
            <a:ext cx="4635500" cy="923330"/>
          </a:xfrm>
          <a:prstGeom prst="rect">
            <a:avLst/>
          </a:prstGeom>
          <a:noFill/>
        </p:spPr>
        <p:txBody>
          <a:bodyPr wrap="square" rtlCol="0">
            <a:spAutoFit/>
          </a:bodyPr>
          <a:lstStyle/>
          <a:p>
            <a:r>
              <a:rPr lang="en-US" i="1" dirty="0">
                <a:solidFill>
                  <a:schemeClr val="bg1"/>
                </a:solidFill>
                <a:latin typeface="Cambria" panose="02040503050406030204" pitchFamily="18" charset="0"/>
              </a:rPr>
              <a:t>Southern Africa in 1970 with dates of independence. “Fire” sign indicates armed movements </a:t>
            </a:r>
          </a:p>
        </p:txBody>
      </p:sp>
    </p:spTree>
    <p:extLst>
      <p:ext uri="{BB962C8B-B14F-4D97-AF65-F5344CB8AC3E}">
        <p14:creationId xmlns:p14="http://schemas.microsoft.com/office/powerpoint/2010/main" val="3753393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C2415-FEB2-1740-8697-740D7BA85CFE}"/>
              </a:ext>
            </a:extLst>
          </p:cNvPr>
          <p:cNvSpPr>
            <a:spLocks noGrp="1"/>
          </p:cNvSpPr>
          <p:nvPr>
            <p:ph type="title"/>
          </p:nvPr>
        </p:nvSpPr>
        <p:spPr/>
        <p:txBody>
          <a:bodyPr/>
          <a:lstStyle/>
          <a:p>
            <a:r>
              <a:rPr lang="en-GB" b="1" dirty="0">
                <a:solidFill>
                  <a:schemeClr val="bg1"/>
                </a:solidFill>
                <a:latin typeface="Cambria" panose="02040503050406030204" pitchFamily="18" charset="0"/>
              </a:rPr>
              <a:t>Lecture Outline</a:t>
            </a:r>
            <a:endParaRPr lang="en-US" dirty="0"/>
          </a:p>
        </p:txBody>
      </p:sp>
      <p:sp>
        <p:nvSpPr>
          <p:cNvPr id="3" name="Content Placeholder 2">
            <a:extLst>
              <a:ext uri="{FF2B5EF4-FFF2-40B4-BE49-F238E27FC236}">
                <a16:creationId xmlns:a16="http://schemas.microsoft.com/office/drawing/2014/main" id="{4D2DE3A0-8D7E-EA42-9E85-9E65CB71EEE3}"/>
              </a:ext>
            </a:extLst>
          </p:cNvPr>
          <p:cNvSpPr>
            <a:spLocks noGrp="1"/>
          </p:cNvSpPr>
          <p:nvPr>
            <p:ph idx="1"/>
          </p:nvPr>
        </p:nvSpPr>
        <p:spPr/>
        <p:txBody>
          <a:bodyPr>
            <a:normAutofit fontScale="77500" lnSpcReduction="20000"/>
          </a:bodyPr>
          <a:lstStyle/>
          <a:p>
            <a:pPr marL="0" indent="0">
              <a:lnSpc>
                <a:spcPct val="150000"/>
              </a:lnSpc>
              <a:buNone/>
            </a:pPr>
            <a:r>
              <a:rPr lang="en-GB" sz="4000" b="1" dirty="0">
                <a:solidFill>
                  <a:schemeClr val="bg1"/>
                </a:solidFill>
                <a:latin typeface="Cambria" panose="02040503050406030204" pitchFamily="18" charset="0"/>
              </a:rPr>
              <a:t>1. Profiles of liberation movements </a:t>
            </a:r>
            <a:endParaRPr lang="en-GB" sz="4000" dirty="0">
              <a:solidFill>
                <a:schemeClr val="bg1"/>
              </a:solidFill>
              <a:latin typeface="Cambria" panose="02040503050406030204" pitchFamily="18" charset="0"/>
            </a:endParaRPr>
          </a:p>
          <a:p>
            <a:pPr marL="0" indent="0">
              <a:lnSpc>
                <a:spcPct val="150000"/>
              </a:lnSpc>
              <a:buNone/>
            </a:pPr>
            <a:r>
              <a:rPr lang="en-GB" sz="4000" b="1" dirty="0">
                <a:solidFill>
                  <a:schemeClr val="bg1"/>
                </a:solidFill>
                <a:latin typeface="Cambria" panose="02040503050406030204" pitchFamily="18" charset="0"/>
              </a:rPr>
              <a:t>2. External Support: USSR, China, Cuba</a:t>
            </a:r>
            <a:endParaRPr lang="en-GB" sz="4000" dirty="0">
              <a:solidFill>
                <a:schemeClr val="bg1"/>
              </a:solidFill>
              <a:latin typeface="Cambria" panose="02040503050406030204" pitchFamily="18" charset="0"/>
            </a:endParaRPr>
          </a:p>
          <a:p>
            <a:pPr marL="0" indent="0">
              <a:lnSpc>
                <a:spcPct val="150000"/>
              </a:lnSpc>
              <a:buNone/>
            </a:pPr>
            <a:r>
              <a:rPr lang="en-GB" sz="4000" b="1" dirty="0">
                <a:solidFill>
                  <a:schemeClr val="bg1"/>
                </a:solidFill>
                <a:latin typeface="Cambria" panose="02040503050406030204" pitchFamily="18" charset="0"/>
              </a:rPr>
              <a:t>3. African Support</a:t>
            </a:r>
          </a:p>
          <a:p>
            <a:pPr marL="0" indent="0">
              <a:buNone/>
            </a:pPr>
            <a:endParaRPr lang="en-GB" sz="4700" b="1" i="1" dirty="0">
              <a:solidFill>
                <a:schemeClr val="bg1"/>
              </a:solidFill>
              <a:latin typeface="Cambria" panose="02040503050406030204" pitchFamily="18" charset="0"/>
            </a:endParaRPr>
          </a:p>
          <a:p>
            <a:pPr marL="0" indent="0">
              <a:buNone/>
            </a:pPr>
            <a:r>
              <a:rPr lang="en-GB" sz="4700" b="1" i="1" dirty="0">
                <a:solidFill>
                  <a:schemeClr val="bg1"/>
                </a:solidFill>
                <a:latin typeface="Cambria" panose="02040503050406030204" pitchFamily="18" charset="0"/>
              </a:rPr>
              <a:t>How did the CW affect the liberation movements and </a:t>
            </a:r>
            <a:r>
              <a:rPr lang="en-GB" sz="4700" b="1" i="1" dirty="0" err="1">
                <a:solidFill>
                  <a:schemeClr val="bg1"/>
                </a:solidFill>
                <a:latin typeface="Cambria" panose="02040503050406030204" pitchFamily="18" charset="0"/>
              </a:rPr>
              <a:t>vica</a:t>
            </a:r>
            <a:r>
              <a:rPr lang="en-GB" sz="4700" b="1" i="1" dirty="0">
                <a:solidFill>
                  <a:schemeClr val="bg1"/>
                </a:solidFill>
                <a:latin typeface="Cambria" panose="02040503050406030204" pitchFamily="18" charset="0"/>
              </a:rPr>
              <a:t> versa? </a:t>
            </a:r>
            <a:endParaRPr lang="en-GB" sz="4700" i="1" dirty="0">
              <a:solidFill>
                <a:schemeClr val="bg1"/>
              </a:solidFill>
              <a:latin typeface="Cambria" panose="02040503050406030204" pitchFamily="18" charset="0"/>
            </a:endParaRPr>
          </a:p>
          <a:p>
            <a:pPr marL="0" indent="0">
              <a:buNone/>
            </a:pPr>
            <a:r>
              <a:rPr lang="en-GB" b="1" dirty="0">
                <a:solidFill>
                  <a:schemeClr val="bg1"/>
                </a:solidFill>
              </a:rPr>
              <a:t> </a:t>
            </a:r>
            <a:endParaRPr lang="en-GB" dirty="0">
              <a:solidFill>
                <a:schemeClr val="bg1"/>
              </a:solidFill>
            </a:endParaRPr>
          </a:p>
          <a:p>
            <a:pPr marL="0" indent="0">
              <a:lnSpc>
                <a:spcPct val="150000"/>
              </a:lnSpc>
              <a:buNone/>
            </a:pPr>
            <a:endParaRPr lang="en-GB" sz="4000" dirty="0">
              <a:solidFill>
                <a:schemeClr val="bg1"/>
              </a:solidFill>
              <a:latin typeface="Cambria" panose="02040503050406030204" pitchFamily="18" charset="0"/>
            </a:endParaRPr>
          </a:p>
          <a:p>
            <a:endParaRPr lang="en-US" dirty="0"/>
          </a:p>
        </p:txBody>
      </p:sp>
    </p:spTree>
    <p:extLst>
      <p:ext uri="{BB962C8B-B14F-4D97-AF65-F5344CB8AC3E}">
        <p14:creationId xmlns:p14="http://schemas.microsoft.com/office/powerpoint/2010/main" val="601413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36C7A-C52D-F14E-A4E0-4BB7EB87EB9A}"/>
              </a:ext>
            </a:extLst>
          </p:cNvPr>
          <p:cNvSpPr>
            <a:spLocks noGrp="1"/>
          </p:cNvSpPr>
          <p:nvPr>
            <p:ph type="title"/>
          </p:nvPr>
        </p:nvSpPr>
        <p:spPr/>
        <p:txBody>
          <a:bodyPr/>
          <a:lstStyle/>
          <a:p>
            <a:r>
              <a:rPr lang="en-US" b="1" dirty="0">
                <a:solidFill>
                  <a:schemeClr val="bg1"/>
                </a:solidFill>
                <a:latin typeface="Cambria" panose="02040503050406030204" pitchFamily="18" charset="0"/>
              </a:rPr>
              <a:t>South Africa</a:t>
            </a:r>
          </a:p>
        </p:txBody>
      </p:sp>
      <p:pic>
        <p:nvPicPr>
          <p:cNvPr id="6" name="Content Placeholder 5">
            <a:extLst>
              <a:ext uri="{FF2B5EF4-FFF2-40B4-BE49-F238E27FC236}">
                <a16:creationId xmlns:a16="http://schemas.microsoft.com/office/drawing/2014/main" id="{C71AE572-4977-C84C-A6B9-BE0EAA03F95C}"/>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8650" y="1825625"/>
            <a:ext cx="3886200" cy="2853746"/>
          </a:xfrm>
        </p:spPr>
      </p:pic>
      <p:sp>
        <p:nvSpPr>
          <p:cNvPr id="4" name="Content Placeholder 3">
            <a:extLst>
              <a:ext uri="{FF2B5EF4-FFF2-40B4-BE49-F238E27FC236}">
                <a16:creationId xmlns:a16="http://schemas.microsoft.com/office/drawing/2014/main" id="{592BF8AC-639F-1447-BBEF-33DFFA85FB58}"/>
              </a:ext>
            </a:extLst>
          </p:cNvPr>
          <p:cNvSpPr>
            <a:spLocks noGrp="1"/>
          </p:cNvSpPr>
          <p:nvPr>
            <p:ph sz="half" idx="2"/>
          </p:nvPr>
        </p:nvSpPr>
        <p:spPr>
          <a:xfrm>
            <a:off x="4629150" y="1825624"/>
            <a:ext cx="3886200" cy="4871389"/>
          </a:xfrm>
        </p:spPr>
        <p:txBody>
          <a:bodyPr>
            <a:normAutofit fontScale="62500" lnSpcReduction="20000"/>
          </a:bodyPr>
          <a:lstStyle/>
          <a:p>
            <a:pPr>
              <a:lnSpc>
                <a:spcPct val="120000"/>
              </a:lnSpc>
            </a:pPr>
            <a:r>
              <a:rPr lang="en-US" dirty="0">
                <a:solidFill>
                  <a:schemeClr val="bg1"/>
                </a:solidFill>
                <a:latin typeface="Cambria" panose="02040503050406030204" pitchFamily="18" charset="0"/>
              </a:rPr>
              <a:t>African National Congress (ANC), founded 1912</a:t>
            </a:r>
          </a:p>
          <a:p>
            <a:pPr>
              <a:lnSpc>
                <a:spcPct val="120000"/>
              </a:lnSpc>
            </a:pPr>
            <a:r>
              <a:rPr lang="en-US" dirty="0">
                <a:solidFill>
                  <a:schemeClr val="bg1"/>
                </a:solidFill>
                <a:latin typeface="Cambria" panose="02040503050406030204" pitchFamily="18" charset="0"/>
              </a:rPr>
              <a:t>ANC’s Youth League (Mandela, Tambo)</a:t>
            </a:r>
          </a:p>
          <a:p>
            <a:pPr>
              <a:lnSpc>
                <a:spcPct val="120000"/>
              </a:lnSpc>
            </a:pPr>
            <a:r>
              <a:rPr lang="en-US" dirty="0">
                <a:solidFill>
                  <a:schemeClr val="bg1"/>
                </a:solidFill>
                <a:latin typeface="Cambria" panose="02040503050406030204" pitchFamily="18" charset="0"/>
              </a:rPr>
              <a:t>1948: The National Party wins elections in South Africa. Institutes apartheid</a:t>
            </a:r>
          </a:p>
          <a:p>
            <a:pPr>
              <a:lnSpc>
                <a:spcPct val="120000"/>
              </a:lnSpc>
            </a:pPr>
            <a:r>
              <a:rPr lang="en-US" dirty="0">
                <a:solidFill>
                  <a:schemeClr val="bg1"/>
                </a:solidFill>
                <a:latin typeface="Cambria" panose="02040503050406030204" pitchFamily="18" charset="0"/>
              </a:rPr>
              <a:t>1960. Sharpeville Massacre</a:t>
            </a:r>
          </a:p>
          <a:p>
            <a:pPr>
              <a:lnSpc>
                <a:spcPct val="120000"/>
              </a:lnSpc>
            </a:pPr>
            <a:r>
              <a:rPr lang="en-US" dirty="0">
                <a:solidFill>
                  <a:schemeClr val="bg1"/>
                </a:solidFill>
                <a:latin typeface="Cambria" panose="02040503050406030204" pitchFamily="18" charset="0"/>
              </a:rPr>
              <a:t>Rivals: Pan-Africanist Congress (PAC)</a:t>
            </a:r>
          </a:p>
          <a:p>
            <a:pPr>
              <a:lnSpc>
                <a:spcPct val="120000"/>
              </a:lnSpc>
            </a:pPr>
            <a:r>
              <a:rPr lang="en-US" dirty="0">
                <a:solidFill>
                  <a:schemeClr val="bg1"/>
                </a:solidFill>
                <a:latin typeface="Cambria" panose="02040503050406030204" pitchFamily="18" charset="0"/>
              </a:rPr>
              <a:t>1961. Turn to violence. ANC establishes armed wing, </a:t>
            </a:r>
            <a:r>
              <a:rPr lang="en-US" dirty="0" err="1">
                <a:solidFill>
                  <a:schemeClr val="bg1"/>
                </a:solidFill>
                <a:latin typeface="Cambria" panose="02040503050406030204" pitchFamily="18" charset="0"/>
              </a:rPr>
              <a:t>Umkonto</a:t>
            </a:r>
            <a:r>
              <a:rPr lang="en-US" dirty="0">
                <a:solidFill>
                  <a:schemeClr val="bg1"/>
                </a:solidFill>
                <a:latin typeface="Cambria" panose="02040503050406030204" pitchFamily="18" charset="0"/>
              </a:rPr>
              <a:t> </a:t>
            </a:r>
            <a:r>
              <a:rPr lang="en-US" dirty="0" err="1">
                <a:solidFill>
                  <a:schemeClr val="bg1"/>
                </a:solidFill>
                <a:latin typeface="Cambria" panose="02040503050406030204" pitchFamily="18" charset="0"/>
              </a:rPr>
              <a:t>weSizwe</a:t>
            </a:r>
            <a:r>
              <a:rPr lang="en-US" dirty="0">
                <a:solidFill>
                  <a:schemeClr val="bg1"/>
                </a:solidFill>
                <a:latin typeface="Cambria" panose="02040503050406030204" pitchFamily="18" charset="0"/>
              </a:rPr>
              <a:t>  (Spear of the Nation)</a:t>
            </a:r>
          </a:p>
        </p:txBody>
      </p:sp>
      <p:sp>
        <p:nvSpPr>
          <p:cNvPr id="7" name="TextBox 6">
            <a:extLst>
              <a:ext uri="{FF2B5EF4-FFF2-40B4-BE49-F238E27FC236}">
                <a16:creationId xmlns:a16="http://schemas.microsoft.com/office/drawing/2014/main" id="{69E7C15E-A4FD-EA44-9D9E-533E38CD065F}"/>
              </a:ext>
            </a:extLst>
          </p:cNvPr>
          <p:cNvSpPr txBox="1"/>
          <p:nvPr/>
        </p:nvSpPr>
        <p:spPr>
          <a:xfrm>
            <a:off x="628651" y="4932608"/>
            <a:ext cx="3886200" cy="1015663"/>
          </a:xfrm>
          <a:prstGeom prst="rect">
            <a:avLst/>
          </a:prstGeom>
          <a:noFill/>
        </p:spPr>
        <p:txBody>
          <a:bodyPr wrap="square" rtlCol="0">
            <a:spAutoFit/>
          </a:bodyPr>
          <a:lstStyle/>
          <a:p>
            <a:r>
              <a:rPr lang="en-US" sz="3000" i="1" dirty="0">
                <a:solidFill>
                  <a:schemeClr val="bg1"/>
                </a:solidFill>
              </a:rPr>
              <a:t>Oliver Tambo (left) with Nelson Mandela (right)</a:t>
            </a:r>
          </a:p>
        </p:txBody>
      </p:sp>
    </p:spTree>
    <p:extLst>
      <p:ext uri="{BB962C8B-B14F-4D97-AF65-F5344CB8AC3E}">
        <p14:creationId xmlns:p14="http://schemas.microsoft.com/office/powerpoint/2010/main" val="3743728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E0116-EDC0-0B4B-82D5-D0395F7F9E58}"/>
              </a:ext>
            </a:extLst>
          </p:cNvPr>
          <p:cNvSpPr>
            <a:spLocks noGrp="1"/>
          </p:cNvSpPr>
          <p:nvPr>
            <p:ph type="title"/>
          </p:nvPr>
        </p:nvSpPr>
        <p:spPr/>
        <p:txBody>
          <a:bodyPr>
            <a:normAutofit fontScale="90000"/>
          </a:bodyPr>
          <a:lstStyle/>
          <a:p>
            <a:br>
              <a:rPr lang="en-GB" b="1" dirty="0">
                <a:solidFill>
                  <a:schemeClr val="bg1"/>
                </a:solidFill>
                <a:latin typeface="Cambria" panose="02040503050406030204" pitchFamily="18" charset="0"/>
              </a:rPr>
            </a:br>
            <a:r>
              <a:rPr lang="en-GB" b="1" dirty="0">
                <a:solidFill>
                  <a:schemeClr val="bg1"/>
                </a:solidFill>
                <a:latin typeface="Cambria" panose="02040503050406030204" pitchFamily="18" charset="0"/>
              </a:rPr>
              <a:t>Was the ANC controlled by communists? </a:t>
            </a:r>
            <a:br>
              <a:rPr lang="en-GB" dirty="0">
                <a:solidFill>
                  <a:schemeClr val="bg1"/>
                </a:solidFill>
                <a:latin typeface="Cambria" panose="02040503050406030204" pitchFamily="18" charset="0"/>
              </a:rPr>
            </a:br>
            <a:endParaRPr lang="en-US" dirty="0">
              <a:solidFill>
                <a:schemeClr val="bg1"/>
              </a:solidFill>
              <a:latin typeface="Cambria" panose="02040503050406030204" pitchFamily="18" charset="0"/>
            </a:endParaRPr>
          </a:p>
        </p:txBody>
      </p:sp>
      <p:pic>
        <p:nvPicPr>
          <p:cNvPr id="6" name="Content Placeholder 5">
            <a:extLst>
              <a:ext uri="{FF2B5EF4-FFF2-40B4-BE49-F238E27FC236}">
                <a16:creationId xmlns:a16="http://schemas.microsoft.com/office/drawing/2014/main" id="{0CC3F878-90C8-6440-947B-10BC6AE6BAF4}"/>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8650" y="1921439"/>
            <a:ext cx="3886200" cy="3721829"/>
          </a:xfrm>
        </p:spPr>
      </p:pic>
      <p:sp>
        <p:nvSpPr>
          <p:cNvPr id="4" name="Content Placeholder 3">
            <a:extLst>
              <a:ext uri="{FF2B5EF4-FFF2-40B4-BE49-F238E27FC236}">
                <a16:creationId xmlns:a16="http://schemas.microsoft.com/office/drawing/2014/main" id="{31849435-871A-D74E-B59D-9CFD627091EC}"/>
              </a:ext>
            </a:extLst>
          </p:cNvPr>
          <p:cNvSpPr>
            <a:spLocks noGrp="1"/>
          </p:cNvSpPr>
          <p:nvPr>
            <p:ph sz="half" idx="2"/>
          </p:nvPr>
        </p:nvSpPr>
        <p:spPr/>
        <p:txBody>
          <a:bodyPr>
            <a:normAutofit fontScale="92500" lnSpcReduction="10000"/>
          </a:bodyPr>
          <a:lstStyle/>
          <a:p>
            <a:r>
              <a:rPr lang="en-US" dirty="0">
                <a:solidFill>
                  <a:schemeClr val="bg1"/>
                </a:solidFill>
                <a:latin typeface="Cambria" panose="02040503050406030204" pitchFamily="18" charset="0"/>
              </a:rPr>
              <a:t>1921: Communist Party of South Africa (CPSA). Branch of the Comintern</a:t>
            </a:r>
          </a:p>
          <a:p>
            <a:r>
              <a:rPr lang="en-US" dirty="0">
                <a:solidFill>
                  <a:schemeClr val="bg1"/>
                </a:solidFill>
                <a:latin typeface="Cambria" panose="02040503050406030204" pitchFamily="18" charset="0"/>
              </a:rPr>
              <a:t>1950: CPSA banned, reconstitutes as South African Communist Party (SACP)</a:t>
            </a:r>
          </a:p>
          <a:p>
            <a:r>
              <a:rPr lang="en-US" dirty="0">
                <a:solidFill>
                  <a:schemeClr val="bg1"/>
                </a:solidFill>
                <a:latin typeface="Cambria" panose="02040503050406030204" pitchFamily="18" charset="0"/>
              </a:rPr>
              <a:t>By 1960s: alliance between the ANC and SACP. </a:t>
            </a:r>
          </a:p>
          <a:p>
            <a:r>
              <a:rPr lang="en-US" dirty="0">
                <a:solidFill>
                  <a:schemeClr val="bg1"/>
                </a:solidFill>
                <a:latin typeface="Cambria" panose="02040503050406030204" pitchFamily="18" charset="0"/>
              </a:rPr>
              <a:t>Debate: Stephen Ellis vs. Hugh Macmillan </a:t>
            </a:r>
          </a:p>
          <a:p>
            <a:endParaRPr lang="en-US" dirty="0"/>
          </a:p>
        </p:txBody>
      </p:sp>
      <p:sp>
        <p:nvSpPr>
          <p:cNvPr id="7" name="TextBox 6">
            <a:extLst>
              <a:ext uri="{FF2B5EF4-FFF2-40B4-BE49-F238E27FC236}">
                <a16:creationId xmlns:a16="http://schemas.microsoft.com/office/drawing/2014/main" id="{D888E647-E0CE-F843-A4EF-9BA34B642227}"/>
              </a:ext>
            </a:extLst>
          </p:cNvPr>
          <p:cNvSpPr txBox="1"/>
          <p:nvPr/>
        </p:nvSpPr>
        <p:spPr>
          <a:xfrm>
            <a:off x="628650" y="5807631"/>
            <a:ext cx="3854325" cy="369332"/>
          </a:xfrm>
          <a:prstGeom prst="rect">
            <a:avLst/>
          </a:prstGeom>
          <a:noFill/>
        </p:spPr>
        <p:txBody>
          <a:bodyPr wrap="none" rtlCol="0">
            <a:spAutoFit/>
          </a:bodyPr>
          <a:lstStyle/>
          <a:p>
            <a:r>
              <a:rPr lang="en-US" i="1" dirty="0">
                <a:solidFill>
                  <a:schemeClr val="bg1"/>
                </a:solidFill>
              </a:rPr>
              <a:t>Response to Stephen Ellis’s book (news)</a:t>
            </a:r>
          </a:p>
        </p:txBody>
      </p:sp>
    </p:spTree>
    <p:extLst>
      <p:ext uri="{BB962C8B-B14F-4D97-AF65-F5344CB8AC3E}">
        <p14:creationId xmlns:p14="http://schemas.microsoft.com/office/powerpoint/2010/main" val="560540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829216" y="4657252"/>
            <a:ext cx="7886700" cy="2058661"/>
          </a:xfrm>
        </p:spPr>
        <p:txBody>
          <a:bodyPr>
            <a:noAutofit/>
          </a:bodyPr>
          <a:lstStyle/>
          <a:p>
            <a:r>
              <a:rPr lang="en-US" sz="2500" dirty="0">
                <a:solidFill>
                  <a:schemeClr val="bg1"/>
                </a:solidFill>
                <a:latin typeface="Cambria" panose="02040503050406030204" pitchFamily="18" charset="0"/>
              </a:rPr>
              <a:t>South-West Africa: administered by South Africa</a:t>
            </a:r>
          </a:p>
          <a:p>
            <a:r>
              <a:rPr lang="en-US" sz="2500" dirty="0">
                <a:solidFill>
                  <a:schemeClr val="bg1"/>
                </a:solidFill>
                <a:latin typeface="Cambria" panose="02040503050406030204" pitchFamily="18" charset="0"/>
              </a:rPr>
              <a:t>1960: South-West African People’s </a:t>
            </a:r>
            <a:r>
              <a:rPr lang="en-US" sz="2500" dirty="0" err="1">
                <a:solidFill>
                  <a:schemeClr val="bg1"/>
                </a:solidFill>
                <a:latin typeface="Cambria" panose="02040503050406030204" pitchFamily="18" charset="0"/>
              </a:rPr>
              <a:t>Organisation</a:t>
            </a:r>
            <a:r>
              <a:rPr lang="en-US" sz="2500" dirty="0">
                <a:solidFill>
                  <a:schemeClr val="bg1"/>
                </a:solidFill>
                <a:latin typeface="Cambria" panose="02040503050406030204" pitchFamily="18" charset="0"/>
              </a:rPr>
              <a:t> (SWAPO). Sam </a:t>
            </a:r>
            <a:r>
              <a:rPr lang="en-US" sz="2500" dirty="0" err="1">
                <a:solidFill>
                  <a:schemeClr val="bg1"/>
                </a:solidFill>
                <a:latin typeface="Cambria" panose="02040503050406030204" pitchFamily="18" charset="0"/>
              </a:rPr>
              <a:t>Nujoma</a:t>
            </a:r>
            <a:r>
              <a:rPr lang="en-US" sz="2500" dirty="0">
                <a:solidFill>
                  <a:schemeClr val="bg1"/>
                </a:solidFill>
                <a:latin typeface="Cambria" panose="02040503050406030204" pitchFamily="18" charset="0"/>
              </a:rPr>
              <a:t> leader</a:t>
            </a:r>
            <a:endParaRPr lang="en-US" sz="2500" b="1" i="1" dirty="0">
              <a:solidFill>
                <a:schemeClr val="bg1"/>
              </a:solidFill>
              <a:latin typeface="Cambria" panose="02040503050406030204" pitchFamily="18" charset="0"/>
            </a:endParaRPr>
          </a:p>
          <a:p>
            <a:r>
              <a:rPr lang="en-US" sz="1700" b="1" i="1" dirty="0">
                <a:solidFill>
                  <a:schemeClr val="bg1"/>
                </a:solidFill>
                <a:latin typeface="Cambria" panose="02040503050406030204" pitchFamily="18" charset="0"/>
              </a:rPr>
              <a:t>Picture </a:t>
            </a:r>
            <a:r>
              <a:rPr lang="en-US" sz="1700" b="1" i="1" dirty="0" err="1">
                <a:solidFill>
                  <a:schemeClr val="bg1"/>
                </a:solidFill>
                <a:latin typeface="Cambria" panose="02040503050406030204" pitchFamily="18" charset="0"/>
              </a:rPr>
              <a:t>centre</a:t>
            </a:r>
            <a:r>
              <a:rPr lang="en-US" sz="1700" b="1" i="1" dirty="0">
                <a:solidFill>
                  <a:schemeClr val="bg1"/>
                </a:solidFill>
                <a:latin typeface="Cambria" panose="02040503050406030204" pitchFamily="18" charset="0"/>
              </a:rPr>
              <a:t>: Sam </a:t>
            </a:r>
            <a:r>
              <a:rPr lang="en-US" sz="1700" b="1" i="1" dirty="0" err="1">
                <a:solidFill>
                  <a:schemeClr val="bg1"/>
                </a:solidFill>
                <a:latin typeface="Cambria" panose="02040503050406030204" pitchFamily="18" charset="0"/>
              </a:rPr>
              <a:t>Nujoma</a:t>
            </a:r>
            <a:r>
              <a:rPr lang="en-US" sz="1700" b="1" i="1" dirty="0">
                <a:solidFill>
                  <a:schemeClr val="bg1"/>
                </a:solidFill>
                <a:latin typeface="Cambria" panose="02040503050406030204" pitchFamily="18" charset="0"/>
              </a:rPr>
              <a:t>, the leader of SWAPO; picture right: ANC bases. Source: Ellis, “External Mission”</a:t>
            </a:r>
            <a:endParaRPr lang="en-US" sz="1700" dirty="0">
              <a:solidFill>
                <a:schemeClr val="bg1"/>
              </a:solidFill>
              <a:latin typeface="Cambria" panose="02040503050406030204" pitchFamily="18" charset="0"/>
            </a:endParaRPr>
          </a:p>
          <a:p>
            <a:endParaRPr lang="en-US" sz="2500" dirty="0">
              <a:solidFill>
                <a:schemeClr val="bg1"/>
              </a:solidFill>
              <a:latin typeface="Cambria" panose="02040503050406030204" pitchFamily="18" charset="0"/>
            </a:endParaRPr>
          </a:p>
          <a:p>
            <a:r>
              <a:rPr lang="en-US" sz="1500" dirty="0">
                <a:solidFill>
                  <a:schemeClr val="bg1"/>
                </a:solidFill>
              </a:rPr>
              <a:t> </a:t>
            </a:r>
          </a:p>
        </p:txBody>
      </p:sp>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Namibia </a:t>
            </a:r>
          </a:p>
        </p:txBody>
      </p:sp>
      <p:pic>
        <p:nvPicPr>
          <p:cNvPr id="7" name="Content Placeholder 5">
            <a:extLst>
              <a:ext uri="{FF2B5EF4-FFF2-40B4-BE49-F238E27FC236}">
                <a16:creationId xmlns:a16="http://schemas.microsoft.com/office/drawing/2014/main" id="{B75DDF5E-6B08-254D-9D2C-F27DC60F9F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692" y="1338291"/>
            <a:ext cx="2354465" cy="3169472"/>
          </a:xfrm>
          <a:prstGeom prst="rect">
            <a:avLst/>
          </a:prstGeom>
        </p:spPr>
      </p:pic>
      <p:pic>
        <p:nvPicPr>
          <p:cNvPr id="9" name="Picture 8">
            <a:extLst>
              <a:ext uri="{FF2B5EF4-FFF2-40B4-BE49-F238E27FC236}">
                <a16:creationId xmlns:a16="http://schemas.microsoft.com/office/drawing/2014/main" id="{F8B62E5A-4F64-DC43-BC02-631B0893CB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216" y="1375437"/>
            <a:ext cx="2930149" cy="3187039"/>
          </a:xfrm>
          <a:prstGeom prst="rect">
            <a:avLst/>
          </a:prstGeom>
        </p:spPr>
      </p:pic>
      <p:pic>
        <p:nvPicPr>
          <p:cNvPr id="10" name="Picture 9">
            <a:extLst>
              <a:ext uri="{FF2B5EF4-FFF2-40B4-BE49-F238E27FC236}">
                <a16:creationId xmlns:a16="http://schemas.microsoft.com/office/drawing/2014/main" id="{092B8B4D-4B38-9E44-81DB-0D58D6432D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4484" y="1338291"/>
            <a:ext cx="2410762" cy="3151418"/>
          </a:xfrm>
          <a:prstGeom prst="rect">
            <a:avLst/>
          </a:prstGeom>
        </p:spPr>
      </p:pic>
    </p:spTree>
    <p:extLst>
      <p:ext uri="{BB962C8B-B14F-4D97-AF65-F5344CB8AC3E}">
        <p14:creationId xmlns:p14="http://schemas.microsoft.com/office/powerpoint/2010/main" val="1466706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85A06-919F-E945-9306-AA596DFF2DBC}"/>
              </a:ext>
            </a:extLst>
          </p:cNvPr>
          <p:cNvSpPr>
            <a:spLocks noGrp="1"/>
          </p:cNvSpPr>
          <p:nvPr>
            <p:ph type="title"/>
          </p:nvPr>
        </p:nvSpPr>
        <p:spPr/>
        <p:txBody>
          <a:bodyPr/>
          <a:lstStyle/>
          <a:p>
            <a:r>
              <a:rPr lang="en-US" dirty="0">
                <a:solidFill>
                  <a:schemeClr val="bg1"/>
                </a:solidFill>
                <a:latin typeface="Cambria" panose="02040503050406030204" pitchFamily="18" charset="0"/>
              </a:rPr>
              <a:t>ANC and SWAPO: How did they deal with dissent?</a:t>
            </a:r>
          </a:p>
        </p:txBody>
      </p:sp>
      <p:pic>
        <p:nvPicPr>
          <p:cNvPr id="7" name="Content Placeholder 6">
            <a:extLst>
              <a:ext uri="{FF2B5EF4-FFF2-40B4-BE49-F238E27FC236}">
                <a16:creationId xmlns:a16="http://schemas.microsoft.com/office/drawing/2014/main" id="{9EEF095B-06C7-0B4A-98C3-BF48109A7F3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93187" y="1811875"/>
            <a:ext cx="2787266" cy="4180899"/>
          </a:xfrm>
        </p:spPr>
      </p:pic>
      <p:pic>
        <p:nvPicPr>
          <p:cNvPr id="9" name="Picture 8">
            <a:extLst>
              <a:ext uri="{FF2B5EF4-FFF2-40B4-BE49-F238E27FC236}">
                <a16:creationId xmlns:a16="http://schemas.microsoft.com/office/drawing/2014/main" id="{5FD59FA3-7733-D24F-8B71-D529BEA65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0" y="1871896"/>
            <a:ext cx="3106461" cy="4060856"/>
          </a:xfrm>
          <a:prstGeom prst="rect">
            <a:avLst/>
          </a:prstGeom>
        </p:spPr>
      </p:pic>
      <p:sp>
        <p:nvSpPr>
          <p:cNvPr id="3" name="TextBox 2">
            <a:extLst>
              <a:ext uri="{FF2B5EF4-FFF2-40B4-BE49-F238E27FC236}">
                <a16:creationId xmlns:a16="http://schemas.microsoft.com/office/drawing/2014/main" id="{6429C745-BB07-AD4D-868B-7FA0966FE38B}"/>
              </a:ext>
            </a:extLst>
          </p:cNvPr>
          <p:cNvSpPr txBox="1"/>
          <p:nvPr/>
        </p:nvSpPr>
        <p:spPr>
          <a:xfrm>
            <a:off x="588480" y="6113959"/>
            <a:ext cx="3146631" cy="369332"/>
          </a:xfrm>
          <a:prstGeom prst="rect">
            <a:avLst/>
          </a:prstGeom>
          <a:noFill/>
        </p:spPr>
        <p:txBody>
          <a:bodyPr wrap="none" rtlCol="0">
            <a:spAutoFit/>
          </a:bodyPr>
          <a:lstStyle/>
          <a:p>
            <a:r>
              <a:rPr lang="en-US" dirty="0">
                <a:solidFill>
                  <a:schemeClr val="bg1"/>
                </a:solidFill>
              </a:rPr>
              <a:t>Source: Ellis, “External Mission”</a:t>
            </a:r>
          </a:p>
        </p:txBody>
      </p:sp>
    </p:spTree>
    <p:extLst>
      <p:ext uri="{BB962C8B-B14F-4D97-AF65-F5344CB8AC3E}">
        <p14:creationId xmlns:p14="http://schemas.microsoft.com/office/powerpoint/2010/main" val="2388192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E331E-4B64-8548-9AC2-332FAF5814E3}"/>
              </a:ext>
            </a:extLst>
          </p:cNvPr>
          <p:cNvSpPr>
            <a:spLocks noGrp="1"/>
          </p:cNvSpPr>
          <p:nvPr>
            <p:ph type="title"/>
          </p:nvPr>
        </p:nvSpPr>
        <p:spPr/>
        <p:txBody>
          <a:bodyPr/>
          <a:lstStyle/>
          <a:p>
            <a:r>
              <a:rPr lang="en-US" dirty="0"/>
              <a:t>:</a:t>
            </a:r>
          </a:p>
        </p:txBody>
      </p:sp>
      <p:sp>
        <p:nvSpPr>
          <p:cNvPr id="3" name="Text Placeholder 2">
            <a:extLst>
              <a:ext uri="{FF2B5EF4-FFF2-40B4-BE49-F238E27FC236}">
                <a16:creationId xmlns:a16="http://schemas.microsoft.com/office/drawing/2014/main" id="{27715084-8816-2948-BE5C-6023B5720ED9}"/>
              </a:ext>
            </a:extLst>
          </p:cNvPr>
          <p:cNvSpPr>
            <a:spLocks noGrp="1"/>
          </p:cNvSpPr>
          <p:nvPr>
            <p:ph type="body" idx="1"/>
          </p:nvPr>
        </p:nvSpPr>
        <p:spPr>
          <a:xfrm>
            <a:off x="623888" y="4562476"/>
            <a:ext cx="7886700" cy="2058661"/>
          </a:xfrm>
        </p:spPr>
        <p:txBody>
          <a:bodyPr>
            <a:noAutofit/>
          </a:bodyPr>
          <a:lstStyle/>
          <a:p>
            <a:r>
              <a:rPr lang="en-US" sz="2000" dirty="0">
                <a:solidFill>
                  <a:schemeClr val="bg1"/>
                </a:solidFill>
                <a:latin typeface="Cambria" panose="02040503050406030204" pitchFamily="18" charset="0"/>
              </a:rPr>
              <a:t>1961: Zimbabwe African People’s Union (ZAPU). Leader Joshua Nkomo</a:t>
            </a:r>
          </a:p>
          <a:p>
            <a:r>
              <a:rPr lang="en-US" sz="2000" dirty="0">
                <a:solidFill>
                  <a:schemeClr val="bg1"/>
                </a:solidFill>
                <a:latin typeface="Cambria" panose="02040503050406030204" pitchFamily="18" charset="0"/>
              </a:rPr>
              <a:t>1963: Zimbabwe African National Union (ZANU). Leaders: </a:t>
            </a:r>
            <a:r>
              <a:rPr lang="en-US" sz="2000" dirty="0" err="1">
                <a:solidFill>
                  <a:schemeClr val="bg1"/>
                </a:solidFill>
                <a:latin typeface="Cambria" panose="02040503050406030204" pitchFamily="18" charset="0"/>
              </a:rPr>
              <a:t>Ndabaningi</a:t>
            </a:r>
            <a:r>
              <a:rPr lang="en-US" sz="2000" dirty="0">
                <a:solidFill>
                  <a:schemeClr val="bg1"/>
                </a:solidFill>
                <a:latin typeface="Cambria" panose="02040503050406030204" pitchFamily="18" charset="0"/>
              </a:rPr>
              <a:t> Sithole, Robert Mugabe (since 1975)</a:t>
            </a:r>
          </a:p>
          <a:p>
            <a:endParaRPr lang="en-US" sz="1500" i="1" dirty="0">
              <a:solidFill>
                <a:schemeClr val="bg1"/>
              </a:solidFill>
              <a:latin typeface="Cambria" panose="02040503050406030204" pitchFamily="18" charset="0"/>
            </a:endParaRPr>
          </a:p>
          <a:p>
            <a:r>
              <a:rPr lang="en-US" sz="1700" i="1" dirty="0">
                <a:solidFill>
                  <a:schemeClr val="bg1"/>
                </a:solidFill>
                <a:latin typeface="Cambria" panose="02040503050406030204" pitchFamily="18" charset="0"/>
              </a:rPr>
              <a:t>Picture from left to right: Robert Mugabe (ZANU) with Joshua Nkomo (ZAPU) at the Constitutional Conference on the future of Zimbabwe, Lancaster House, London, 10 September 1979</a:t>
            </a:r>
          </a:p>
          <a:p>
            <a:endParaRPr lang="en-US" sz="1500" dirty="0">
              <a:solidFill>
                <a:schemeClr val="bg1"/>
              </a:solidFill>
            </a:endParaRPr>
          </a:p>
        </p:txBody>
      </p:sp>
      <p:pic>
        <p:nvPicPr>
          <p:cNvPr id="5" name="Picture 4">
            <a:extLst>
              <a:ext uri="{FF2B5EF4-FFF2-40B4-BE49-F238E27FC236}">
                <a16:creationId xmlns:a16="http://schemas.microsoft.com/office/drawing/2014/main" id="{7731CCFF-4101-3C48-8045-76848B164C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3891" y="1366747"/>
            <a:ext cx="4160241" cy="2852737"/>
          </a:xfrm>
          <a:prstGeom prst="rect">
            <a:avLst/>
          </a:prstGeom>
        </p:spPr>
      </p:pic>
      <p:sp>
        <p:nvSpPr>
          <p:cNvPr id="8" name="Rectangle 7">
            <a:extLst>
              <a:ext uri="{FF2B5EF4-FFF2-40B4-BE49-F238E27FC236}">
                <a16:creationId xmlns:a16="http://schemas.microsoft.com/office/drawing/2014/main" id="{802E8AF6-D9DC-D44C-BBA9-7D999ED8EC0E}"/>
              </a:ext>
            </a:extLst>
          </p:cNvPr>
          <p:cNvSpPr/>
          <p:nvPr/>
        </p:nvSpPr>
        <p:spPr>
          <a:xfrm>
            <a:off x="623888" y="587692"/>
            <a:ext cx="7397362" cy="707886"/>
          </a:xfrm>
          <a:prstGeom prst="rect">
            <a:avLst/>
          </a:prstGeom>
        </p:spPr>
        <p:txBody>
          <a:bodyPr wrap="square">
            <a:spAutoFit/>
          </a:bodyPr>
          <a:lstStyle/>
          <a:p>
            <a:r>
              <a:rPr lang="en-US" sz="4000" b="1" dirty="0">
                <a:solidFill>
                  <a:schemeClr val="bg1"/>
                </a:solidFill>
                <a:latin typeface="Cambria" panose="02040503050406030204" pitchFamily="18" charset="0"/>
              </a:rPr>
              <a:t>Zimbabwe (South Rhodesia)</a:t>
            </a:r>
          </a:p>
        </p:txBody>
      </p:sp>
      <p:pic>
        <p:nvPicPr>
          <p:cNvPr id="10" name="Picture 9">
            <a:extLst>
              <a:ext uri="{FF2B5EF4-FFF2-40B4-BE49-F238E27FC236}">
                <a16:creationId xmlns:a16="http://schemas.microsoft.com/office/drawing/2014/main" id="{B46A01B7-E244-774E-BC9C-BB6B239833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217" y="1375437"/>
            <a:ext cx="2614804" cy="2844047"/>
          </a:xfrm>
          <a:prstGeom prst="rect">
            <a:avLst/>
          </a:prstGeom>
        </p:spPr>
      </p:pic>
    </p:spTree>
    <p:extLst>
      <p:ext uri="{BB962C8B-B14F-4D97-AF65-F5344CB8AC3E}">
        <p14:creationId xmlns:p14="http://schemas.microsoft.com/office/powerpoint/2010/main" val="18503191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4427</TotalTime>
  <Words>2353</Words>
  <Application>Microsoft Macintosh PowerPoint</Application>
  <PresentationFormat>On-screen Show (4:3)</PresentationFormat>
  <Paragraphs>156</Paragraphs>
  <Slides>19</Slides>
  <Notes>9</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Cambria</vt:lpstr>
      <vt:lpstr>Times New Roman</vt:lpstr>
      <vt:lpstr>Wingdings</vt:lpstr>
      <vt:lpstr>Office Theme</vt:lpstr>
      <vt:lpstr>A luta continua! Liberating southern Africa</vt:lpstr>
      <vt:lpstr> Introduction: “Free Nelson Mandela” by the Special A.K.A.  1984 </vt:lpstr>
      <vt:lpstr>Southern Africa</vt:lpstr>
      <vt:lpstr>Lecture Outline</vt:lpstr>
      <vt:lpstr>South Africa</vt:lpstr>
      <vt:lpstr> Was the ANC controlled by communists?  </vt:lpstr>
      <vt:lpstr>:</vt:lpstr>
      <vt:lpstr>ANC and SWAPO: How did they deal with dissent?</vt:lpstr>
      <vt:lpstr>:</vt:lpstr>
      <vt:lpstr> </vt:lpstr>
      <vt:lpstr>:</vt:lpstr>
      <vt:lpstr>:</vt:lpstr>
      <vt:lpstr>:</vt:lpstr>
      <vt:lpstr>Key Points</vt:lpstr>
      <vt:lpstr>:</vt:lpstr>
      <vt:lpstr>:</vt:lpstr>
      <vt:lpstr>:</vt:lpstr>
      <vt:lpstr>:</vt:lpstr>
      <vt:lpstr>Conclusions</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Superpower rivalry and revolution in the Horn of Africa</dc:title>
  <dc:creator>Roberts, George</dc:creator>
  <cp:lastModifiedBy>Natalia Telepneva</cp:lastModifiedBy>
  <cp:revision>74</cp:revision>
  <dcterms:created xsi:type="dcterms:W3CDTF">2017-01-12T08:38:03Z</dcterms:created>
  <dcterms:modified xsi:type="dcterms:W3CDTF">2019-01-28T15:00:52Z</dcterms:modified>
</cp:coreProperties>
</file>