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317" r:id="rId4"/>
    <p:sldId id="259" r:id="rId5"/>
    <p:sldId id="262" r:id="rId6"/>
    <p:sldId id="305" r:id="rId7"/>
    <p:sldId id="264" r:id="rId8"/>
    <p:sldId id="306" r:id="rId9"/>
    <p:sldId id="308" r:id="rId10"/>
    <p:sldId id="312" r:id="rId11"/>
    <p:sldId id="313" r:id="rId12"/>
    <p:sldId id="314" r:id="rId13"/>
    <p:sldId id="315" r:id="rId14"/>
    <p:sldId id="31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s, George" initials="RG" lastIdx="0" clrIdx="0">
    <p:extLst>
      <p:ext uri="{19B8F6BF-5375-455C-9EA6-DF929625EA0E}">
        <p15:presenceInfo xmlns:p15="http://schemas.microsoft.com/office/powerpoint/2012/main" userId="S-1-5-21-94802787-2259107539-412602403-2641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31" autoAdjust="0"/>
    <p:restoredTop sz="94660"/>
  </p:normalViewPr>
  <p:slideViewPr>
    <p:cSldViewPr snapToGrid="0">
      <p:cViewPr varScale="1">
        <p:scale>
          <a:sx n="112" d="100"/>
          <a:sy n="112" d="100"/>
        </p:scale>
        <p:origin x="209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7855FF-67E4-4583-A9EB-38D21A509D06}"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573CEF45-805B-4D46-BE25-40F7DDB43BDC}">
      <dgm:prSet/>
      <dgm:spPr/>
      <dgm:t>
        <a:bodyPr/>
        <a:lstStyle/>
        <a:p>
          <a:r>
            <a:rPr lang="en-US"/>
            <a:t>Economic powerhouse:</a:t>
          </a:r>
        </a:p>
      </dgm:t>
    </dgm:pt>
    <dgm:pt modelId="{0081211D-A62B-4BB6-944E-39732A43A5EF}" type="parTrans" cxnId="{1E2913C9-BB5D-415E-9E99-51E4F41938C4}">
      <dgm:prSet/>
      <dgm:spPr/>
      <dgm:t>
        <a:bodyPr/>
        <a:lstStyle/>
        <a:p>
          <a:endParaRPr lang="en-US"/>
        </a:p>
      </dgm:t>
    </dgm:pt>
    <dgm:pt modelId="{A7044890-C773-4947-8BFD-10C354F70012}" type="sibTrans" cxnId="{1E2913C9-BB5D-415E-9E99-51E4F41938C4}">
      <dgm:prSet/>
      <dgm:spPr/>
      <dgm:t>
        <a:bodyPr/>
        <a:lstStyle/>
        <a:p>
          <a:endParaRPr lang="en-US"/>
        </a:p>
      </dgm:t>
    </dgm:pt>
    <dgm:pt modelId="{338D0B5D-A88C-4797-9BA5-C268B18FB026}">
      <dgm:prSet/>
      <dgm:spPr/>
      <dgm:t>
        <a:bodyPr/>
        <a:lstStyle/>
        <a:p>
          <a:r>
            <a:rPr lang="en-US"/>
            <a:t>Kimberley diamond diggings, 1867-</a:t>
          </a:r>
        </a:p>
      </dgm:t>
    </dgm:pt>
    <dgm:pt modelId="{35A41CBB-EB28-468C-B057-9471FB791A2D}" type="parTrans" cxnId="{B2040E58-86B9-4178-9EC3-DA1C4B7CF816}">
      <dgm:prSet/>
      <dgm:spPr/>
      <dgm:t>
        <a:bodyPr/>
        <a:lstStyle/>
        <a:p>
          <a:endParaRPr lang="en-US"/>
        </a:p>
      </dgm:t>
    </dgm:pt>
    <dgm:pt modelId="{0697BB58-B473-483F-8848-5A18E809A0C2}" type="sibTrans" cxnId="{B2040E58-86B9-4178-9EC3-DA1C4B7CF816}">
      <dgm:prSet/>
      <dgm:spPr/>
      <dgm:t>
        <a:bodyPr/>
        <a:lstStyle/>
        <a:p>
          <a:endParaRPr lang="en-US"/>
        </a:p>
      </dgm:t>
    </dgm:pt>
    <dgm:pt modelId="{3938963A-3ECD-4DBA-94BC-7205D794D1DF}">
      <dgm:prSet/>
      <dgm:spPr/>
      <dgm:t>
        <a:bodyPr/>
        <a:lstStyle/>
        <a:p>
          <a:r>
            <a:rPr lang="en-US"/>
            <a:t>Witwatersrand gold mines, 1880s-</a:t>
          </a:r>
        </a:p>
      </dgm:t>
    </dgm:pt>
    <dgm:pt modelId="{47CFC873-D616-4BD2-8BBC-5C29AA426899}" type="parTrans" cxnId="{B139F02F-98BC-44A4-867A-F192FB3EBCFB}">
      <dgm:prSet/>
      <dgm:spPr/>
      <dgm:t>
        <a:bodyPr/>
        <a:lstStyle/>
        <a:p>
          <a:endParaRPr lang="en-US"/>
        </a:p>
      </dgm:t>
    </dgm:pt>
    <dgm:pt modelId="{C376D72E-4DCC-42CC-A606-CF268C080FC4}" type="sibTrans" cxnId="{B139F02F-98BC-44A4-867A-F192FB3EBCFB}">
      <dgm:prSet/>
      <dgm:spPr/>
      <dgm:t>
        <a:bodyPr/>
        <a:lstStyle/>
        <a:p>
          <a:endParaRPr lang="en-US"/>
        </a:p>
      </dgm:t>
    </dgm:pt>
    <dgm:pt modelId="{260D247F-499C-4273-9A4B-6461C5227BA4}">
      <dgm:prSet/>
      <dgm:spPr/>
      <dgm:t>
        <a:bodyPr/>
        <a:lstStyle/>
        <a:p>
          <a:r>
            <a:rPr lang="en-US"/>
            <a:t>--&gt;mines required cheap labour </a:t>
          </a:r>
          <a:r>
            <a:rPr lang="en-US">
              <a:sym typeface="Wingdings" panose="05000000000000000000" pitchFamily="2" charset="2"/>
            </a:rPr>
            <a:t></a:t>
          </a:r>
          <a:r>
            <a:rPr lang="en-US"/>
            <a:t>development of racial hierarchy</a:t>
          </a:r>
        </a:p>
      </dgm:t>
    </dgm:pt>
    <dgm:pt modelId="{BAD95A0B-055B-4D84-A42B-661A9F88B1BB}" type="parTrans" cxnId="{69FA3130-7DAA-40E5-A3E8-012D947344FC}">
      <dgm:prSet/>
      <dgm:spPr/>
      <dgm:t>
        <a:bodyPr/>
        <a:lstStyle/>
        <a:p>
          <a:endParaRPr lang="en-US"/>
        </a:p>
      </dgm:t>
    </dgm:pt>
    <dgm:pt modelId="{92DF0B03-08A2-46CD-AEAE-A771A83D3061}" type="sibTrans" cxnId="{69FA3130-7DAA-40E5-A3E8-012D947344FC}">
      <dgm:prSet/>
      <dgm:spPr/>
      <dgm:t>
        <a:bodyPr/>
        <a:lstStyle/>
        <a:p>
          <a:endParaRPr lang="en-US"/>
        </a:p>
      </dgm:t>
    </dgm:pt>
    <dgm:pt modelId="{25E48A05-0503-42A6-BFB3-1EF6051F308B}">
      <dgm:prSet/>
      <dgm:spPr/>
      <dgm:t>
        <a:bodyPr/>
        <a:lstStyle/>
        <a:p>
          <a:r>
            <a:rPr lang="en-US"/>
            <a:t>Afrikaner Nationalism: ‘Great trek’; Boer wars (1880-81 and 1899-1902)</a:t>
          </a:r>
        </a:p>
      </dgm:t>
    </dgm:pt>
    <dgm:pt modelId="{2D9E6A2A-E72C-425A-9C01-E004AA8A9827}" type="parTrans" cxnId="{652BC1D5-78FA-475E-8892-18F50C3FDE11}">
      <dgm:prSet/>
      <dgm:spPr/>
      <dgm:t>
        <a:bodyPr/>
        <a:lstStyle/>
        <a:p>
          <a:endParaRPr lang="en-US"/>
        </a:p>
      </dgm:t>
    </dgm:pt>
    <dgm:pt modelId="{48690005-5B60-4880-AF65-DD5B1B5DB942}" type="sibTrans" cxnId="{652BC1D5-78FA-475E-8892-18F50C3FDE11}">
      <dgm:prSet/>
      <dgm:spPr/>
      <dgm:t>
        <a:bodyPr/>
        <a:lstStyle/>
        <a:p>
          <a:endParaRPr lang="en-US"/>
        </a:p>
      </dgm:t>
    </dgm:pt>
    <dgm:pt modelId="{A379F53D-BCAF-48C9-B93A-48563A2B1B5E}">
      <dgm:prSet/>
      <dgm:spPr/>
      <dgm:t>
        <a:bodyPr/>
        <a:lstStyle/>
        <a:p>
          <a:r>
            <a:rPr lang="en-US"/>
            <a:t>1914: National Party </a:t>
          </a:r>
          <a:r>
            <a:rPr lang="en-GB"/>
            <a:t>formed</a:t>
          </a:r>
          <a:endParaRPr lang="en-US"/>
        </a:p>
      </dgm:t>
    </dgm:pt>
    <dgm:pt modelId="{D47965B7-6324-4819-A48C-7339B7D1A0AB}" type="parTrans" cxnId="{4C47DE44-32D5-4986-B266-BD4624938396}">
      <dgm:prSet/>
      <dgm:spPr/>
      <dgm:t>
        <a:bodyPr/>
        <a:lstStyle/>
        <a:p>
          <a:endParaRPr lang="en-US"/>
        </a:p>
      </dgm:t>
    </dgm:pt>
    <dgm:pt modelId="{62932EC3-D4B3-4A88-A1CF-F50B99DE214A}" type="sibTrans" cxnId="{4C47DE44-32D5-4986-B266-BD4624938396}">
      <dgm:prSet/>
      <dgm:spPr/>
      <dgm:t>
        <a:bodyPr/>
        <a:lstStyle/>
        <a:p>
          <a:endParaRPr lang="en-US"/>
        </a:p>
      </dgm:t>
    </dgm:pt>
    <dgm:pt modelId="{F790E64E-C2AD-487D-83BB-0B16E54A703C}">
      <dgm:prSet/>
      <dgm:spPr/>
      <dgm:t>
        <a:bodyPr/>
        <a:lstStyle/>
        <a:p>
          <a:r>
            <a:rPr lang="en-GB"/>
            <a:t>1948: National Party victory – apartheid imposed</a:t>
          </a:r>
          <a:endParaRPr lang="en-US"/>
        </a:p>
      </dgm:t>
    </dgm:pt>
    <dgm:pt modelId="{E43A86F9-D38B-4D6B-AEB5-3270469B9DE3}" type="parTrans" cxnId="{656DFBC1-70B1-4615-BC28-687B71A30415}">
      <dgm:prSet/>
      <dgm:spPr/>
      <dgm:t>
        <a:bodyPr/>
        <a:lstStyle/>
        <a:p>
          <a:endParaRPr lang="en-US"/>
        </a:p>
      </dgm:t>
    </dgm:pt>
    <dgm:pt modelId="{3DC3D390-42A2-4AA5-9C18-4FDA34D6F9EC}" type="sibTrans" cxnId="{656DFBC1-70B1-4615-BC28-687B71A30415}">
      <dgm:prSet/>
      <dgm:spPr/>
      <dgm:t>
        <a:bodyPr/>
        <a:lstStyle/>
        <a:p>
          <a:endParaRPr lang="en-US"/>
        </a:p>
      </dgm:t>
    </dgm:pt>
    <dgm:pt modelId="{0E0DB6E1-188E-F94B-97F3-2C2EED94DB59}" type="pres">
      <dgm:prSet presAssocID="{907855FF-67E4-4583-A9EB-38D21A509D06}" presName="diagram" presStyleCnt="0">
        <dgm:presLayoutVars>
          <dgm:dir/>
          <dgm:resizeHandles val="exact"/>
        </dgm:presLayoutVars>
      </dgm:prSet>
      <dgm:spPr/>
    </dgm:pt>
    <dgm:pt modelId="{1CF56C53-2B1D-1844-9AC1-B6C498B4F788}" type="pres">
      <dgm:prSet presAssocID="{573CEF45-805B-4D46-BE25-40F7DDB43BDC}" presName="node" presStyleLbl="node1" presStyleIdx="0" presStyleCnt="5">
        <dgm:presLayoutVars>
          <dgm:bulletEnabled val="1"/>
        </dgm:presLayoutVars>
      </dgm:prSet>
      <dgm:spPr/>
    </dgm:pt>
    <dgm:pt modelId="{7F1245FC-7943-3B4B-AD98-577CE29B65F6}" type="pres">
      <dgm:prSet presAssocID="{A7044890-C773-4947-8BFD-10C354F70012}" presName="sibTrans" presStyleCnt="0"/>
      <dgm:spPr/>
    </dgm:pt>
    <dgm:pt modelId="{0DF269BF-B8D5-D044-AB14-9E33C0022684}" type="pres">
      <dgm:prSet presAssocID="{260D247F-499C-4273-9A4B-6461C5227BA4}" presName="node" presStyleLbl="node1" presStyleIdx="1" presStyleCnt="5">
        <dgm:presLayoutVars>
          <dgm:bulletEnabled val="1"/>
        </dgm:presLayoutVars>
      </dgm:prSet>
      <dgm:spPr/>
    </dgm:pt>
    <dgm:pt modelId="{EAED861D-936E-1F47-850B-68CB30998FFC}" type="pres">
      <dgm:prSet presAssocID="{92DF0B03-08A2-46CD-AEAE-A771A83D3061}" presName="sibTrans" presStyleCnt="0"/>
      <dgm:spPr/>
    </dgm:pt>
    <dgm:pt modelId="{4DEC1CCB-A26E-3740-BA8E-9A073DB78BB4}" type="pres">
      <dgm:prSet presAssocID="{25E48A05-0503-42A6-BFB3-1EF6051F308B}" presName="node" presStyleLbl="node1" presStyleIdx="2" presStyleCnt="5">
        <dgm:presLayoutVars>
          <dgm:bulletEnabled val="1"/>
        </dgm:presLayoutVars>
      </dgm:prSet>
      <dgm:spPr/>
    </dgm:pt>
    <dgm:pt modelId="{6702211D-11F9-FA42-AD40-8F113D2B88FE}" type="pres">
      <dgm:prSet presAssocID="{48690005-5B60-4880-AF65-DD5B1B5DB942}" presName="sibTrans" presStyleCnt="0"/>
      <dgm:spPr/>
    </dgm:pt>
    <dgm:pt modelId="{226F42EA-3F65-614D-895C-1275651180EA}" type="pres">
      <dgm:prSet presAssocID="{A379F53D-BCAF-48C9-B93A-48563A2B1B5E}" presName="node" presStyleLbl="node1" presStyleIdx="3" presStyleCnt="5">
        <dgm:presLayoutVars>
          <dgm:bulletEnabled val="1"/>
        </dgm:presLayoutVars>
      </dgm:prSet>
      <dgm:spPr/>
    </dgm:pt>
    <dgm:pt modelId="{4AB313F0-0DE0-C041-AFBE-897AFF6A1BE3}" type="pres">
      <dgm:prSet presAssocID="{62932EC3-D4B3-4A88-A1CF-F50B99DE214A}" presName="sibTrans" presStyleCnt="0"/>
      <dgm:spPr/>
    </dgm:pt>
    <dgm:pt modelId="{D22FBA49-DD08-6747-80D0-69B1D9275380}" type="pres">
      <dgm:prSet presAssocID="{F790E64E-C2AD-487D-83BB-0B16E54A703C}" presName="node" presStyleLbl="node1" presStyleIdx="4" presStyleCnt="5">
        <dgm:presLayoutVars>
          <dgm:bulletEnabled val="1"/>
        </dgm:presLayoutVars>
      </dgm:prSet>
      <dgm:spPr/>
    </dgm:pt>
  </dgm:ptLst>
  <dgm:cxnLst>
    <dgm:cxn modelId="{32718E0F-F5E9-D543-9A25-A565E08ECFA8}" type="presOf" srcId="{3938963A-3ECD-4DBA-94BC-7205D794D1DF}" destId="{1CF56C53-2B1D-1844-9AC1-B6C498B4F788}" srcOrd="0" destOrd="2" presId="urn:microsoft.com/office/officeart/2005/8/layout/default"/>
    <dgm:cxn modelId="{B139F02F-98BC-44A4-867A-F192FB3EBCFB}" srcId="{573CEF45-805B-4D46-BE25-40F7DDB43BDC}" destId="{3938963A-3ECD-4DBA-94BC-7205D794D1DF}" srcOrd="1" destOrd="0" parTransId="{47CFC873-D616-4BD2-8BBC-5C29AA426899}" sibTransId="{C376D72E-4DCC-42CC-A606-CF268C080FC4}"/>
    <dgm:cxn modelId="{69FA3130-7DAA-40E5-A3E8-012D947344FC}" srcId="{907855FF-67E4-4583-A9EB-38D21A509D06}" destId="{260D247F-499C-4273-9A4B-6461C5227BA4}" srcOrd="1" destOrd="0" parTransId="{BAD95A0B-055B-4D84-A42B-661A9F88B1BB}" sibTransId="{92DF0B03-08A2-46CD-AEAE-A771A83D3061}"/>
    <dgm:cxn modelId="{4C47DE44-32D5-4986-B266-BD4624938396}" srcId="{907855FF-67E4-4583-A9EB-38D21A509D06}" destId="{A379F53D-BCAF-48C9-B93A-48563A2B1B5E}" srcOrd="3" destOrd="0" parTransId="{D47965B7-6324-4819-A48C-7339B7D1A0AB}" sibTransId="{62932EC3-D4B3-4A88-A1CF-F50B99DE214A}"/>
    <dgm:cxn modelId="{99320846-EB17-914A-AA47-AD8317F78954}" type="presOf" srcId="{338D0B5D-A88C-4797-9BA5-C268B18FB026}" destId="{1CF56C53-2B1D-1844-9AC1-B6C498B4F788}" srcOrd="0" destOrd="1" presId="urn:microsoft.com/office/officeart/2005/8/layout/default"/>
    <dgm:cxn modelId="{B2040E58-86B9-4178-9EC3-DA1C4B7CF816}" srcId="{573CEF45-805B-4D46-BE25-40F7DDB43BDC}" destId="{338D0B5D-A88C-4797-9BA5-C268B18FB026}" srcOrd="0" destOrd="0" parTransId="{35A41CBB-EB28-468C-B057-9471FB791A2D}" sibTransId="{0697BB58-B473-483F-8848-5A18E809A0C2}"/>
    <dgm:cxn modelId="{7156266B-CB7F-3340-B0FE-8F3BB6AFAD95}" type="presOf" srcId="{25E48A05-0503-42A6-BFB3-1EF6051F308B}" destId="{4DEC1CCB-A26E-3740-BA8E-9A073DB78BB4}" srcOrd="0" destOrd="0" presId="urn:microsoft.com/office/officeart/2005/8/layout/default"/>
    <dgm:cxn modelId="{4FCF6685-EE8B-1D47-9C44-6C8A3FAE8EA8}" type="presOf" srcId="{F790E64E-C2AD-487D-83BB-0B16E54A703C}" destId="{D22FBA49-DD08-6747-80D0-69B1D9275380}" srcOrd="0" destOrd="0" presId="urn:microsoft.com/office/officeart/2005/8/layout/default"/>
    <dgm:cxn modelId="{01A77B9D-8F15-2F4B-A091-60BF4FAE4277}" type="presOf" srcId="{573CEF45-805B-4D46-BE25-40F7DDB43BDC}" destId="{1CF56C53-2B1D-1844-9AC1-B6C498B4F788}" srcOrd="0" destOrd="0" presId="urn:microsoft.com/office/officeart/2005/8/layout/default"/>
    <dgm:cxn modelId="{78710CA4-F4A9-B94A-A07D-E863F62121F9}" type="presOf" srcId="{A379F53D-BCAF-48C9-B93A-48563A2B1B5E}" destId="{226F42EA-3F65-614D-895C-1275651180EA}" srcOrd="0" destOrd="0" presId="urn:microsoft.com/office/officeart/2005/8/layout/default"/>
    <dgm:cxn modelId="{656DFBC1-70B1-4615-BC28-687B71A30415}" srcId="{907855FF-67E4-4583-A9EB-38D21A509D06}" destId="{F790E64E-C2AD-487D-83BB-0B16E54A703C}" srcOrd="4" destOrd="0" parTransId="{E43A86F9-D38B-4D6B-AEB5-3270469B9DE3}" sibTransId="{3DC3D390-42A2-4AA5-9C18-4FDA34D6F9EC}"/>
    <dgm:cxn modelId="{1E2913C9-BB5D-415E-9E99-51E4F41938C4}" srcId="{907855FF-67E4-4583-A9EB-38D21A509D06}" destId="{573CEF45-805B-4D46-BE25-40F7DDB43BDC}" srcOrd="0" destOrd="0" parTransId="{0081211D-A62B-4BB6-944E-39732A43A5EF}" sibTransId="{A7044890-C773-4947-8BFD-10C354F70012}"/>
    <dgm:cxn modelId="{652BC1D5-78FA-475E-8892-18F50C3FDE11}" srcId="{907855FF-67E4-4583-A9EB-38D21A509D06}" destId="{25E48A05-0503-42A6-BFB3-1EF6051F308B}" srcOrd="2" destOrd="0" parTransId="{2D9E6A2A-E72C-425A-9C01-E004AA8A9827}" sibTransId="{48690005-5B60-4880-AF65-DD5B1B5DB942}"/>
    <dgm:cxn modelId="{2BE835F3-F3AC-1547-9E2B-CEFBC7050D4A}" type="presOf" srcId="{907855FF-67E4-4583-A9EB-38D21A509D06}" destId="{0E0DB6E1-188E-F94B-97F3-2C2EED94DB59}" srcOrd="0" destOrd="0" presId="urn:microsoft.com/office/officeart/2005/8/layout/default"/>
    <dgm:cxn modelId="{37BB3DFA-5D64-2048-83A9-55A0340B9234}" type="presOf" srcId="{260D247F-499C-4273-9A4B-6461C5227BA4}" destId="{0DF269BF-B8D5-D044-AB14-9E33C0022684}" srcOrd="0" destOrd="0" presId="urn:microsoft.com/office/officeart/2005/8/layout/default"/>
    <dgm:cxn modelId="{A7B91981-250B-484B-B3B5-9F132F04E619}" type="presParOf" srcId="{0E0DB6E1-188E-F94B-97F3-2C2EED94DB59}" destId="{1CF56C53-2B1D-1844-9AC1-B6C498B4F788}" srcOrd="0" destOrd="0" presId="urn:microsoft.com/office/officeart/2005/8/layout/default"/>
    <dgm:cxn modelId="{2534A70B-B398-A04A-B5D5-3C0D123DAFD7}" type="presParOf" srcId="{0E0DB6E1-188E-F94B-97F3-2C2EED94DB59}" destId="{7F1245FC-7943-3B4B-AD98-577CE29B65F6}" srcOrd="1" destOrd="0" presId="urn:microsoft.com/office/officeart/2005/8/layout/default"/>
    <dgm:cxn modelId="{FAA1B588-BF43-A640-8260-F805004487D9}" type="presParOf" srcId="{0E0DB6E1-188E-F94B-97F3-2C2EED94DB59}" destId="{0DF269BF-B8D5-D044-AB14-9E33C0022684}" srcOrd="2" destOrd="0" presId="urn:microsoft.com/office/officeart/2005/8/layout/default"/>
    <dgm:cxn modelId="{A41D8B14-B28E-D144-B702-09ACAD8B59BB}" type="presParOf" srcId="{0E0DB6E1-188E-F94B-97F3-2C2EED94DB59}" destId="{EAED861D-936E-1F47-850B-68CB30998FFC}" srcOrd="3" destOrd="0" presId="urn:microsoft.com/office/officeart/2005/8/layout/default"/>
    <dgm:cxn modelId="{8ED99888-85A8-844C-8247-5ABAC0D338BF}" type="presParOf" srcId="{0E0DB6E1-188E-F94B-97F3-2C2EED94DB59}" destId="{4DEC1CCB-A26E-3740-BA8E-9A073DB78BB4}" srcOrd="4" destOrd="0" presId="urn:microsoft.com/office/officeart/2005/8/layout/default"/>
    <dgm:cxn modelId="{2624B9A5-2E97-324C-BC79-2D039361A37D}" type="presParOf" srcId="{0E0DB6E1-188E-F94B-97F3-2C2EED94DB59}" destId="{6702211D-11F9-FA42-AD40-8F113D2B88FE}" srcOrd="5" destOrd="0" presId="urn:microsoft.com/office/officeart/2005/8/layout/default"/>
    <dgm:cxn modelId="{417E09DF-CC90-F04F-B994-38361606C5FA}" type="presParOf" srcId="{0E0DB6E1-188E-F94B-97F3-2C2EED94DB59}" destId="{226F42EA-3F65-614D-895C-1275651180EA}" srcOrd="6" destOrd="0" presId="urn:microsoft.com/office/officeart/2005/8/layout/default"/>
    <dgm:cxn modelId="{B2599D1B-DC04-5140-96FE-CC6571651A97}" type="presParOf" srcId="{0E0DB6E1-188E-F94B-97F3-2C2EED94DB59}" destId="{4AB313F0-0DE0-C041-AFBE-897AFF6A1BE3}" srcOrd="7" destOrd="0" presId="urn:microsoft.com/office/officeart/2005/8/layout/default"/>
    <dgm:cxn modelId="{62F4BD2C-47B8-FC40-B4AC-28310856337B}" type="presParOf" srcId="{0E0DB6E1-188E-F94B-97F3-2C2EED94DB59}" destId="{D22FBA49-DD08-6747-80D0-69B1D9275380}"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20603C-F2FC-473B-AC5A-4B87E2473F30}"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46A2B1CF-5A6B-4743-A8BE-D6BF401A9AD7}">
      <dgm:prSet/>
      <dgm:spPr/>
      <dgm:t>
        <a:bodyPr/>
        <a:lstStyle/>
        <a:p>
          <a:r>
            <a:rPr lang="en-US"/>
            <a:t>Complex society: white Portuguese; black Angolans; </a:t>
          </a:r>
          <a:r>
            <a:rPr lang="en-US" i="1"/>
            <a:t>mesticos </a:t>
          </a:r>
          <a:r>
            <a:rPr lang="en-US"/>
            <a:t>(mixed-race) population</a:t>
          </a:r>
          <a:r>
            <a:rPr lang="en-GB"/>
            <a:t>; </a:t>
          </a:r>
          <a:r>
            <a:rPr lang="en-GB" i="1"/>
            <a:t>assimilados </a:t>
          </a:r>
          <a:r>
            <a:rPr lang="en-GB"/>
            <a:t>(educated Africans)</a:t>
          </a:r>
          <a:endParaRPr lang="en-US"/>
        </a:p>
      </dgm:t>
    </dgm:pt>
    <dgm:pt modelId="{804F5D6E-6201-4403-9F86-E31CA89D1339}" type="parTrans" cxnId="{F5E3987F-F5A4-45CA-9DD8-D848787E2DF6}">
      <dgm:prSet/>
      <dgm:spPr/>
      <dgm:t>
        <a:bodyPr/>
        <a:lstStyle/>
        <a:p>
          <a:endParaRPr lang="en-US"/>
        </a:p>
      </dgm:t>
    </dgm:pt>
    <dgm:pt modelId="{6D70EAD3-9F98-4982-8AA2-671B954B18B5}" type="sibTrans" cxnId="{F5E3987F-F5A4-45CA-9DD8-D848787E2DF6}">
      <dgm:prSet/>
      <dgm:spPr/>
      <dgm:t>
        <a:bodyPr/>
        <a:lstStyle/>
        <a:p>
          <a:endParaRPr lang="en-US"/>
        </a:p>
      </dgm:t>
    </dgm:pt>
    <dgm:pt modelId="{6FACBD7E-4A36-491F-AB81-0B844307748E}">
      <dgm:prSet/>
      <dgm:spPr/>
      <dgm:t>
        <a:bodyPr/>
        <a:lstStyle/>
        <a:p>
          <a:r>
            <a:rPr lang="en-US"/>
            <a:t>Labour scarcity </a:t>
          </a:r>
          <a:r>
            <a:rPr lang="en-US">
              <a:sym typeface="Wingdings" panose="05000000000000000000" pitchFamily="2" charset="2"/>
            </a:rPr>
            <a:t></a:t>
          </a:r>
          <a:r>
            <a:rPr lang="en-US"/>
            <a:t>development of hierarchical social order</a:t>
          </a:r>
        </a:p>
      </dgm:t>
    </dgm:pt>
    <dgm:pt modelId="{21A5947C-13E5-45AF-B34F-291A56B2DEC6}" type="parTrans" cxnId="{9D2849B2-0BAA-4294-95E5-EB8A35F1443E}">
      <dgm:prSet/>
      <dgm:spPr/>
      <dgm:t>
        <a:bodyPr/>
        <a:lstStyle/>
        <a:p>
          <a:endParaRPr lang="en-US"/>
        </a:p>
      </dgm:t>
    </dgm:pt>
    <dgm:pt modelId="{B25EE858-FB1D-43A1-9504-8169C30EE64F}" type="sibTrans" cxnId="{9D2849B2-0BAA-4294-95E5-EB8A35F1443E}">
      <dgm:prSet/>
      <dgm:spPr/>
      <dgm:t>
        <a:bodyPr/>
        <a:lstStyle/>
        <a:p>
          <a:endParaRPr lang="en-US"/>
        </a:p>
      </dgm:t>
    </dgm:pt>
    <dgm:pt modelId="{E719FEA0-FCEA-47FA-9409-AC4C8F96BE9C}">
      <dgm:prSet/>
      <dgm:spPr/>
      <dgm:t>
        <a:bodyPr/>
        <a:lstStyle/>
        <a:p>
          <a:r>
            <a:rPr lang="en-US"/>
            <a:t>Lack of investment in social welfare</a:t>
          </a:r>
        </a:p>
      </dgm:t>
    </dgm:pt>
    <dgm:pt modelId="{93A645A1-0DA5-45F6-9327-318AD65B99B7}" type="parTrans" cxnId="{7E2CC435-244E-4EEA-8EE2-87FFB832DCBB}">
      <dgm:prSet/>
      <dgm:spPr/>
      <dgm:t>
        <a:bodyPr/>
        <a:lstStyle/>
        <a:p>
          <a:endParaRPr lang="en-US"/>
        </a:p>
      </dgm:t>
    </dgm:pt>
    <dgm:pt modelId="{0310EB0B-F5D5-4D8E-9844-A5179D9276D5}" type="sibTrans" cxnId="{7E2CC435-244E-4EEA-8EE2-87FFB832DCBB}">
      <dgm:prSet/>
      <dgm:spPr/>
      <dgm:t>
        <a:bodyPr/>
        <a:lstStyle/>
        <a:p>
          <a:endParaRPr lang="en-US"/>
        </a:p>
      </dgm:t>
    </dgm:pt>
    <dgm:pt modelId="{913392E7-2173-442B-BFA9-3FB54E33010C}">
      <dgm:prSet/>
      <dgm:spPr/>
      <dgm:t>
        <a:bodyPr/>
        <a:lstStyle/>
        <a:p>
          <a:r>
            <a:rPr lang="en-US"/>
            <a:t>1932-1968: Antonio Salazar’s comes to power in Lisbon. Establishes </a:t>
          </a:r>
          <a:r>
            <a:rPr lang="en-US" i="1"/>
            <a:t>Estado Novo</a:t>
          </a:r>
          <a:r>
            <a:rPr lang="en-US"/>
            <a:t> (‘New State’) in 1933.</a:t>
          </a:r>
        </a:p>
      </dgm:t>
    </dgm:pt>
    <dgm:pt modelId="{94C436D7-FF0E-4D49-8489-0363AD7EF551}" type="parTrans" cxnId="{F00013F7-E1C3-4EB2-9913-42733D4C1D14}">
      <dgm:prSet/>
      <dgm:spPr/>
      <dgm:t>
        <a:bodyPr/>
        <a:lstStyle/>
        <a:p>
          <a:endParaRPr lang="en-US"/>
        </a:p>
      </dgm:t>
    </dgm:pt>
    <dgm:pt modelId="{173A3E75-3779-4422-A5F6-A9500953F554}" type="sibTrans" cxnId="{F00013F7-E1C3-4EB2-9913-42733D4C1D14}">
      <dgm:prSet/>
      <dgm:spPr/>
      <dgm:t>
        <a:bodyPr/>
        <a:lstStyle/>
        <a:p>
          <a:endParaRPr lang="en-US"/>
        </a:p>
      </dgm:t>
    </dgm:pt>
    <dgm:pt modelId="{6C99DDCC-003F-4F93-A529-D343AE088F49}">
      <dgm:prSet/>
      <dgm:spPr/>
      <dgm:t>
        <a:bodyPr/>
        <a:lstStyle/>
        <a:p>
          <a:r>
            <a:rPr lang="en-GB"/>
            <a:t>1951 – Angola, Mozambique, Guinea-Bissau, Cape Verde made overseas territories</a:t>
          </a:r>
          <a:endParaRPr lang="en-US"/>
        </a:p>
      </dgm:t>
    </dgm:pt>
    <dgm:pt modelId="{DB048DC5-2424-4626-BBCF-3E327DC953C2}" type="parTrans" cxnId="{CD0FA437-08BE-42EE-B613-3346B0A462B4}">
      <dgm:prSet/>
      <dgm:spPr/>
      <dgm:t>
        <a:bodyPr/>
        <a:lstStyle/>
        <a:p>
          <a:endParaRPr lang="en-US"/>
        </a:p>
      </dgm:t>
    </dgm:pt>
    <dgm:pt modelId="{622405D4-1FAC-4C73-B01B-B4A4CD891720}" type="sibTrans" cxnId="{CD0FA437-08BE-42EE-B613-3346B0A462B4}">
      <dgm:prSet/>
      <dgm:spPr/>
      <dgm:t>
        <a:bodyPr/>
        <a:lstStyle/>
        <a:p>
          <a:endParaRPr lang="en-US"/>
        </a:p>
      </dgm:t>
    </dgm:pt>
    <dgm:pt modelId="{3E28B5D8-2DB3-4F89-9831-2A92F330D9B9}">
      <dgm:prSet/>
      <dgm:spPr/>
      <dgm:t>
        <a:bodyPr/>
        <a:lstStyle/>
        <a:p>
          <a:r>
            <a:rPr lang="en-US"/>
            <a:t>1961: Angolan Uprising and the start of anti-colonial wars</a:t>
          </a:r>
        </a:p>
      </dgm:t>
    </dgm:pt>
    <dgm:pt modelId="{E8016DE7-2B63-4306-8692-605F00DFA98F}" type="parTrans" cxnId="{A617A065-8BAA-4743-91DE-FE00BE2F2DA3}">
      <dgm:prSet/>
      <dgm:spPr/>
      <dgm:t>
        <a:bodyPr/>
        <a:lstStyle/>
        <a:p>
          <a:endParaRPr lang="en-US"/>
        </a:p>
      </dgm:t>
    </dgm:pt>
    <dgm:pt modelId="{C7D0E663-63FA-45B1-8E63-9AF90D05963C}" type="sibTrans" cxnId="{A617A065-8BAA-4743-91DE-FE00BE2F2DA3}">
      <dgm:prSet/>
      <dgm:spPr/>
      <dgm:t>
        <a:bodyPr/>
        <a:lstStyle/>
        <a:p>
          <a:endParaRPr lang="en-US"/>
        </a:p>
      </dgm:t>
    </dgm:pt>
    <dgm:pt modelId="{8BC4C940-234A-BC4F-A042-243B51BD5602}" type="pres">
      <dgm:prSet presAssocID="{1120603C-F2FC-473B-AC5A-4B87E2473F30}" presName="diagram" presStyleCnt="0">
        <dgm:presLayoutVars>
          <dgm:dir/>
          <dgm:resizeHandles val="exact"/>
        </dgm:presLayoutVars>
      </dgm:prSet>
      <dgm:spPr/>
    </dgm:pt>
    <dgm:pt modelId="{749C67E9-1292-D546-BC67-4BF8F056E59E}" type="pres">
      <dgm:prSet presAssocID="{46A2B1CF-5A6B-4743-A8BE-D6BF401A9AD7}" presName="node" presStyleLbl="node1" presStyleIdx="0" presStyleCnt="6">
        <dgm:presLayoutVars>
          <dgm:bulletEnabled val="1"/>
        </dgm:presLayoutVars>
      </dgm:prSet>
      <dgm:spPr/>
    </dgm:pt>
    <dgm:pt modelId="{390736A1-DC3B-BD44-BE48-6DE04D8361C5}" type="pres">
      <dgm:prSet presAssocID="{6D70EAD3-9F98-4982-8AA2-671B954B18B5}" presName="sibTrans" presStyleCnt="0"/>
      <dgm:spPr/>
    </dgm:pt>
    <dgm:pt modelId="{4211FD6E-31FA-4446-80E6-6CC9D32005C7}" type="pres">
      <dgm:prSet presAssocID="{6FACBD7E-4A36-491F-AB81-0B844307748E}" presName="node" presStyleLbl="node1" presStyleIdx="1" presStyleCnt="6">
        <dgm:presLayoutVars>
          <dgm:bulletEnabled val="1"/>
        </dgm:presLayoutVars>
      </dgm:prSet>
      <dgm:spPr/>
    </dgm:pt>
    <dgm:pt modelId="{E702B01A-8FC1-2140-A0BF-596D00DB42A6}" type="pres">
      <dgm:prSet presAssocID="{B25EE858-FB1D-43A1-9504-8169C30EE64F}" presName="sibTrans" presStyleCnt="0"/>
      <dgm:spPr/>
    </dgm:pt>
    <dgm:pt modelId="{7C33EA10-1B27-4645-AD0C-5DE5A918D1F0}" type="pres">
      <dgm:prSet presAssocID="{E719FEA0-FCEA-47FA-9409-AC4C8F96BE9C}" presName="node" presStyleLbl="node1" presStyleIdx="2" presStyleCnt="6">
        <dgm:presLayoutVars>
          <dgm:bulletEnabled val="1"/>
        </dgm:presLayoutVars>
      </dgm:prSet>
      <dgm:spPr/>
    </dgm:pt>
    <dgm:pt modelId="{4FD44468-0432-994E-A548-FE1110FC5876}" type="pres">
      <dgm:prSet presAssocID="{0310EB0B-F5D5-4D8E-9844-A5179D9276D5}" presName="sibTrans" presStyleCnt="0"/>
      <dgm:spPr/>
    </dgm:pt>
    <dgm:pt modelId="{E5456271-EA82-164C-9D25-95E25F880D6C}" type="pres">
      <dgm:prSet presAssocID="{913392E7-2173-442B-BFA9-3FB54E33010C}" presName="node" presStyleLbl="node1" presStyleIdx="3" presStyleCnt="6">
        <dgm:presLayoutVars>
          <dgm:bulletEnabled val="1"/>
        </dgm:presLayoutVars>
      </dgm:prSet>
      <dgm:spPr/>
    </dgm:pt>
    <dgm:pt modelId="{A7DDA2BE-4612-A34A-8559-DD83CF409E5C}" type="pres">
      <dgm:prSet presAssocID="{173A3E75-3779-4422-A5F6-A9500953F554}" presName="sibTrans" presStyleCnt="0"/>
      <dgm:spPr/>
    </dgm:pt>
    <dgm:pt modelId="{B0B216F6-2BBF-1D4E-83E4-F865050DB3C6}" type="pres">
      <dgm:prSet presAssocID="{6C99DDCC-003F-4F93-A529-D343AE088F49}" presName="node" presStyleLbl="node1" presStyleIdx="4" presStyleCnt="6">
        <dgm:presLayoutVars>
          <dgm:bulletEnabled val="1"/>
        </dgm:presLayoutVars>
      </dgm:prSet>
      <dgm:spPr/>
    </dgm:pt>
    <dgm:pt modelId="{EBB87071-1E62-4C47-89F9-85D41754FA48}" type="pres">
      <dgm:prSet presAssocID="{622405D4-1FAC-4C73-B01B-B4A4CD891720}" presName="sibTrans" presStyleCnt="0"/>
      <dgm:spPr/>
    </dgm:pt>
    <dgm:pt modelId="{CDAE81A0-738F-124A-9A01-129A99F7147E}" type="pres">
      <dgm:prSet presAssocID="{3E28B5D8-2DB3-4F89-9831-2A92F330D9B9}" presName="node" presStyleLbl="node1" presStyleIdx="5" presStyleCnt="6">
        <dgm:presLayoutVars>
          <dgm:bulletEnabled val="1"/>
        </dgm:presLayoutVars>
      </dgm:prSet>
      <dgm:spPr/>
    </dgm:pt>
  </dgm:ptLst>
  <dgm:cxnLst>
    <dgm:cxn modelId="{7E2CC435-244E-4EEA-8EE2-87FFB832DCBB}" srcId="{1120603C-F2FC-473B-AC5A-4B87E2473F30}" destId="{E719FEA0-FCEA-47FA-9409-AC4C8F96BE9C}" srcOrd="2" destOrd="0" parTransId="{93A645A1-0DA5-45F6-9327-318AD65B99B7}" sibTransId="{0310EB0B-F5D5-4D8E-9844-A5179D9276D5}"/>
    <dgm:cxn modelId="{CD0FA437-08BE-42EE-B613-3346B0A462B4}" srcId="{1120603C-F2FC-473B-AC5A-4B87E2473F30}" destId="{6C99DDCC-003F-4F93-A529-D343AE088F49}" srcOrd="4" destOrd="0" parTransId="{DB048DC5-2424-4626-BBCF-3E327DC953C2}" sibTransId="{622405D4-1FAC-4C73-B01B-B4A4CD891720}"/>
    <dgm:cxn modelId="{A617A065-8BAA-4743-91DE-FE00BE2F2DA3}" srcId="{1120603C-F2FC-473B-AC5A-4B87E2473F30}" destId="{3E28B5D8-2DB3-4F89-9831-2A92F330D9B9}" srcOrd="5" destOrd="0" parTransId="{E8016DE7-2B63-4306-8692-605F00DFA98F}" sibTransId="{C7D0E663-63FA-45B1-8E63-9AF90D05963C}"/>
    <dgm:cxn modelId="{F9B2E86A-4B06-434A-9C43-7950A25979A9}" type="presOf" srcId="{6FACBD7E-4A36-491F-AB81-0B844307748E}" destId="{4211FD6E-31FA-4446-80E6-6CC9D32005C7}" srcOrd="0" destOrd="0" presId="urn:microsoft.com/office/officeart/2005/8/layout/default"/>
    <dgm:cxn modelId="{F5E3987F-F5A4-45CA-9DD8-D848787E2DF6}" srcId="{1120603C-F2FC-473B-AC5A-4B87E2473F30}" destId="{46A2B1CF-5A6B-4743-A8BE-D6BF401A9AD7}" srcOrd="0" destOrd="0" parTransId="{804F5D6E-6201-4403-9F86-E31CA89D1339}" sibTransId="{6D70EAD3-9F98-4982-8AA2-671B954B18B5}"/>
    <dgm:cxn modelId="{83452F9D-64EE-C544-A1CE-FDDD256C0FBB}" type="presOf" srcId="{1120603C-F2FC-473B-AC5A-4B87E2473F30}" destId="{8BC4C940-234A-BC4F-A042-243B51BD5602}" srcOrd="0" destOrd="0" presId="urn:microsoft.com/office/officeart/2005/8/layout/default"/>
    <dgm:cxn modelId="{57F0459E-5FC6-5949-924B-11B55AC114FD}" type="presOf" srcId="{6C99DDCC-003F-4F93-A529-D343AE088F49}" destId="{B0B216F6-2BBF-1D4E-83E4-F865050DB3C6}" srcOrd="0" destOrd="0" presId="urn:microsoft.com/office/officeart/2005/8/layout/default"/>
    <dgm:cxn modelId="{9F35A6A0-A00A-2140-8289-622D5C249F48}" type="presOf" srcId="{E719FEA0-FCEA-47FA-9409-AC4C8F96BE9C}" destId="{7C33EA10-1B27-4645-AD0C-5DE5A918D1F0}" srcOrd="0" destOrd="0" presId="urn:microsoft.com/office/officeart/2005/8/layout/default"/>
    <dgm:cxn modelId="{9D2849B2-0BAA-4294-95E5-EB8A35F1443E}" srcId="{1120603C-F2FC-473B-AC5A-4B87E2473F30}" destId="{6FACBD7E-4A36-491F-AB81-0B844307748E}" srcOrd="1" destOrd="0" parTransId="{21A5947C-13E5-45AF-B34F-291A56B2DEC6}" sibTransId="{B25EE858-FB1D-43A1-9504-8169C30EE64F}"/>
    <dgm:cxn modelId="{452301CB-8B8E-F246-8BB1-F45F60C62BCA}" type="presOf" srcId="{913392E7-2173-442B-BFA9-3FB54E33010C}" destId="{E5456271-EA82-164C-9D25-95E25F880D6C}" srcOrd="0" destOrd="0" presId="urn:microsoft.com/office/officeart/2005/8/layout/default"/>
    <dgm:cxn modelId="{2DBF57D1-1581-DA4D-803F-FCBED88D57C0}" type="presOf" srcId="{46A2B1CF-5A6B-4743-A8BE-D6BF401A9AD7}" destId="{749C67E9-1292-D546-BC67-4BF8F056E59E}" srcOrd="0" destOrd="0" presId="urn:microsoft.com/office/officeart/2005/8/layout/default"/>
    <dgm:cxn modelId="{B46892D1-3596-474B-B530-66AE0A90EE74}" type="presOf" srcId="{3E28B5D8-2DB3-4F89-9831-2A92F330D9B9}" destId="{CDAE81A0-738F-124A-9A01-129A99F7147E}" srcOrd="0" destOrd="0" presId="urn:microsoft.com/office/officeart/2005/8/layout/default"/>
    <dgm:cxn modelId="{F00013F7-E1C3-4EB2-9913-42733D4C1D14}" srcId="{1120603C-F2FC-473B-AC5A-4B87E2473F30}" destId="{913392E7-2173-442B-BFA9-3FB54E33010C}" srcOrd="3" destOrd="0" parTransId="{94C436D7-FF0E-4D49-8489-0363AD7EF551}" sibTransId="{173A3E75-3779-4422-A5F6-A9500953F554}"/>
    <dgm:cxn modelId="{24528ECF-8F7E-6B4C-A649-9F1825E3469D}" type="presParOf" srcId="{8BC4C940-234A-BC4F-A042-243B51BD5602}" destId="{749C67E9-1292-D546-BC67-4BF8F056E59E}" srcOrd="0" destOrd="0" presId="urn:microsoft.com/office/officeart/2005/8/layout/default"/>
    <dgm:cxn modelId="{546273FE-1728-5E4A-8FC7-E87AC9C7CE60}" type="presParOf" srcId="{8BC4C940-234A-BC4F-A042-243B51BD5602}" destId="{390736A1-DC3B-BD44-BE48-6DE04D8361C5}" srcOrd="1" destOrd="0" presId="urn:microsoft.com/office/officeart/2005/8/layout/default"/>
    <dgm:cxn modelId="{DC438822-371F-9944-8DEF-7EA77F4A8290}" type="presParOf" srcId="{8BC4C940-234A-BC4F-A042-243B51BD5602}" destId="{4211FD6E-31FA-4446-80E6-6CC9D32005C7}" srcOrd="2" destOrd="0" presId="urn:microsoft.com/office/officeart/2005/8/layout/default"/>
    <dgm:cxn modelId="{EB4A4E4D-49BF-4248-B85C-4BE6F05CC7C1}" type="presParOf" srcId="{8BC4C940-234A-BC4F-A042-243B51BD5602}" destId="{E702B01A-8FC1-2140-A0BF-596D00DB42A6}" srcOrd="3" destOrd="0" presId="urn:microsoft.com/office/officeart/2005/8/layout/default"/>
    <dgm:cxn modelId="{915B2C08-39B8-BF49-8EAE-9BA7A8698F7E}" type="presParOf" srcId="{8BC4C940-234A-BC4F-A042-243B51BD5602}" destId="{7C33EA10-1B27-4645-AD0C-5DE5A918D1F0}" srcOrd="4" destOrd="0" presId="urn:microsoft.com/office/officeart/2005/8/layout/default"/>
    <dgm:cxn modelId="{07FB53B8-FC16-EA4B-AC10-DE8A2B1E5755}" type="presParOf" srcId="{8BC4C940-234A-BC4F-A042-243B51BD5602}" destId="{4FD44468-0432-994E-A548-FE1110FC5876}" srcOrd="5" destOrd="0" presId="urn:microsoft.com/office/officeart/2005/8/layout/default"/>
    <dgm:cxn modelId="{5ECD54F7-AE17-AE4D-9F6C-F2D62045E6A9}" type="presParOf" srcId="{8BC4C940-234A-BC4F-A042-243B51BD5602}" destId="{E5456271-EA82-164C-9D25-95E25F880D6C}" srcOrd="6" destOrd="0" presId="urn:microsoft.com/office/officeart/2005/8/layout/default"/>
    <dgm:cxn modelId="{196C683F-F299-0E49-9C58-447D6F14DB69}" type="presParOf" srcId="{8BC4C940-234A-BC4F-A042-243B51BD5602}" destId="{A7DDA2BE-4612-A34A-8559-DD83CF409E5C}" srcOrd="7" destOrd="0" presId="urn:microsoft.com/office/officeart/2005/8/layout/default"/>
    <dgm:cxn modelId="{A5D7FE4F-EC7E-E344-AAFC-7BD569A0B08D}" type="presParOf" srcId="{8BC4C940-234A-BC4F-A042-243B51BD5602}" destId="{B0B216F6-2BBF-1D4E-83E4-F865050DB3C6}" srcOrd="8" destOrd="0" presId="urn:microsoft.com/office/officeart/2005/8/layout/default"/>
    <dgm:cxn modelId="{92FC13A9-75D0-564B-AF96-8BAE813BAD6B}" type="presParOf" srcId="{8BC4C940-234A-BC4F-A042-243B51BD5602}" destId="{EBB87071-1E62-4C47-89F9-85D41754FA48}" srcOrd="9" destOrd="0" presId="urn:microsoft.com/office/officeart/2005/8/layout/default"/>
    <dgm:cxn modelId="{86B8B214-8CD1-464A-9028-A2AD005BACD5}" type="presParOf" srcId="{8BC4C940-234A-BC4F-A042-243B51BD5602}" destId="{CDAE81A0-738F-124A-9A01-129A99F7147E}" srcOrd="1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F56C53-2B1D-1844-9AC1-B6C498B4F788}">
      <dsp:nvSpPr>
        <dsp:cNvPr id="0" name=""/>
        <dsp:cNvSpPr/>
      </dsp:nvSpPr>
      <dsp:spPr>
        <a:xfrm>
          <a:off x="513" y="759168"/>
          <a:ext cx="2000757" cy="12004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a:t>Economic powerhouse:</a:t>
          </a:r>
        </a:p>
        <a:p>
          <a:pPr marL="114300" lvl="1" indent="-114300" algn="l" defTabSz="533400">
            <a:lnSpc>
              <a:spcPct val="90000"/>
            </a:lnSpc>
            <a:spcBef>
              <a:spcPct val="0"/>
            </a:spcBef>
            <a:spcAft>
              <a:spcPct val="15000"/>
            </a:spcAft>
            <a:buChar char="•"/>
          </a:pPr>
          <a:r>
            <a:rPr lang="en-US" sz="1200" kern="1200"/>
            <a:t>Kimberley diamond diggings, 1867-</a:t>
          </a:r>
        </a:p>
        <a:p>
          <a:pPr marL="114300" lvl="1" indent="-114300" algn="l" defTabSz="533400">
            <a:lnSpc>
              <a:spcPct val="90000"/>
            </a:lnSpc>
            <a:spcBef>
              <a:spcPct val="0"/>
            </a:spcBef>
            <a:spcAft>
              <a:spcPct val="15000"/>
            </a:spcAft>
            <a:buChar char="•"/>
          </a:pPr>
          <a:r>
            <a:rPr lang="en-US" sz="1200" kern="1200"/>
            <a:t>Witwatersrand gold mines, 1880s-</a:t>
          </a:r>
        </a:p>
      </dsp:txBody>
      <dsp:txXfrm>
        <a:off x="513" y="759168"/>
        <a:ext cx="2000757" cy="1200454"/>
      </dsp:txXfrm>
    </dsp:sp>
    <dsp:sp modelId="{0DF269BF-B8D5-D044-AB14-9E33C0022684}">
      <dsp:nvSpPr>
        <dsp:cNvPr id="0" name=""/>
        <dsp:cNvSpPr/>
      </dsp:nvSpPr>
      <dsp:spPr>
        <a:xfrm>
          <a:off x="2201345" y="759168"/>
          <a:ext cx="2000757" cy="12004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--&gt;mines required cheap labour </a:t>
          </a:r>
          <a:r>
            <a:rPr lang="en-US" sz="1500" kern="1200">
              <a:sym typeface="Wingdings" panose="05000000000000000000" pitchFamily="2" charset="2"/>
            </a:rPr>
            <a:t></a:t>
          </a:r>
          <a:r>
            <a:rPr lang="en-US" sz="1500" kern="1200"/>
            <a:t>development of racial hierarchy</a:t>
          </a:r>
        </a:p>
      </dsp:txBody>
      <dsp:txXfrm>
        <a:off x="2201345" y="759168"/>
        <a:ext cx="2000757" cy="1200454"/>
      </dsp:txXfrm>
    </dsp:sp>
    <dsp:sp modelId="{4DEC1CCB-A26E-3740-BA8E-9A073DB78BB4}">
      <dsp:nvSpPr>
        <dsp:cNvPr id="0" name=""/>
        <dsp:cNvSpPr/>
      </dsp:nvSpPr>
      <dsp:spPr>
        <a:xfrm>
          <a:off x="513" y="2159698"/>
          <a:ext cx="2000757" cy="12004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Afrikaner Nationalism: ‘Great trek’; Boer wars (1880-81 and 1899-1902)</a:t>
          </a:r>
        </a:p>
      </dsp:txBody>
      <dsp:txXfrm>
        <a:off x="513" y="2159698"/>
        <a:ext cx="2000757" cy="1200454"/>
      </dsp:txXfrm>
    </dsp:sp>
    <dsp:sp modelId="{226F42EA-3F65-614D-895C-1275651180EA}">
      <dsp:nvSpPr>
        <dsp:cNvPr id="0" name=""/>
        <dsp:cNvSpPr/>
      </dsp:nvSpPr>
      <dsp:spPr>
        <a:xfrm>
          <a:off x="2201345" y="2159698"/>
          <a:ext cx="2000757" cy="12004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1914: National Party </a:t>
          </a:r>
          <a:r>
            <a:rPr lang="en-GB" sz="1500" kern="1200"/>
            <a:t>formed</a:t>
          </a:r>
          <a:endParaRPr lang="en-US" sz="1500" kern="1200"/>
        </a:p>
      </dsp:txBody>
      <dsp:txXfrm>
        <a:off x="2201345" y="2159698"/>
        <a:ext cx="2000757" cy="1200454"/>
      </dsp:txXfrm>
    </dsp:sp>
    <dsp:sp modelId="{D22FBA49-DD08-6747-80D0-69B1D9275380}">
      <dsp:nvSpPr>
        <dsp:cNvPr id="0" name=""/>
        <dsp:cNvSpPr/>
      </dsp:nvSpPr>
      <dsp:spPr>
        <a:xfrm>
          <a:off x="1100929" y="3560228"/>
          <a:ext cx="2000757" cy="12004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1948: National Party victory – apartheid imposed</a:t>
          </a:r>
          <a:endParaRPr lang="en-US" sz="1500" kern="1200"/>
        </a:p>
      </dsp:txBody>
      <dsp:txXfrm>
        <a:off x="1100929" y="3560228"/>
        <a:ext cx="2000757" cy="12004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9C67E9-1292-D546-BC67-4BF8F056E59E}">
      <dsp:nvSpPr>
        <dsp:cNvPr id="0" name=""/>
        <dsp:cNvSpPr/>
      </dsp:nvSpPr>
      <dsp:spPr>
        <a:xfrm>
          <a:off x="589" y="453963"/>
          <a:ext cx="2300387" cy="138023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Complex society: white Portuguese; black Angolans; </a:t>
          </a:r>
          <a:r>
            <a:rPr lang="en-US" sz="1500" i="1" kern="1200"/>
            <a:t>mesticos </a:t>
          </a:r>
          <a:r>
            <a:rPr lang="en-US" sz="1500" kern="1200"/>
            <a:t>(mixed-race) population</a:t>
          </a:r>
          <a:r>
            <a:rPr lang="en-GB" sz="1500" kern="1200"/>
            <a:t>; </a:t>
          </a:r>
          <a:r>
            <a:rPr lang="en-GB" sz="1500" i="1" kern="1200"/>
            <a:t>assimilados </a:t>
          </a:r>
          <a:r>
            <a:rPr lang="en-GB" sz="1500" kern="1200"/>
            <a:t>(educated Africans)</a:t>
          </a:r>
          <a:endParaRPr lang="en-US" sz="1500" kern="1200"/>
        </a:p>
      </dsp:txBody>
      <dsp:txXfrm>
        <a:off x="589" y="453963"/>
        <a:ext cx="2300387" cy="1380232"/>
      </dsp:txXfrm>
    </dsp:sp>
    <dsp:sp modelId="{4211FD6E-31FA-4446-80E6-6CC9D32005C7}">
      <dsp:nvSpPr>
        <dsp:cNvPr id="0" name=""/>
        <dsp:cNvSpPr/>
      </dsp:nvSpPr>
      <dsp:spPr>
        <a:xfrm>
          <a:off x="2531015" y="453963"/>
          <a:ext cx="2300387" cy="138023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Labour scarcity </a:t>
          </a:r>
          <a:r>
            <a:rPr lang="en-US" sz="1500" kern="1200">
              <a:sym typeface="Wingdings" panose="05000000000000000000" pitchFamily="2" charset="2"/>
            </a:rPr>
            <a:t></a:t>
          </a:r>
          <a:r>
            <a:rPr lang="en-US" sz="1500" kern="1200"/>
            <a:t>development of hierarchical social order</a:t>
          </a:r>
        </a:p>
      </dsp:txBody>
      <dsp:txXfrm>
        <a:off x="2531015" y="453963"/>
        <a:ext cx="2300387" cy="1380232"/>
      </dsp:txXfrm>
    </dsp:sp>
    <dsp:sp modelId="{7C33EA10-1B27-4645-AD0C-5DE5A918D1F0}">
      <dsp:nvSpPr>
        <dsp:cNvPr id="0" name=""/>
        <dsp:cNvSpPr/>
      </dsp:nvSpPr>
      <dsp:spPr>
        <a:xfrm>
          <a:off x="589" y="2064234"/>
          <a:ext cx="2300387" cy="138023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Lack of investment in social welfare</a:t>
          </a:r>
        </a:p>
      </dsp:txBody>
      <dsp:txXfrm>
        <a:off x="589" y="2064234"/>
        <a:ext cx="2300387" cy="1380232"/>
      </dsp:txXfrm>
    </dsp:sp>
    <dsp:sp modelId="{E5456271-EA82-164C-9D25-95E25F880D6C}">
      <dsp:nvSpPr>
        <dsp:cNvPr id="0" name=""/>
        <dsp:cNvSpPr/>
      </dsp:nvSpPr>
      <dsp:spPr>
        <a:xfrm>
          <a:off x="2531015" y="2064234"/>
          <a:ext cx="2300387" cy="138023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1932-1968: Antonio Salazar’s comes to power in Lisbon. Establishes </a:t>
          </a:r>
          <a:r>
            <a:rPr lang="en-US" sz="1500" i="1" kern="1200"/>
            <a:t>Estado Novo</a:t>
          </a:r>
          <a:r>
            <a:rPr lang="en-US" sz="1500" kern="1200"/>
            <a:t> (‘New State’) in 1933.</a:t>
          </a:r>
        </a:p>
      </dsp:txBody>
      <dsp:txXfrm>
        <a:off x="2531015" y="2064234"/>
        <a:ext cx="2300387" cy="1380232"/>
      </dsp:txXfrm>
    </dsp:sp>
    <dsp:sp modelId="{B0B216F6-2BBF-1D4E-83E4-F865050DB3C6}">
      <dsp:nvSpPr>
        <dsp:cNvPr id="0" name=""/>
        <dsp:cNvSpPr/>
      </dsp:nvSpPr>
      <dsp:spPr>
        <a:xfrm>
          <a:off x="589" y="3674505"/>
          <a:ext cx="2300387" cy="138023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1951 – Angola, Mozambique, Guinea-Bissau, Cape Verde made overseas territories</a:t>
          </a:r>
          <a:endParaRPr lang="en-US" sz="1500" kern="1200"/>
        </a:p>
      </dsp:txBody>
      <dsp:txXfrm>
        <a:off x="589" y="3674505"/>
        <a:ext cx="2300387" cy="1380232"/>
      </dsp:txXfrm>
    </dsp:sp>
    <dsp:sp modelId="{CDAE81A0-738F-124A-9A01-129A99F7147E}">
      <dsp:nvSpPr>
        <dsp:cNvPr id="0" name=""/>
        <dsp:cNvSpPr/>
      </dsp:nvSpPr>
      <dsp:spPr>
        <a:xfrm>
          <a:off x="2531015" y="3674505"/>
          <a:ext cx="2300387" cy="138023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1961: Angolan Uprising and the start of anti-colonial wars</a:t>
          </a:r>
        </a:p>
      </dsp:txBody>
      <dsp:txXfrm>
        <a:off x="2531015" y="3674505"/>
        <a:ext cx="2300387" cy="138023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850713-D567-754A-AF47-46356761DBB0}" type="datetimeFigureOut">
              <a:rPr lang="en-US" smtClean="0"/>
              <a:t>2/19/23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3E1690-1893-5848-A6A5-FDFB49D0713F}" type="slidenum">
              <a:rPr lang="en-US" smtClean="0"/>
              <a:t>‹#›</a:t>
            </a:fld>
            <a:endParaRPr lang="en-US"/>
          </a:p>
        </p:txBody>
      </p:sp>
    </p:spTree>
    <p:extLst>
      <p:ext uri="{BB962C8B-B14F-4D97-AF65-F5344CB8AC3E}">
        <p14:creationId xmlns:p14="http://schemas.microsoft.com/office/powerpoint/2010/main" val="1940009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prstGeom prst="rect">
            <a:avLst/>
          </a:prstGeom>
        </p:spPr>
        <p:txBody>
          <a:bodyPr/>
          <a:lstStyle/>
          <a:p>
            <a:endParaRPr/>
          </a:p>
        </p:txBody>
      </p:sp>
      <p:sp>
        <p:nvSpPr>
          <p:cNvPr id="126" name="Shape 126"/>
          <p:cNvSpPr>
            <a:spLocks noGrp="1"/>
          </p:cNvSpPr>
          <p:nvPr>
            <p:ph type="body" sz="quarter" idx="1"/>
          </p:nvPr>
        </p:nvSpPr>
        <p:spPr>
          <a:prstGeom prst="rect">
            <a:avLst/>
          </a:prstGeom>
        </p:spPr>
        <p:txBody>
          <a:bodyPr/>
          <a:lstStyle/>
          <a:p>
            <a:r>
              <a:t>Land, Labour and Gold: The key focal point of white minority rule was South Africa. First a British colony, in the late 19th century, gold was discovered in the Transvaal region of South Africa. As mining developed on a large scale, it became clear that South Africa would become an economic powerhouse in the continent. Indeed, South Africa would become one of the most industrialised countries in Africa, which required cheap access to African labour. At the same time, European and Dutch colonisation led to the development of a substantial settler community, often with competing interests. As a result, there developed a racial hierarchy, with white settlers on top, subordinate role for Cape Coloured and Indian minorities, black African majority at the bottom, who were denied political and economic privileges.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noRot="1" noChangeAspect="1"/>
          </p:cNvSpPr>
          <p:nvPr>
            <p:ph type="sldImg"/>
          </p:nvPr>
        </p:nvSpPr>
        <p:spPr>
          <a:prstGeom prst="rect">
            <a:avLst/>
          </a:prstGeom>
        </p:spPr>
        <p:txBody>
          <a:bodyPr/>
          <a:lstStyle/>
          <a:p>
            <a:endParaRPr/>
          </a:p>
        </p:txBody>
      </p:sp>
      <p:sp>
        <p:nvSpPr>
          <p:cNvPr id="136" name="Shape 136"/>
          <p:cNvSpPr>
            <a:spLocks noGrp="1"/>
          </p:cNvSpPr>
          <p:nvPr>
            <p:ph type="body" sz="quarter" idx="1"/>
          </p:nvPr>
        </p:nvSpPr>
        <p:spPr>
          <a:prstGeom prst="rect">
            <a:avLst/>
          </a:prstGeom>
        </p:spPr>
        <p:txBody>
          <a:bodyPr/>
          <a:lstStyle/>
          <a:p>
            <a:r>
              <a:rPr b="1" u="sng"/>
              <a:t>Afrikaner Nationalism and the National Party (1914):</a:t>
            </a:r>
            <a:r>
              <a:t> Souh Africa had a complex history of ‘white settlement’ and colonisation. One group of settlers were known as AFRIKANERS. They were the descendants of 17th century Dutch, German and French settlers. In the late 19th century, Afrikaners found themselves in conflict with the British and moved eastwards, founding the independent republics of Transvaal and the Orange Free State. However, with the discovery of gold in Transvaal, Afrikaners were set on the course of conflict with the British. In the early 1920s century, the British fought 2 campaigns against the Afrikaners in the Boer wars and annexed Transvaal and the Orange Free State. </a:t>
            </a:r>
          </a:p>
          <a:p>
            <a:r>
              <a:t>While South Africa became independent after World War I, the interwar period saw a rise of Afrikaner nationalism, which focused on protecting Afrikaner culture and identity. Africankers believed they were white Africans who tamed the landscape and occupied ‘empty lands’. One consequence was the emergence of the National Party. Founded in 1914, it originally campaigned to protect interests of Afrikaners within South Africa. However, the party was divided, and by the start of the Second World War there emerged a radical facton of the National Party. Led by Daniel Francois Malan, it stood for the total segregation of the races—the policy of apartheid </a:t>
            </a:r>
          </a:p>
          <a:p>
            <a:endParaRPr/>
          </a:p>
          <a:p>
            <a:r>
              <a:t>SLIDE 1948: Elections: United Party (Ian Smuts) vs. National Party (Daniel Francois Malan). Onset of Apartheid.  </a:t>
            </a:r>
          </a:p>
          <a:p>
            <a:r>
              <a:t>While other European colonies in Africa moved towards decolonisation after the Second World War, South Africa went in precisely the opposite election. The post-war period in South Africa saw very heated debate about race relations in South Africa. These crystallised around the elections of 1948. Two main competing parties, the United Party led by Ian Smuts and the white supremacist National Party led by Malan stood on very different positions towards segregation.  Malan’s National Party won the elections and formally instituted the system of segregation under a regime known as apartheid. Africans were confined to reserves and non-whites had to carry pass books to regulate their travel to white areas.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noRot="1" noChangeAspect="1"/>
          </p:cNvSpPr>
          <p:nvPr>
            <p:ph type="sldImg"/>
          </p:nvPr>
        </p:nvSpPr>
        <p:spPr>
          <a:prstGeom prst="rect">
            <a:avLst/>
          </a:prstGeom>
        </p:spPr>
        <p:txBody>
          <a:bodyPr/>
          <a:lstStyle/>
          <a:p>
            <a:endParaRPr/>
          </a:p>
        </p:txBody>
      </p:sp>
      <p:sp>
        <p:nvSpPr>
          <p:cNvPr id="157" name="Shape 157"/>
          <p:cNvSpPr>
            <a:spLocks noGrp="1"/>
          </p:cNvSpPr>
          <p:nvPr>
            <p:ph type="body" sz="quarter" idx="1"/>
          </p:nvPr>
        </p:nvSpPr>
        <p:spPr>
          <a:prstGeom prst="rect">
            <a:avLst/>
          </a:prstGeom>
        </p:spPr>
        <p:txBody>
          <a:bodyPr/>
          <a:lstStyle/>
          <a:p>
            <a:r>
              <a:t>MIXED POPULATION: The Portuguese were among the first to explore the coasts of Africa where since the 15the century, they established a series of ports and often dominated the slave trade, which actually depopulated Angola. Hundreds of years of Portuguese presence led to the emergence of a very mixed population of mestiços (mixed race), especially in places like Cape Verde and urban centres. Another feature of Portuguese Empire in Africa was land scarcity. LABOUR In Angola, Mozambique and Guinea-Bissau, land was plentiful, but the population was very scarce. That created problems for the Portuguese after the abolition of slavery in the 19th century because there were NOT ENOUGH people to develop cash crops. The response of the Portuguese and ‘men on the ground’ was to develop a racial-based hierarchy to make it easier to acquire enough people to work the plantations of cotton, coffee, sisal, peanuts etc. </a:t>
            </a:r>
          </a:p>
          <a:p>
            <a:r>
              <a:t>RACIALISED SOCIAL ORDER: The racialised order was based on the distinction between indigena (indigenous) and the majority nao-indigena (non-indigenous) Africans. The non-indigenous category also included a tiny minority of ‘assimilado’ (assimilated) category of Africans who could prove they had become Portuguese. This involved a series of humiliating and expensive tests to show that the candidate could speak Portuguese, dressed, ate and slept in a certain way and could pay a fee to the colonial authorities. </a:t>
            </a:r>
          </a:p>
          <a:p>
            <a:r>
              <a:t>LACK OF DEVELOPMENT: As one of the poorest European country, Lisbon did not have resources to invest in colonial development. As a result, the majority of schooling was done by Christian missionaries. There was also little infrastructural development. Portuguese settlers were often quite poor and often competed with established, middle-class African or mixed-race families.  </a:t>
            </a:r>
          </a:p>
          <a:p>
            <a:r>
              <a:t>SALAZAR AND ESTADO NOVO (1932-1974). These distinctions only hardened under the rule of Antonio de Oliviera Salazar, a prime minister who came to power in early 1930s as a result of tremendous economic problems. While Salazar sorted Portugal’s finances, he also issued a new constitution of Estado Novo (new State), which enshrined authoritarian, traditionalist and ultraconservative Catholic values – similar approach to Franco’s Spain. </a:t>
            </a:r>
          </a:p>
          <a:p>
            <a:r>
              <a:t>The colonies were fundamental to Salazar’s vision of Estado Novo. He believed they were fundamental to Portugal’s economy and place in the world. Salazzar’s vision put pressure on Africa labour (remember it was fairly scarce), with Africans FORCED to grow certain crops and engage in public works. A punitive labour and taxation regime was the reason why so many crossed the borders and settled in neighbouring colonies. </a:t>
            </a:r>
          </a:p>
          <a:p>
            <a:r>
              <a:t>1961 Angolan Uprising and the Start of Anti-Colonial Wars.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a:spLocks noGrp="1" noRot="1" noChangeAspect="1"/>
          </p:cNvSpPr>
          <p:nvPr>
            <p:ph type="sldImg"/>
          </p:nvPr>
        </p:nvSpPr>
        <p:spPr>
          <a:prstGeom prst="rect">
            <a:avLst/>
          </a:prstGeom>
        </p:spPr>
        <p:txBody>
          <a:bodyPr/>
          <a:lstStyle/>
          <a:p>
            <a:endParaRPr/>
          </a:p>
        </p:txBody>
      </p:sp>
      <p:sp>
        <p:nvSpPr>
          <p:cNvPr id="167" name="Shape 167"/>
          <p:cNvSpPr>
            <a:spLocks noGrp="1"/>
          </p:cNvSpPr>
          <p:nvPr>
            <p:ph type="body" sz="quarter" idx="1"/>
          </p:nvPr>
        </p:nvSpPr>
        <p:spPr>
          <a:prstGeom prst="rect">
            <a:avLst/>
          </a:prstGeom>
        </p:spPr>
        <p:txBody>
          <a:bodyPr/>
          <a:lstStyle/>
          <a:p>
            <a:r>
              <a:t>Overall, policy towards these regimes was quite confused and often contradictory. </a:t>
            </a:r>
          </a:p>
          <a:p>
            <a:pPr>
              <a:defRPr b="1"/>
            </a:pPr>
            <a:endParaRPr/>
          </a:p>
          <a:p>
            <a:r>
              <a:t>US/Salazar’s regime: Portuguese colonialism was embarrassing for its allies. However, Portugal was an ally in NATO. Portugal was important because it owned the Azores, which became and important military base for the USA and Britain during the Second World War. Unsurprisingly, USA wanted to hold on to the base and it was one of the reaons it was actually admitted to NATO. </a:t>
            </a:r>
          </a:p>
          <a:p>
            <a:r>
              <a:t>At the same time, Portuguese Empire seemed to be a relic of the past. This was became particularly an issue in 1961, when news of revolt in Angola and brutal retaliation hit international headlines. John Kennedy had a very complicated relationship on the issue. On one hand, he wanted Portugal to abandon colonial rule and tried to put pressure on Salazar. He also started to forge contacts with Angolan nationalists. At the same time, Kennedy still realised that US needed the Azores base. This was an issue of considerable debate, but eventually those who advocated to tone down pressure on Portugal won the day. Cold War was really important here because it increased the importance of the base in times of crisis, such as Berlin and Cuban Missile Crisis.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19/02/2023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2105282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19/02/2023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2045619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19/02/2023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4497148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628650" y="1825625"/>
            <a:ext cx="38862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4930793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Comparison">
    <p:spTree>
      <p:nvGrpSpPr>
        <p:cNvPr id="1" name=""/>
        <p:cNvGrpSpPr/>
        <p:nvPr/>
      </p:nvGrpSpPr>
      <p:grpSpPr>
        <a:xfrm>
          <a:off x="0" y="0"/>
          <a:ext cx="0" cy="0"/>
          <a:chOff x="0" y="0"/>
          <a:chExt cx="0" cy="0"/>
        </a:xfrm>
      </p:grpSpPr>
      <p:sp>
        <p:nvSpPr>
          <p:cNvPr id="47" name="Title Text"/>
          <p:cNvSpPr txBox="1">
            <a:spLocks noGrp="1"/>
          </p:cNvSpPr>
          <p:nvPr>
            <p:ph type="title"/>
          </p:nvPr>
        </p:nvSpPr>
        <p:spPr>
          <a:xfrm>
            <a:off x="629841" y="365125"/>
            <a:ext cx="7886701" cy="1325564"/>
          </a:xfrm>
          <a:prstGeom prst="rect">
            <a:avLst/>
          </a:prstGeom>
        </p:spPr>
        <p:txBody>
          <a:bodyPr/>
          <a:lstStyle/>
          <a:p>
            <a:r>
              <a:t>Title Text</a:t>
            </a:r>
          </a:p>
        </p:txBody>
      </p:sp>
      <p:sp>
        <p:nvSpPr>
          <p:cNvPr id="48" name="Body Level One…"/>
          <p:cNvSpPr txBox="1">
            <a:spLocks noGrp="1"/>
          </p:cNvSpPr>
          <p:nvPr>
            <p:ph type="body" sz="quarter" idx="1"/>
          </p:nvPr>
        </p:nvSpPr>
        <p:spPr>
          <a:xfrm>
            <a:off x="629841" y="1681163"/>
            <a:ext cx="3868341"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sz="quarter" idx="13"/>
          </p:nvPr>
        </p:nvSpPr>
        <p:spPr>
          <a:xfrm>
            <a:off x="4629149" y="1681163"/>
            <a:ext cx="3887393" cy="823913"/>
          </a:xfrm>
          <a:prstGeom prst="rect">
            <a:avLst/>
          </a:prstGeom>
        </p:spPr>
        <p:txBody>
          <a:bodyPr anchor="b"/>
          <a:lstStyle/>
          <a:p>
            <a:pPr marL="0" indent="0">
              <a:buSzTx/>
              <a:buFontTx/>
              <a:buNone/>
              <a:defRPr sz="2400" b="1"/>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5067393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19/02/2023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330200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DF9B35-0B48-4C65-8876-A546143B929C}" type="datetimeFigureOut">
              <a:rPr lang="en-GB" smtClean="0"/>
              <a:t>19/02/2023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619416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FDF9B35-0B48-4C65-8876-A546143B929C}" type="datetimeFigureOut">
              <a:rPr lang="en-GB" smtClean="0"/>
              <a:t>19/02/2023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660374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FDF9B35-0B48-4C65-8876-A546143B929C}" type="datetimeFigureOut">
              <a:rPr lang="en-GB" smtClean="0"/>
              <a:t>19/02/2023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934012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DF9B35-0B48-4C65-8876-A546143B929C}" type="datetimeFigureOut">
              <a:rPr lang="en-GB" smtClean="0"/>
              <a:t>19/02/2023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99339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DF9B35-0B48-4C65-8876-A546143B929C}" type="datetimeFigureOut">
              <a:rPr lang="en-GB" smtClean="0"/>
              <a:t>19/02/2023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640479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DF9B35-0B48-4C65-8876-A546143B929C}" type="datetimeFigureOut">
              <a:rPr lang="en-GB" smtClean="0"/>
              <a:t>19/02/2023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3441246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DF9B35-0B48-4C65-8876-A546143B929C}" type="datetimeFigureOut">
              <a:rPr lang="en-GB" smtClean="0"/>
              <a:t>19/02/2023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188074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DF9B35-0B48-4C65-8876-A546143B929C}" type="datetimeFigureOut">
              <a:rPr lang="en-GB" smtClean="0"/>
              <a:t>19/02/2023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CC482A-70C7-4F8C-AA5F-8625F5F0A271}" type="slidenum">
              <a:rPr lang="en-GB" smtClean="0"/>
              <a:t>‹#›</a:t>
            </a:fld>
            <a:endParaRPr lang="en-GB"/>
          </a:p>
        </p:txBody>
      </p:sp>
    </p:spTree>
    <p:extLst>
      <p:ext uri="{BB962C8B-B14F-4D97-AF65-F5344CB8AC3E}">
        <p14:creationId xmlns:p14="http://schemas.microsoft.com/office/powerpoint/2010/main" val="800999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5.tif"/></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6.jpe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QuSvnX3_Kfk"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1448" y="5113078"/>
            <a:ext cx="8262551" cy="585530"/>
          </a:xfrm>
        </p:spPr>
        <p:txBody>
          <a:bodyPr>
            <a:normAutofit/>
          </a:bodyPr>
          <a:lstStyle/>
          <a:p>
            <a:pPr algn="r"/>
            <a:r>
              <a:rPr lang="en-GB" sz="3200" b="1" dirty="0">
                <a:solidFill>
                  <a:schemeClr val="accent4">
                    <a:lumMod val="75000"/>
                  </a:schemeClr>
                </a:solidFill>
                <a:latin typeface="Cambria" panose="02040503050406030204" pitchFamily="18" charset="0"/>
              </a:rPr>
              <a:t>Defending white minority rule</a:t>
            </a:r>
          </a:p>
        </p:txBody>
      </p:sp>
      <p:sp>
        <p:nvSpPr>
          <p:cNvPr id="3" name="Subtitle 2"/>
          <p:cNvSpPr>
            <a:spLocks noGrp="1"/>
          </p:cNvSpPr>
          <p:nvPr>
            <p:ph type="subTitle" idx="1"/>
          </p:nvPr>
        </p:nvSpPr>
        <p:spPr>
          <a:xfrm>
            <a:off x="5642918" y="5715000"/>
            <a:ext cx="3501081" cy="1140897"/>
          </a:xfrm>
        </p:spPr>
        <p:txBody>
          <a:bodyPr>
            <a:normAutofit/>
          </a:bodyPr>
          <a:lstStyle/>
          <a:p>
            <a:pPr algn="r"/>
            <a:r>
              <a:rPr lang="en-GB" sz="1800" dirty="0">
                <a:solidFill>
                  <a:schemeClr val="bg1"/>
                </a:solidFill>
                <a:latin typeface="Cambria" panose="02040503050406030204" pitchFamily="18" charset="0"/>
              </a:rPr>
              <a:t>HI277 | Africa and the Cold War</a:t>
            </a:r>
          </a:p>
          <a:p>
            <a:pPr algn="r"/>
            <a:r>
              <a:rPr lang="en-GB" sz="1800" dirty="0">
                <a:solidFill>
                  <a:schemeClr val="bg1"/>
                </a:solidFill>
                <a:latin typeface="Cambria" panose="02040503050406030204" pitchFamily="18" charset="0"/>
              </a:rPr>
              <a:t>Term 2 | Week 7</a:t>
            </a:r>
          </a:p>
          <a:p>
            <a:pPr algn="r"/>
            <a:endParaRPr lang="en-GB" sz="1800" dirty="0">
              <a:solidFill>
                <a:schemeClr val="bg1"/>
              </a:solidFill>
              <a:latin typeface="Cambria" panose="02040503050406030204" pitchFamily="18"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10047"/>
          <a:stretch/>
        </p:blipFill>
        <p:spPr>
          <a:xfrm>
            <a:off x="-1" y="1"/>
            <a:ext cx="9144000" cy="5165124"/>
          </a:xfrm>
          <a:prstGeom prst="rect">
            <a:avLst/>
          </a:prstGeom>
        </p:spPr>
      </p:pic>
      <p:sp>
        <p:nvSpPr>
          <p:cNvPr id="5" name="TextBox 4"/>
          <p:cNvSpPr txBox="1"/>
          <p:nvPr/>
        </p:nvSpPr>
        <p:spPr>
          <a:xfrm>
            <a:off x="90616" y="5943726"/>
            <a:ext cx="4324865" cy="830997"/>
          </a:xfrm>
          <a:prstGeom prst="rect">
            <a:avLst/>
          </a:prstGeom>
          <a:noFill/>
        </p:spPr>
        <p:txBody>
          <a:bodyPr vert="horz" wrap="square" rtlCol="0">
            <a:spAutoFit/>
          </a:bodyPr>
          <a:lstStyle/>
          <a:p>
            <a:r>
              <a:rPr lang="en-GB" sz="1600" dirty="0">
                <a:solidFill>
                  <a:schemeClr val="bg1"/>
                </a:solidFill>
                <a:latin typeface="Cambria" panose="02040503050406030204" pitchFamily="18" charset="0"/>
              </a:rPr>
              <a:t>Détente in action: South Africa’s Prime Minister B. J. Vorster meets Zambian President Kenneth Kaunda, Victoria Falls, 1975</a:t>
            </a:r>
          </a:p>
        </p:txBody>
      </p:sp>
    </p:spTree>
    <p:extLst>
      <p:ext uri="{BB962C8B-B14F-4D97-AF65-F5344CB8AC3E}">
        <p14:creationId xmlns:p14="http://schemas.microsoft.com/office/powerpoint/2010/main" val="1574533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33CD251C-A887-4D2F-925B-FC09719853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9">
            <a:extLst>
              <a:ext uri="{FF2B5EF4-FFF2-40B4-BE49-F238E27FC236}">
                <a16:creationId xmlns:a16="http://schemas.microsoft.com/office/drawing/2014/main" id="{B19D093C-27FB-4032-B282-42C4563F2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2091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1">
            <a:extLst>
              <a:ext uri="{FF2B5EF4-FFF2-40B4-BE49-F238E27FC236}">
                <a16:creationId xmlns:a16="http://schemas.microsoft.com/office/drawing/2014/main" id="{35EE815E-1BD3-4777-B652-6D98825BF6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75467" y="681628"/>
            <a:ext cx="846288" cy="847206"/>
            <a:chOff x="668003" y="1684057"/>
            <a:chExt cx="1128382" cy="847206"/>
          </a:xfrm>
        </p:grpSpPr>
        <p:sp>
          <p:nvSpPr>
            <p:cNvPr id="13" name="Freeform 5">
              <a:extLst>
                <a:ext uri="{FF2B5EF4-FFF2-40B4-BE49-F238E27FC236}">
                  <a16:creationId xmlns:a16="http://schemas.microsoft.com/office/drawing/2014/main" id="{E6692982-4A7D-4392-87CD-F0CD4B027D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8003" y="1935883"/>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4" name="Freeform 5">
              <a:extLst>
                <a:ext uri="{FF2B5EF4-FFF2-40B4-BE49-F238E27FC236}">
                  <a16:creationId xmlns:a16="http://schemas.microsoft.com/office/drawing/2014/main" id="{196485F7-F277-4123-AC53-98EA4C8587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45893" y="1684057"/>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75467" y="1166932"/>
            <a:ext cx="2686555" cy="4279709"/>
          </a:xfrm>
        </p:spPr>
        <p:txBody>
          <a:bodyPr anchor="ctr">
            <a:normAutofit/>
          </a:bodyPr>
          <a:lstStyle/>
          <a:p>
            <a:r>
              <a:rPr lang="en-GB" sz="4200" b="1" dirty="0">
                <a:solidFill>
                  <a:schemeClr val="accent4">
                    <a:lumMod val="75000"/>
                  </a:schemeClr>
                </a:solidFill>
                <a:latin typeface="Cambria" panose="02040503050406030204" pitchFamily="18" charset="0"/>
              </a:rPr>
              <a:t>An ‘Unholy Alliance’? Exercise ALCORA</a:t>
            </a:r>
          </a:p>
        </p:txBody>
      </p:sp>
      <p:sp>
        <p:nvSpPr>
          <p:cNvPr id="3" name="Content Placeholder 2"/>
          <p:cNvSpPr>
            <a:spLocks noGrp="1"/>
          </p:cNvSpPr>
          <p:nvPr>
            <p:ph idx="1"/>
          </p:nvPr>
        </p:nvSpPr>
        <p:spPr>
          <a:xfrm>
            <a:off x="4180398" y="379142"/>
            <a:ext cx="4740578" cy="6322742"/>
          </a:xfrm>
        </p:spPr>
        <p:txBody>
          <a:bodyPr anchor="ctr">
            <a:normAutofit lnSpcReduction="10000"/>
          </a:bodyPr>
          <a:lstStyle/>
          <a:p>
            <a:r>
              <a:rPr lang="en-GB" sz="2400" b="1" dirty="0">
                <a:latin typeface="Cambria" panose="02040503050406030204" pitchFamily="18" charset="0"/>
              </a:rPr>
              <a:t>South Africa saw Rhodesian and Portuguese colonies as a cordon sanitaire against the liberation movements</a:t>
            </a:r>
          </a:p>
          <a:p>
            <a:r>
              <a:rPr lang="en-GB" sz="2400" b="1" dirty="0">
                <a:latin typeface="Cambria" panose="02040503050406030204" pitchFamily="18" charset="0"/>
              </a:rPr>
              <a:t>South Africa’s ambiguous support for Rhodesian UDI</a:t>
            </a:r>
          </a:p>
          <a:p>
            <a:r>
              <a:rPr lang="en-GB" sz="2400" b="1" dirty="0">
                <a:latin typeface="Cambria" panose="02040503050406030204" pitchFamily="18" charset="0"/>
              </a:rPr>
              <a:t>Evading embargos, e.g. Portuguese provided oil to Rhodesia</a:t>
            </a:r>
          </a:p>
          <a:p>
            <a:r>
              <a:rPr lang="en-GB" sz="2400" b="1" dirty="0">
                <a:latin typeface="Cambria" panose="02040503050406030204" pitchFamily="18" charset="0"/>
              </a:rPr>
              <a:t>Institutionalised collaboration as Exercise ALCORA, 1970</a:t>
            </a:r>
          </a:p>
          <a:p>
            <a:endParaRPr lang="en-GB" sz="2400" b="1" dirty="0">
              <a:latin typeface="Cambria" panose="02040503050406030204" pitchFamily="18" charset="0"/>
            </a:endParaRPr>
          </a:p>
          <a:p>
            <a:pPr marL="0" indent="0">
              <a:buNone/>
            </a:pPr>
            <a:r>
              <a:rPr lang="en-GB" sz="2400" b="1" dirty="0">
                <a:latin typeface="Cambria" panose="02040503050406030204" pitchFamily="18" charset="0"/>
              </a:rPr>
              <a:t>How effective was cooperation among the white minority states?</a:t>
            </a:r>
          </a:p>
          <a:p>
            <a:pPr marL="0" indent="0">
              <a:buNone/>
            </a:pPr>
            <a:r>
              <a:rPr lang="en-GB" sz="2400" b="1" dirty="0">
                <a:latin typeface="Cambria" panose="02040503050406030204" pitchFamily="18" charset="0"/>
              </a:rPr>
              <a:t>Was it too dependent on South Africa?</a:t>
            </a:r>
          </a:p>
          <a:p>
            <a:pPr marL="0" indent="0">
              <a:buNone/>
            </a:pPr>
            <a:r>
              <a:rPr lang="en-GB" sz="2400" b="1" dirty="0">
                <a:latin typeface="Cambria" panose="02040503050406030204" pitchFamily="18" charset="0"/>
              </a:rPr>
              <a:t>If it did fail, why</a:t>
            </a:r>
            <a:r>
              <a:rPr lang="en-GB" sz="2200" b="1" dirty="0">
                <a:latin typeface="Cambria" panose="02040503050406030204" pitchFamily="18" charset="0"/>
              </a:rPr>
              <a:t>?</a:t>
            </a:r>
          </a:p>
        </p:txBody>
      </p:sp>
    </p:spTree>
    <p:extLst>
      <p:ext uri="{BB962C8B-B14F-4D97-AF65-F5344CB8AC3E}">
        <p14:creationId xmlns:p14="http://schemas.microsoft.com/office/powerpoint/2010/main" val="3150109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70">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s://portugueserevolution25thapril1974.files.wordpress.com/2014/04/revoluc3a7c3a3o-dos-cravos1.jpg?w=1200"/>
          <p:cNvPicPr>
            <a:picLocks noChangeAspect="1" noChangeArrowheads="1"/>
          </p:cNvPicPr>
          <p:nvPr/>
        </p:nvPicPr>
        <p:blipFill rotWithShape="1">
          <a:blip r:embed="rId2">
            <a:extLst>
              <a:ext uri="{28A0092B-C50C-407E-A947-70E740481C1C}">
                <a14:useLocalDpi xmlns:a14="http://schemas.microsoft.com/office/drawing/2010/main" val="0"/>
              </a:ext>
            </a:extLst>
          </a:blip>
          <a:srcRect l="6802" t="9091" r="5926" b="1"/>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9" name="Rectangle 72">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275867" y="-10136"/>
            <a:ext cx="4592270" cy="9144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03414" y="3091928"/>
            <a:ext cx="6808922" cy="2387600"/>
          </a:xfrm>
        </p:spPr>
        <p:txBody>
          <a:bodyPr vert="horz" lIns="91440" tIns="45720" rIns="91440" bIns="45720" rtlCol="0" anchor="b">
            <a:normAutofit/>
          </a:bodyPr>
          <a:lstStyle/>
          <a:p>
            <a:r>
              <a:rPr lang="en-US" sz="5700" b="1">
                <a:effectLst>
                  <a:outerShdw blurRad="50800" dist="38100" dir="2700000" algn="tl" rotWithShape="0">
                    <a:prstClr val="black">
                      <a:alpha val="40000"/>
                    </a:prstClr>
                  </a:outerShdw>
                </a:effectLst>
              </a:rPr>
              <a:t>25 April 1974: Revolution in Lisbon</a:t>
            </a:r>
          </a:p>
        </p:txBody>
      </p:sp>
      <p:sp>
        <p:nvSpPr>
          <p:cNvPr id="1030" name="Rectangle: Rounded Corners 74">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7339422"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84862"/>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9190"/>
            <a:ext cx="9144000" cy="1325563"/>
          </a:xfrm>
        </p:spPr>
        <p:txBody>
          <a:bodyPr>
            <a:normAutofit/>
          </a:bodyPr>
          <a:lstStyle/>
          <a:p>
            <a:pPr algn="ctr"/>
            <a:r>
              <a:rPr lang="en-GB" sz="2800" b="1" dirty="0">
                <a:solidFill>
                  <a:schemeClr val="accent4">
                    <a:lumMod val="75000"/>
                  </a:schemeClr>
                </a:solidFill>
                <a:latin typeface="Cambria" panose="02040503050406030204" pitchFamily="18" charset="0"/>
              </a:rPr>
              <a:t>Hawks and doves: shifts in South African foreign policy</a:t>
            </a:r>
          </a:p>
        </p:txBody>
      </p:sp>
      <p:sp>
        <p:nvSpPr>
          <p:cNvPr id="3" name="Content Placeholder 2"/>
          <p:cNvSpPr>
            <a:spLocks noGrp="1"/>
          </p:cNvSpPr>
          <p:nvPr>
            <p:ph idx="1"/>
          </p:nvPr>
        </p:nvSpPr>
        <p:spPr>
          <a:xfrm>
            <a:off x="176229" y="954860"/>
            <a:ext cx="7270776" cy="5775454"/>
          </a:xfrm>
        </p:spPr>
        <p:txBody>
          <a:bodyPr>
            <a:normAutofit/>
          </a:bodyPr>
          <a:lstStyle/>
          <a:p>
            <a:pPr>
              <a:lnSpc>
                <a:spcPct val="114000"/>
              </a:lnSpc>
            </a:pPr>
            <a:r>
              <a:rPr lang="en-GB" sz="2000" dirty="0">
                <a:solidFill>
                  <a:schemeClr val="bg1"/>
                </a:solidFill>
                <a:latin typeface="Cambria" panose="02040503050406030204" pitchFamily="18" charset="0"/>
              </a:rPr>
              <a:t>Hendrik Verwoerd (Prime Minister 1958-66)</a:t>
            </a:r>
          </a:p>
          <a:p>
            <a:pPr marL="457200" lvl="1" indent="0">
              <a:lnSpc>
                <a:spcPct val="114000"/>
              </a:lnSpc>
              <a:buNone/>
            </a:pPr>
            <a:r>
              <a:rPr lang="en-GB" sz="1600" dirty="0">
                <a:solidFill>
                  <a:schemeClr val="bg1"/>
                </a:solidFill>
                <a:latin typeface="Cambria" panose="02040503050406030204" pitchFamily="18" charset="0"/>
              </a:rPr>
              <a:t>Hardliner, creation of ‘Bantustans’ – reserves for African population</a:t>
            </a:r>
          </a:p>
          <a:p>
            <a:pPr>
              <a:lnSpc>
                <a:spcPct val="114000"/>
              </a:lnSpc>
            </a:pPr>
            <a:r>
              <a:rPr lang="en-GB" sz="2000" dirty="0">
                <a:solidFill>
                  <a:schemeClr val="bg1"/>
                </a:solidFill>
                <a:latin typeface="Cambria" panose="02040503050406030204" pitchFamily="18" charset="0"/>
              </a:rPr>
              <a:t>Balthazar Johannes Vorster (1966-78)</a:t>
            </a:r>
          </a:p>
          <a:p>
            <a:pPr marL="457200" lvl="1" indent="0">
              <a:lnSpc>
                <a:spcPct val="114000"/>
              </a:lnSpc>
              <a:buNone/>
            </a:pPr>
            <a:r>
              <a:rPr lang="en-GB" sz="1600" dirty="0">
                <a:solidFill>
                  <a:schemeClr val="bg1"/>
                </a:solidFill>
                <a:latin typeface="Cambria" panose="02040503050406030204" pitchFamily="18" charset="0"/>
              </a:rPr>
              <a:t>Legitimising apartheid regime via African diplomacy; Bantustans as self-determined nations</a:t>
            </a:r>
          </a:p>
          <a:p>
            <a:pPr marL="457200" lvl="1" indent="0">
              <a:lnSpc>
                <a:spcPct val="114000"/>
              </a:lnSpc>
              <a:buNone/>
            </a:pPr>
            <a:r>
              <a:rPr lang="en-GB" sz="1600" dirty="0">
                <a:solidFill>
                  <a:schemeClr val="bg1"/>
                </a:solidFill>
                <a:latin typeface="Cambria" panose="02040503050406030204" pitchFamily="18" charset="0"/>
              </a:rPr>
              <a:t>Courting support in Africa, e.g. efforts to buy cotton from Chad in late 1960s</a:t>
            </a:r>
          </a:p>
          <a:p>
            <a:pPr>
              <a:lnSpc>
                <a:spcPct val="114000"/>
              </a:lnSpc>
            </a:pPr>
            <a:r>
              <a:rPr lang="en-GB" sz="2000" dirty="0">
                <a:solidFill>
                  <a:schemeClr val="bg1"/>
                </a:solidFill>
                <a:latin typeface="Cambria" panose="02040503050406030204" pitchFamily="18" charset="0"/>
              </a:rPr>
              <a:t>Impact of collapse of the Portuguese Empire</a:t>
            </a:r>
          </a:p>
          <a:p>
            <a:pPr marL="457200" lvl="1" indent="0">
              <a:lnSpc>
                <a:spcPct val="114000"/>
              </a:lnSpc>
              <a:buNone/>
            </a:pPr>
            <a:r>
              <a:rPr lang="en-GB" sz="1600" dirty="0">
                <a:solidFill>
                  <a:schemeClr val="bg1"/>
                </a:solidFill>
                <a:latin typeface="Cambria" panose="02040503050406030204" pitchFamily="18" charset="0"/>
              </a:rPr>
              <a:t>Vorster  and détente – saw Rhodesia as a liability, negotiated with Zambia</a:t>
            </a:r>
          </a:p>
          <a:p>
            <a:pPr marL="457200" lvl="1" indent="0">
              <a:lnSpc>
                <a:spcPct val="114000"/>
              </a:lnSpc>
              <a:buNone/>
            </a:pPr>
            <a:r>
              <a:rPr lang="en-GB" sz="1600" dirty="0">
                <a:solidFill>
                  <a:schemeClr val="bg1"/>
                </a:solidFill>
                <a:latin typeface="Cambria" panose="02040503050406030204" pitchFamily="18" charset="0"/>
              </a:rPr>
              <a:t>Opposition from the hawks, especially Defence Minister P. W. Botha – ‘total onslaught’</a:t>
            </a:r>
          </a:p>
          <a:p>
            <a:pPr>
              <a:lnSpc>
                <a:spcPct val="114000"/>
              </a:lnSpc>
            </a:pPr>
            <a:r>
              <a:rPr lang="en-GB" sz="2000" dirty="0">
                <a:solidFill>
                  <a:schemeClr val="bg1"/>
                </a:solidFill>
                <a:latin typeface="Cambria" panose="02040503050406030204" pitchFamily="18" charset="0"/>
              </a:rPr>
              <a:t>South African ‘recce’ forces and reprisals against frontline states</a:t>
            </a:r>
          </a:p>
          <a:p>
            <a:pPr marL="457200" lvl="1" indent="0">
              <a:lnSpc>
                <a:spcPct val="114000"/>
              </a:lnSpc>
              <a:buNone/>
            </a:pPr>
            <a:r>
              <a:rPr lang="en-GB" sz="1600" dirty="0">
                <a:solidFill>
                  <a:schemeClr val="bg1"/>
                </a:solidFill>
                <a:latin typeface="Cambria" panose="02040503050406030204" pitchFamily="18" charset="0"/>
              </a:rPr>
              <a:t>Bombings in Dar </a:t>
            </a:r>
            <a:r>
              <a:rPr lang="en-GB" sz="1600" dirty="0" err="1">
                <a:solidFill>
                  <a:schemeClr val="bg1"/>
                </a:solidFill>
                <a:latin typeface="Cambria" panose="02040503050406030204" pitchFamily="18" charset="0"/>
              </a:rPr>
              <a:t>es</a:t>
            </a:r>
            <a:r>
              <a:rPr lang="en-GB" sz="1600" dirty="0">
                <a:solidFill>
                  <a:schemeClr val="bg1"/>
                </a:solidFill>
                <a:latin typeface="Cambria" panose="02040503050406030204" pitchFamily="18" charset="0"/>
              </a:rPr>
              <a:t> Salaam, 1972</a:t>
            </a:r>
            <a:endParaRPr lang="en-GB" sz="2000" dirty="0">
              <a:solidFill>
                <a:schemeClr val="bg1"/>
              </a:solidFill>
              <a:latin typeface="Cambria" panose="02040503050406030204" pitchFamily="18" charset="0"/>
            </a:endParaRPr>
          </a:p>
          <a:p>
            <a:pPr marL="0" indent="0">
              <a:lnSpc>
                <a:spcPct val="114000"/>
              </a:lnSpc>
              <a:buNone/>
            </a:pPr>
            <a:r>
              <a:rPr lang="en-GB" sz="2000" dirty="0">
                <a:solidFill>
                  <a:schemeClr val="bg1"/>
                </a:solidFill>
                <a:latin typeface="Cambria" panose="02040503050406030204" pitchFamily="18" charset="0"/>
              </a:rPr>
              <a:t>Need to integrate developments into story of domestic politics in South Africa, too</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6665" y="954860"/>
            <a:ext cx="1077578" cy="1335259"/>
          </a:xfrm>
          <a:prstGeom prst="rect">
            <a:avLst/>
          </a:prstGeom>
        </p:spPr>
      </p:pic>
      <p:sp>
        <p:nvSpPr>
          <p:cNvPr id="5" name="TextBox 4"/>
          <p:cNvSpPr txBox="1"/>
          <p:nvPr/>
        </p:nvSpPr>
        <p:spPr>
          <a:xfrm>
            <a:off x="7701700" y="2290119"/>
            <a:ext cx="1487508" cy="338554"/>
          </a:xfrm>
          <a:prstGeom prst="rect">
            <a:avLst/>
          </a:prstGeom>
          <a:noFill/>
        </p:spPr>
        <p:txBody>
          <a:bodyPr vert="horz" wrap="square" rtlCol="0">
            <a:spAutoFit/>
          </a:bodyPr>
          <a:lstStyle/>
          <a:p>
            <a:pPr algn="ctr"/>
            <a:r>
              <a:rPr lang="en-GB" sz="1600" dirty="0">
                <a:solidFill>
                  <a:schemeClr val="bg1"/>
                </a:solidFill>
                <a:latin typeface="Cambria" panose="02040503050406030204" pitchFamily="18" charset="0"/>
              </a:rPr>
              <a:t>Verwoerd</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06665" y="2847823"/>
            <a:ext cx="1077578" cy="1434645"/>
          </a:xfrm>
          <a:prstGeom prst="rect">
            <a:avLst/>
          </a:prstGeom>
        </p:spPr>
      </p:pic>
      <p:sp>
        <p:nvSpPr>
          <p:cNvPr id="7" name="TextBox 6"/>
          <p:cNvSpPr txBox="1"/>
          <p:nvPr/>
        </p:nvSpPr>
        <p:spPr>
          <a:xfrm>
            <a:off x="7701700" y="4282468"/>
            <a:ext cx="1487508" cy="338554"/>
          </a:xfrm>
          <a:prstGeom prst="rect">
            <a:avLst/>
          </a:prstGeom>
          <a:noFill/>
        </p:spPr>
        <p:txBody>
          <a:bodyPr vert="horz" wrap="square" rtlCol="0">
            <a:spAutoFit/>
          </a:bodyPr>
          <a:lstStyle/>
          <a:p>
            <a:pPr algn="ctr"/>
            <a:r>
              <a:rPr lang="en-GB" sz="1600" dirty="0">
                <a:solidFill>
                  <a:schemeClr val="bg1"/>
                </a:solidFill>
                <a:latin typeface="Cambria" panose="02040503050406030204" pitchFamily="18" charset="0"/>
              </a:rPr>
              <a:t>Vorster</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06665" y="4798493"/>
            <a:ext cx="1077578" cy="1257174"/>
          </a:xfrm>
          <a:prstGeom prst="rect">
            <a:avLst/>
          </a:prstGeom>
        </p:spPr>
      </p:pic>
      <p:sp>
        <p:nvSpPr>
          <p:cNvPr id="9" name="TextBox 8"/>
          <p:cNvSpPr txBox="1"/>
          <p:nvPr/>
        </p:nvSpPr>
        <p:spPr>
          <a:xfrm>
            <a:off x="7701700" y="6105540"/>
            <a:ext cx="1487508" cy="338554"/>
          </a:xfrm>
          <a:prstGeom prst="rect">
            <a:avLst/>
          </a:prstGeom>
          <a:noFill/>
        </p:spPr>
        <p:txBody>
          <a:bodyPr vert="horz" wrap="square" rtlCol="0">
            <a:spAutoFit/>
          </a:bodyPr>
          <a:lstStyle/>
          <a:p>
            <a:pPr algn="ctr"/>
            <a:r>
              <a:rPr lang="en-GB" sz="1600" dirty="0">
                <a:solidFill>
                  <a:schemeClr val="bg1"/>
                </a:solidFill>
                <a:latin typeface="Cambria" panose="02040503050406030204" pitchFamily="18" charset="0"/>
              </a:rPr>
              <a:t>P. W. Botha</a:t>
            </a:r>
          </a:p>
        </p:txBody>
      </p:sp>
    </p:spTree>
    <p:extLst>
      <p:ext uri="{BB962C8B-B14F-4D97-AF65-F5344CB8AC3E}">
        <p14:creationId xmlns:p14="http://schemas.microsoft.com/office/powerpoint/2010/main" val="2619130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848445" cy="6858000"/>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9752"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603504" y="301084"/>
            <a:ext cx="3867912" cy="1037062"/>
          </a:xfrm>
        </p:spPr>
        <p:txBody>
          <a:bodyPr>
            <a:normAutofit/>
          </a:bodyPr>
          <a:lstStyle/>
          <a:p>
            <a:r>
              <a:rPr lang="en-GB" sz="3200" b="1" dirty="0">
                <a:solidFill>
                  <a:schemeClr val="accent4">
                    <a:lumMod val="75000"/>
                  </a:schemeClr>
                </a:solidFill>
                <a:latin typeface="Cambria" panose="02040503050406030204" pitchFamily="18" charset="0"/>
              </a:rPr>
              <a:t>Towards the Angolan war</a:t>
            </a:r>
          </a:p>
        </p:txBody>
      </p:sp>
      <p:sp>
        <p:nvSpPr>
          <p:cNvPr id="3" name="Content Placeholder 2"/>
          <p:cNvSpPr>
            <a:spLocks noGrp="1"/>
          </p:cNvSpPr>
          <p:nvPr>
            <p:ph idx="1"/>
          </p:nvPr>
        </p:nvSpPr>
        <p:spPr>
          <a:xfrm>
            <a:off x="603503" y="1483112"/>
            <a:ext cx="4244941" cy="4906537"/>
          </a:xfrm>
        </p:spPr>
        <p:txBody>
          <a:bodyPr>
            <a:normAutofit fontScale="85000" lnSpcReduction="20000"/>
          </a:bodyPr>
          <a:lstStyle/>
          <a:p>
            <a:r>
              <a:rPr lang="en-GB" b="1" dirty="0">
                <a:latin typeface="Cambria" panose="02040503050406030204" pitchFamily="18" charset="0"/>
              </a:rPr>
              <a:t>January 1975 – </a:t>
            </a:r>
            <a:r>
              <a:rPr lang="en-GB" b="1" dirty="0" err="1">
                <a:latin typeface="Cambria" panose="02040503050406030204" pitchFamily="18" charset="0"/>
              </a:rPr>
              <a:t>Alvor</a:t>
            </a:r>
            <a:r>
              <a:rPr lang="en-GB" b="1" dirty="0">
                <a:latin typeface="Cambria" panose="02040503050406030204" pitchFamily="18" charset="0"/>
              </a:rPr>
              <a:t> Agreement</a:t>
            </a:r>
          </a:p>
          <a:p>
            <a:r>
              <a:rPr lang="en-GB" b="1" dirty="0">
                <a:latin typeface="Cambria" panose="02040503050406030204" pitchFamily="18" charset="0"/>
              </a:rPr>
              <a:t>Portuguese withdrawal by 11 November</a:t>
            </a:r>
          </a:p>
          <a:p>
            <a:r>
              <a:rPr lang="en-GB" b="1" dirty="0">
                <a:latin typeface="Cambria" panose="02040503050406030204" pitchFamily="18" charset="0"/>
              </a:rPr>
              <a:t>transition of power to a coalition government</a:t>
            </a:r>
          </a:p>
          <a:p>
            <a:r>
              <a:rPr lang="en-GB" b="1" dirty="0">
                <a:latin typeface="Cambria" panose="02040503050406030204" pitchFamily="18" charset="0"/>
              </a:rPr>
              <a:t>Fighting broke out between MPLA, FNLA, and UNITA</a:t>
            </a:r>
          </a:p>
          <a:p>
            <a:r>
              <a:rPr lang="en-GB" b="1" dirty="0">
                <a:latin typeface="Cambria" panose="02040503050406030204" pitchFamily="18" charset="0"/>
              </a:rPr>
              <a:t>Soviet Union increased its support for MPLA</a:t>
            </a:r>
          </a:p>
          <a:p>
            <a:pPr marL="0" indent="0">
              <a:buNone/>
            </a:pPr>
            <a:endParaRPr lang="en-GB" b="1" dirty="0">
              <a:latin typeface="Cambria" panose="02040503050406030204" pitchFamily="18" charset="0"/>
            </a:endParaRPr>
          </a:p>
          <a:p>
            <a:pPr marL="0" indent="0">
              <a:buNone/>
            </a:pPr>
            <a:r>
              <a:rPr lang="en-GB" b="1" dirty="0">
                <a:latin typeface="Cambria" panose="02040503050406030204" pitchFamily="18" charset="0"/>
              </a:rPr>
              <a:t>South African hawks pushed for action…</a:t>
            </a:r>
          </a:p>
          <a:p>
            <a:endParaRPr lang="en-GB" sz="1700" dirty="0">
              <a:latin typeface="Cambria" panose="020405030504060302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7231" y="724829"/>
            <a:ext cx="3916769" cy="5169944"/>
          </a:xfrm>
          <a:prstGeom prst="rect">
            <a:avLst/>
          </a:prstGeom>
        </p:spPr>
      </p:pic>
      <p:sp>
        <p:nvSpPr>
          <p:cNvPr id="5" name="TextBox 4"/>
          <p:cNvSpPr txBox="1"/>
          <p:nvPr/>
        </p:nvSpPr>
        <p:spPr>
          <a:xfrm>
            <a:off x="5227231" y="5173184"/>
            <a:ext cx="3552722" cy="455477"/>
          </a:xfrm>
          <a:prstGeom prst="rect">
            <a:avLst/>
          </a:prstGeom>
          <a:solidFill>
            <a:srgbClr val="000000">
              <a:alpha val="50000"/>
            </a:srgbClr>
          </a:solidFill>
          <a:ln>
            <a:noFill/>
          </a:ln>
        </p:spPr>
        <p:txBody>
          <a:bodyPr vert="horz" wrap="square" rtlCol="0">
            <a:noAutofit/>
          </a:bodyPr>
          <a:lstStyle/>
          <a:p>
            <a:pPr algn="ctr">
              <a:spcAft>
                <a:spcPts val="600"/>
              </a:spcAft>
            </a:pPr>
            <a:r>
              <a:rPr lang="en-GB" sz="1300">
                <a:solidFill>
                  <a:srgbClr val="FFFFFF"/>
                </a:solidFill>
              </a:rPr>
              <a:t>Independence Day</a:t>
            </a:r>
          </a:p>
          <a:p>
            <a:pPr algn="ctr">
              <a:spcAft>
                <a:spcPts val="600"/>
              </a:spcAft>
            </a:pPr>
            <a:r>
              <a:rPr lang="en-GB" sz="1300">
                <a:solidFill>
                  <a:srgbClr val="FFFFFF"/>
                </a:solidFill>
              </a:rPr>
              <a:t>11 November 1975, Luanda</a:t>
            </a:r>
          </a:p>
        </p:txBody>
      </p:sp>
    </p:spTree>
    <p:extLst>
      <p:ext uri="{BB962C8B-B14F-4D97-AF65-F5344CB8AC3E}">
        <p14:creationId xmlns:p14="http://schemas.microsoft.com/office/powerpoint/2010/main" val="1268110418"/>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3CD251C-A887-4D2F-925B-FC09719853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19D093C-27FB-4032-B282-42C4563F2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2091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5EE815E-1BD3-4777-B652-6D98825BF6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75467" y="681628"/>
            <a:ext cx="846288" cy="847206"/>
            <a:chOff x="668003" y="1684057"/>
            <a:chExt cx="1128382" cy="847206"/>
          </a:xfrm>
        </p:grpSpPr>
        <p:sp>
          <p:nvSpPr>
            <p:cNvPr id="13" name="Freeform 5">
              <a:extLst>
                <a:ext uri="{FF2B5EF4-FFF2-40B4-BE49-F238E27FC236}">
                  <a16:creationId xmlns:a16="http://schemas.microsoft.com/office/drawing/2014/main" id="{E6692982-4A7D-4392-87CD-F0CD4B027D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8003" y="1935883"/>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4" name="Freeform 5">
              <a:extLst>
                <a:ext uri="{FF2B5EF4-FFF2-40B4-BE49-F238E27FC236}">
                  <a16:creationId xmlns:a16="http://schemas.microsoft.com/office/drawing/2014/main" id="{196485F7-F277-4123-AC53-98EA4C8587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45893" y="1684057"/>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75467" y="1166932"/>
            <a:ext cx="2686555" cy="4279709"/>
          </a:xfrm>
        </p:spPr>
        <p:txBody>
          <a:bodyPr anchor="ctr">
            <a:normAutofit/>
          </a:bodyPr>
          <a:lstStyle/>
          <a:p>
            <a:r>
              <a:rPr lang="en-GB" sz="3300" b="1" dirty="0">
                <a:solidFill>
                  <a:schemeClr val="accent4">
                    <a:lumMod val="75000"/>
                  </a:schemeClr>
                </a:solidFill>
                <a:latin typeface="Cambria" panose="02040503050406030204" pitchFamily="18" charset="0"/>
              </a:rPr>
              <a:t>Conclusions</a:t>
            </a:r>
          </a:p>
        </p:txBody>
      </p:sp>
      <p:sp>
        <p:nvSpPr>
          <p:cNvPr id="3" name="Content Placeholder 2"/>
          <p:cNvSpPr>
            <a:spLocks noGrp="1"/>
          </p:cNvSpPr>
          <p:nvPr>
            <p:ph idx="1"/>
          </p:nvPr>
        </p:nvSpPr>
        <p:spPr>
          <a:xfrm>
            <a:off x="4180398" y="457200"/>
            <a:ext cx="4829787" cy="6088565"/>
          </a:xfrm>
        </p:spPr>
        <p:txBody>
          <a:bodyPr anchor="ctr">
            <a:noAutofit/>
          </a:bodyPr>
          <a:lstStyle/>
          <a:p>
            <a:r>
              <a:rPr lang="en-GB" sz="2000" b="1" dirty="0">
                <a:latin typeface="Cambria" panose="02040503050406030204" pitchFamily="18" charset="0"/>
              </a:rPr>
              <a:t>Late 1970s – Rhodesia forced into negotiations with liberation movements; Lancaster House talks in 1979; independence in 1980</a:t>
            </a:r>
          </a:p>
          <a:p>
            <a:r>
              <a:rPr lang="en-GB" sz="2000" b="1" dirty="0">
                <a:latin typeface="Cambria" panose="02040503050406030204" pitchFamily="18" charset="0"/>
              </a:rPr>
              <a:t>South Africa ‘outsourced’ its defence to Portugal and Rhodesia – left Pretoria dangerously exposed as both regimes collapsed in 1970s</a:t>
            </a:r>
          </a:p>
          <a:p>
            <a:endParaRPr lang="en-GB" sz="2000" b="1" dirty="0">
              <a:latin typeface="Cambria" panose="02040503050406030204" pitchFamily="18" charset="0"/>
            </a:endParaRPr>
          </a:p>
          <a:p>
            <a:pPr marL="0" indent="0">
              <a:buNone/>
            </a:pPr>
            <a:r>
              <a:rPr lang="en-GB" sz="2000" b="1" dirty="0">
                <a:latin typeface="Cambria" panose="02040503050406030204" pitchFamily="18" charset="0"/>
              </a:rPr>
              <a:t>Multiple perspectives…</a:t>
            </a:r>
          </a:p>
          <a:p>
            <a:pPr>
              <a:buFont typeface="Wingdings" pitchFamily="2" charset="2"/>
              <a:buChar char="Ø"/>
            </a:pPr>
            <a:r>
              <a:rPr lang="en-GB" sz="2000" b="1" dirty="0">
                <a:latin typeface="Cambria" panose="02040503050406030204" pitchFamily="18" charset="0"/>
              </a:rPr>
              <a:t>Domestic – politics in Portugal, Rhodesia, South Africa</a:t>
            </a:r>
          </a:p>
          <a:p>
            <a:pPr>
              <a:buFont typeface="Wingdings" pitchFamily="2" charset="2"/>
              <a:buChar char="Ø"/>
            </a:pPr>
            <a:r>
              <a:rPr lang="en-GB" sz="2000" b="1" dirty="0">
                <a:latin typeface="Cambria" panose="02040503050406030204" pitchFamily="18" charset="0"/>
              </a:rPr>
              <a:t>Regional – Exercise ALCORA, relations with frontline states</a:t>
            </a:r>
          </a:p>
          <a:p>
            <a:pPr>
              <a:buFont typeface="Wingdings" pitchFamily="2" charset="2"/>
              <a:buChar char="Ø"/>
            </a:pPr>
            <a:r>
              <a:rPr lang="en-GB" sz="2000" b="1" dirty="0">
                <a:latin typeface="Cambria" panose="02040503050406030204" pitchFamily="18" charset="0"/>
              </a:rPr>
              <a:t>Continental – Vorster’s détente</a:t>
            </a:r>
          </a:p>
          <a:p>
            <a:pPr>
              <a:buFont typeface="Wingdings" pitchFamily="2" charset="2"/>
              <a:buChar char="Ø"/>
            </a:pPr>
            <a:r>
              <a:rPr lang="en-GB" sz="2000" b="1" dirty="0">
                <a:latin typeface="Cambria" panose="02040503050406030204" pitchFamily="18" charset="0"/>
              </a:rPr>
              <a:t>Global – the Cold War – playing on fear of communism</a:t>
            </a:r>
          </a:p>
        </p:txBody>
      </p:sp>
    </p:spTree>
    <p:extLst>
      <p:ext uri="{BB962C8B-B14F-4D97-AF65-F5344CB8AC3E}">
        <p14:creationId xmlns:p14="http://schemas.microsoft.com/office/powerpoint/2010/main" val="1670867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 name="Rectangle 123">
            <a:extLst>
              <a:ext uri="{FF2B5EF4-FFF2-40B4-BE49-F238E27FC236}">
                <a16:creationId xmlns:a16="http://schemas.microsoft.com/office/drawing/2014/main" id="{605494DE-B078-4D87-BB01-C8432061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9A0576B0-CD8C-4661-95C8-A9F2CE7CD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3543216" cy="6861324"/>
          </a:xfrm>
          <a:prstGeom prst="rect">
            <a:avLst/>
          </a:prstGeom>
          <a:solidFill>
            <a:srgbClr val="000000">
              <a:alpha val="8039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Freeform: Shape 127">
            <a:extLst>
              <a:ext uri="{FF2B5EF4-FFF2-40B4-BE49-F238E27FC236}">
                <a16:creationId xmlns:a16="http://schemas.microsoft.com/office/drawing/2014/main" id="{3FF60E2B-3919-423C-B1FF-56CDE6681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39281"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rgbClr val="000000">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7" name="Title 1"/>
          <p:cNvSpPr txBox="1">
            <a:spLocks noGrp="1"/>
          </p:cNvSpPr>
          <p:nvPr>
            <p:ph type="title"/>
          </p:nvPr>
        </p:nvSpPr>
        <p:spPr>
          <a:xfrm>
            <a:off x="603504" y="1122363"/>
            <a:ext cx="2481097" cy="2387600"/>
          </a:xfrm>
          <a:prstGeom prst="rect">
            <a:avLst/>
          </a:prstGeom>
        </p:spPr>
        <p:txBody>
          <a:bodyPr vert="horz" lIns="91440" tIns="45720" rIns="91440" bIns="45720" rtlCol="0" anchor="b">
            <a:normAutofit/>
          </a:bodyPr>
          <a:lstStyle>
            <a:lvl1pPr>
              <a:defRPr b="1">
                <a:solidFill>
                  <a:srgbClr val="FFFFFF"/>
                </a:solidFill>
                <a:latin typeface="Cambria"/>
                <a:ea typeface="Cambria"/>
                <a:cs typeface="Cambria"/>
                <a:sym typeface="Cambria"/>
              </a:defRPr>
            </a:lvl1pPr>
          </a:lstStyle>
          <a:p>
            <a:r>
              <a:rPr lang="en-US" sz="2000" kern="1200" dirty="0">
                <a:solidFill>
                  <a:schemeClr val="accent4">
                    <a:lumMod val="75000"/>
                  </a:schemeClr>
                </a:solidFill>
                <a:latin typeface="+mj-lt"/>
                <a:ea typeface="+mj-ea"/>
                <a:cs typeface="+mj-cs"/>
              </a:rPr>
              <a:t>MAP</a:t>
            </a:r>
          </a:p>
        </p:txBody>
      </p:sp>
      <p:sp>
        <p:nvSpPr>
          <p:cNvPr id="118" name="Content Placeholder 2"/>
          <p:cNvSpPr txBox="1">
            <a:spLocks noGrp="1"/>
          </p:cNvSpPr>
          <p:nvPr>
            <p:ph type="body" sz="half" idx="1"/>
          </p:nvPr>
        </p:nvSpPr>
        <p:spPr>
          <a:xfrm>
            <a:off x="603504" y="3602038"/>
            <a:ext cx="2481098" cy="1655762"/>
          </a:xfrm>
          <a:prstGeom prst="rect">
            <a:avLst/>
          </a:prstGeom>
        </p:spPr>
        <p:txBody>
          <a:bodyPr vert="horz" lIns="91440" tIns="45720" rIns="91440" bIns="45720" rtlCol="0">
            <a:normAutofit/>
          </a:bodyPr>
          <a:lstStyle/>
          <a:p>
            <a:pPr marL="0" indent="0">
              <a:buNone/>
              <a:defRPr sz="2500">
                <a:solidFill>
                  <a:srgbClr val="FFFFFF"/>
                </a:solidFill>
                <a:latin typeface="Cambria"/>
                <a:ea typeface="Cambria"/>
                <a:cs typeface="Cambria"/>
                <a:sym typeface="Cambria"/>
              </a:defRPr>
            </a:pPr>
            <a:r>
              <a:rPr lang="en-US" sz="3200" b="1" kern="1200" dirty="0">
                <a:solidFill>
                  <a:schemeClr val="accent4">
                    <a:lumMod val="75000"/>
                  </a:schemeClr>
                </a:solidFill>
                <a:latin typeface="+mn-lt"/>
                <a:ea typeface="+mn-ea"/>
                <a:cs typeface="+mn-cs"/>
              </a:rPr>
              <a:t>Frontline States</a:t>
            </a:r>
          </a:p>
        </p:txBody>
      </p:sp>
      <p:pic>
        <p:nvPicPr>
          <p:cNvPr id="119" name="Content Placeholder 4" descr="Content Placeholder 4"/>
          <p:cNvPicPr>
            <a:picLocks noChangeAspect="1"/>
          </p:cNvPicPr>
          <p:nvPr/>
        </p:nvPicPr>
        <p:blipFill>
          <a:blip r:embed="rId2"/>
          <a:stretch>
            <a:fillRect/>
          </a:stretch>
        </p:blipFill>
        <p:spPr>
          <a:xfrm>
            <a:off x="3688106" y="490654"/>
            <a:ext cx="5455894" cy="613317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1"/>
          <p:cNvSpPr txBox="1">
            <a:spLocks noGrp="1"/>
          </p:cNvSpPr>
          <p:nvPr>
            <p:ph type="title"/>
          </p:nvPr>
        </p:nvSpPr>
        <p:spPr>
          <a:xfrm>
            <a:off x="628650" y="365127"/>
            <a:ext cx="7886700" cy="828054"/>
          </a:xfrm>
          <a:prstGeom prst="rect">
            <a:avLst/>
          </a:prstGeom>
        </p:spPr>
        <p:txBody>
          <a:bodyPr>
            <a:normAutofit/>
          </a:bodyPr>
          <a:lstStyle>
            <a:lvl1pPr>
              <a:defRPr b="1">
                <a:solidFill>
                  <a:srgbClr val="FFFFFF"/>
                </a:solidFill>
                <a:latin typeface="Cambria"/>
                <a:ea typeface="Cambria"/>
                <a:cs typeface="Cambria"/>
                <a:sym typeface="Cambria"/>
              </a:defRPr>
            </a:lvl1pPr>
          </a:lstStyle>
          <a:p>
            <a:r>
              <a:rPr sz="3200" dirty="0">
                <a:solidFill>
                  <a:schemeClr val="accent4">
                    <a:lumMod val="75000"/>
                  </a:schemeClr>
                </a:solidFill>
              </a:rPr>
              <a:t>South Africa: Background</a:t>
            </a:r>
          </a:p>
        </p:txBody>
      </p:sp>
      <p:pic>
        <p:nvPicPr>
          <p:cNvPr id="123" name="Picture 3" descr="Picture 3"/>
          <p:cNvPicPr>
            <a:picLocks noChangeAspect="1"/>
          </p:cNvPicPr>
          <p:nvPr/>
        </p:nvPicPr>
        <p:blipFill>
          <a:blip r:embed="rId3"/>
          <a:stretch>
            <a:fillRect/>
          </a:stretch>
        </p:blipFill>
        <p:spPr>
          <a:xfrm>
            <a:off x="628650" y="1825625"/>
            <a:ext cx="3886200" cy="3215831"/>
          </a:xfrm>
          <a:prstGeom prst="rect">
            <a:avLst/>
          </a:prstGeom>
          <a:ln w="12700">
            <a:miter lim="400000"/>
          </a:ln>
        </p:spPr>
      </p:pic>
      <p:sp>
        <p:nvSpPr>
          <p:cNvPr id="124" name="TextBox 5"/>
          <p:cNvSpPr txBox="1"/>
          <p:nvPr/>
        </p:nvSpPr>
        <p:spPr>
          <a:xfrm>
            <a:off x="448334" y="5176390"/>
            <a:ext cx="3891846"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400">
                <a:solidFill>
                  <a:srgbClr val="FFFFFF"/>
                </a:solidFill>
                <a:latin typeface="Cambria"/>
                <a:ea typeface="Cambria"/>
                <a:cs typeface="Cambria"/>
                <a:sym typeface="Cambria"/>
              </a:defRPr>
            </a:lvl1pPr>
          </a:lstStyle>
          <a:p>
            <a:r>
              <a:rPr sz="2000"/>
              <a:t>Southern Africa colonies, c. 1900</a:t>
            </a:r>
          </a:p>
        </p:txBody>
      </p:sp>
      <p:graphicFrame>
        <p:nvGraphicFramePr>
          <p:cNvPr id="126" name="Content Placeholder 3">
            <a:extLst>
              <a:ext uri="{FF2B5EF4-FFF2-40B4-BE49-F238E27FC236}">
                <a16:creationId xmlns:a16="http://schemas.microsoft.com/office/drawing/2014/main" id="{3A9D329F-0C20-4E13-A42B-03AED06793B7}"/>
              </a:ext>
            </a:extLst>
          </p:cNvPr>
          <p:cNvGraphicFramePr/>
          <p:nvPr/>
        </p:nvGraphicFramePr>
        <p:xfrm>
          <a:off x="4629150" y="1193182"/>
          <a:ext cx="4202616" cy="5519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itle 9"/>
          <p:cNvSpPr txBox="1">
            <a:spLocks noGrp="1"/>
          </p:cNvSpPr>
          <p:nvPr>
            <p:ph type="title"/>
          </p:nvPr>
        </p:nvSpPr>
        <p:spPr>
          <a:xfrm>
            <a:off x="629841" y="365126"/>
            <a:ext cx="7886701" cy="1325563"/>
          </a:xfrm>
          <a:prstGeom prst="rect">
            <a:avLst/>
          </a:prstGeom>
        </p:spPr>
        <p:txBody>
          <a:bodyPr/>
          <a:lstStyle>
            <a:lvl1pPr>
              <a:defRPr sz="4000" b="1">
                <a:solidFill>
                  <a:srgbClr val="FFFFFF"/>
                </a:solidFill>
                <a:latin typeface="Cambria"/>
                <a:ea typeface="Cambria"/>
                <a:cs typeface="Cambria"/>
                <a:sym typeface="Cambria"/>
              </a:defRPr>
            </a:lvl1pPr>
          </a:lstStyle>
          <a:p>
            <a:r>
              <a:rPr dirty="0">
                <a:solidFill>
                  <a:schemeClr val="accent4">
                    <a:lumMod val="75000"/>
                  </a:schemeClr>
                </a:solidFill>
              </a:rPr>
              <a:t>South Africa: Elections 1948</a:t>
            </a:r>
          </a:p>
        </p:txBody>
      </p:sp>
      <p:sp>
        <p:nvSpPr>
          <p:cNvPr id="129" name="Text Placeholder 10"/>
          <p:cNvSpPr txBox="1">
            <a:spLocks noGrp="1"/>
          </p:cNvSpPr>
          <p:nvPr>
            <p:ph type="body" sz="quarter" idx="1"/>
          </p:nvPr>
        </p:nvSpPr>
        <p:spPr>
          <a:xfrm>
            <a:off x="629841" y="1681163"/>
            <a:ext cx="2583473" cy="823913"/>
          </a:xfrm>
          <a:prstGeom prst="rect">
            <a:avLst/>
          </a:prstGeom>
        </p:spPr>
        <p:txBody>
          <a:bodyPr>
            <a:normAutofit lnSpcReduction="10000"/>
          </a:bodyPr>
          <a:lstStyle>
            <a:lvl1pPr>
              <a:defRPr>
                <a:solidFill>
                  <a:srgbClr val="FFFFFF"/>
                </a:solidFill>
                <a:latin typeface="Cambria"/>
                <a:ea typeface="Cambria"/>
                <a:cs typeface="Cambria"/>
                <a:sym typeface="Cambria"/>
              </a:defRPr>
            </a:lvl1pPr>
          </a:lstStyle>
          <a:p>
            <a:r>
              <a:rPr dirty="0"/>
              <a:t>Jan Smuts</a:t>
            </a:r>
            <a:endParaRPr lang="en-GB" dirty="0"/>
          </a:p>
          <a:p>
            <a:r>
              <a:rPr dirty="0"/>
              <a:t>(United Party)</a:t>
            </a:r>
          </a:p>
        </p:txBody>
      </p:sp>
      <p:sp>
        <p:nvSpPr>
          <p:cNvPr id="130" name="Content Placeholder 3"/>
          <p:cNvSpPr txBox="1"/>
          <p:nvPr/>
        </p:nvSpPr>
        <p:spPr>
          <a:xfrm>
            <a:off x="629841" y="2505075"/>
            <a:ext cx="2552969" cy="3684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marL="228600" indent="-228600">
              <a:lnSpc>
                <a:spcPct val="90000"/>
              </a:lnSpc>
              <a:spcBef>
                <a:spcPts val="1000"/>
              </a:spcBef>
              <a:buSzPct val="100000"/>
              <a:buFont typeface="Arial"/>
              <a:buChar char="•"/>
              <a:defRPr sz="2800" b="1"/>
            </a:lvl1pPr>
          </a:lstStyle>
          <a:p>
            <a:r>
              <a:t>What was the impact of the collapse of the Portuguese Empire? </a:t>
            </a:r>
          </a:p>
        </p:txBody>
      </p:sp>
      <p:sp>
        <p:nvSpPr>
          <p:cNvPr id="131" name="Text Placeholder 11"/>
          <p:cNvSpPr>
            <a:spLocks noGrp="1"/>
          </p:cNvSpPr>
          <p:nvPr>
            <p:ph type="body" idx="13"/>
          </p:nvPr>
        </p:nvSpPr>
        <p:spPr>
          <a:xfrm>
            <a:off x="6096889" y="1681163"/>
            <a:ext cx="2583472" cy="82391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lnSpcReduction="10000"/>
          </a:bodyPr>
          <a:lstStyle>
            <a:lvl1pPr marL="0" indent="0">
              <a:buSzTx/>
              <a:buFontTx/>
              <a:buNone/>
              <a:defRPr sz="2400" b="1">
                <a:solidFill>
                  <a:srgbClr val="FFFFFF"/>
                </a:solidFill>
                <a:latin typeface="Cambria"/>
                <a:ea typeface="Cambria"/>
                <a:cs typeface="Cambria"/>
                <a:sym typeface="Cambria"/>
              </a:defRPr>
            </a:lvl1pPr>
          </a:lstStyle>
          <a:p>
            <a:r>
              <a:rPr dirty="0"/>
              <a:t>F. D. Malan</a:t>
            </a:r>
            <a:endParaRPr lang="en-GB" dirty="0"/>
          </a:p>
          <a:p>
            <a:r>
              <a:rPr dirty="0"/>
              <a:t> (National Party)</a:t>
            </a:r>
          </a:p>
        </p:txBody>
      </p:sp>
      <p:pic>
        <p:nvPicPr>
          <p:cNvPr id="132" name="Content Placeholder 4" descr="Content Placeholder 4"/>
          <p:cNvPicPr>
            <a:picLocks noChangeAspect="1"/>
          </p:cNvPicPr>
          <p:nvPr/>
        </p:nvPicPr>
        <p:blipFill>
          <a:blip r:embed="rId3"/>
          <a:stretch>
            <a:fillRect/>
          </a:stretch>
        </p:blipFill>
        <p:spPr>
          <a:xfrm>
            <a:off x="734599" y="2533467"/>
            <a:ext cx="2448211" cy="3627804"/>
          </a:xfrm>
          <a:prstGeom prst="rect">
            <a:avLst/>
          </a:prstGeom>
          <a:ln w="12700">
            <a:miter lim="400000"/>
          </a:ln>
        </p:spPr>
      </p:pic>
      <p:pic>
        <p:nvPicPr>
          <p:cNvPr id="133" name="Content Placeholder 6" descr="Content Placeholder 6"/>
          <p:cNvPicPr>
            <a:picLocks noChangeAspect="1"/>
          </p:cNvPicPr>
          <p:nvPr/>
        </p:nvPicPr>
        <p:blipFill>
          <a:blip r:embed="rId4"/>
          <a:stretch>
            <a:fillRect/>
          </a:stretch>
        </p:blipFill>
        <p:spPr>
          <a:xfrm>
            <a:off x="6096889" y="2524131"/>
            <a:ext cx="2209985" cy="3646474"/>
          </a:xfrm>
          <a:prstGeom prst="rect">
            <a:avLst/>
          </a:prstGeom>
          <a:ln w="12700">
            <a:miter lim="400000"/>
          </a:ln>
        </p:spPr>
      </p:pic>
      <p:sp>
        <p:nvSpPr>
          <p:cNvPr id="134" name="TextBox 14"/>
          <p:cNvSpPr txBox="1"/>
          <p:nvPr/>
        </p:nvSpPr>
        <p:spPr>
          <a:xfrm>
            <a:off x="3607687" y="3562537"/>
            <a:ext cx="2064326" cy="751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500" b="1">
                <a:solidFill>
                  <a:srgbClr val="FFFFFF"/>
                </a:solidFill>
              </a:defRPr>
            </a:lvl1pPr>
          </a:lstStyle>
          <a:p>
            <a:r>
              <a:t>versus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Title 1"/>
          <p:cNvSpPr txBox="1">
            <a:spLocks noGrp="1"/>
          </p:cNvSpPr>
          <p:nvPr>
            <p:ph type="title"/>
          </p:nvPr>
        </p:nvSpPr>
        <p:spPr>
          <a:xfrm>
            <a:off x="628650" y="200722"/>
            <a:ext cx="7886700" cy="779535"/>
          </a:xfrm>
          <a:prstGeom prst="rect">
            <a:avLst/>
          </a:prstGeom>
        </p:spPr>
        <p:txBody>
          <a:bodyPr>
            <a:normAutofit/>
          </a:bodyPr>
          <a:lstStyle>
            <a:lvl1pPr>
              <a:defRPr b="1">
                <a:solidFill>
                  <a:srgbClr val="FFFFFF"/>
                </a:solidFill>
                <a:latin typeface="Cambria"/>
                <a:ea typeface="Cambria"/>
                <a:cs typeface="Cambria"/>
                <a:sym typeface="Cambria"/>
              </a:defRPr>
            </a:lvl1pPr>
          </a:lstStyle>
          <a:p>
            <a:r>
              <a:rPr dirty="0">
                <a:solidFill>
                  <a:schemeClr val="accent4">
                    <a:lumMod val="75000"/>
                  </a:schemeClr>
                </a:solidFill>
              </a:rPr>
              <a:t>Portuguese Empire in Africa</a:t>
            </a:r>
          </a:p>
        </p:txBody>
      </p:sp>
      <p:pic>
        <p:nvPicPr>
          <p:cNvPr id="154" name="Content Placeholder 9" descr="Content Placeholder 9"/>
          <p:cNvPicPr>
            <a:picLocks noChangeAspect="1"/>
          </p:cNvPicPr>
          <p:nvPr/>
        </p:nvPicPr>
        <p:blipFill>
          <a:blip r:embed="rId3"/>
          <a:stretch>
            <a:fillRect/>
          </a:stretch>
        </p:blipFill>
        <p:spPr>
          <a:xfrm>
            <a:off x="628650" y="1825625"/>
            <a:ext cx="2630868" cy="3855929"/>
          </a:xfrm>
          <a:prstGeom prst="rect">
            <a:avLst/>
          </a:prstGeom>
          <a:ln w="12700">
            <a:miter lim="400000"/>
          </a:ln>
        </p:spPr>
      </p:pic>
      <p:sp>
        <p:nvSpPr>
          <p:cNvPr id="155" name="TextBox 10"/>
          <p:cNvSpPr txBox="1"/>
          <p:nvPr/>
        </p:nvSpPr>
        <p:spPr>
          <a:xfrm>
            <a:off x="628650" y="5816489"/>
            <a:ext cx="2630868" cy="6151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b="1">
                <a:solidFill>
                  <a:srgbClr val="FFFFFF"/>
                </a:solidFill>
                <a:latin typeface="Cambria"/>
                <a:ea typeface="Cambria"/>
                <a:cs typeface="Cambria"/>
                <a:sym typeface="Cambria"/>
              </a:defRPr>
            </a:lvl1pPr>
          </a:lstStyle>
          <a:p>
            <a:r>
              <a:t>António de Oliveira Salazar. PM 1932-1968</a:t>
            </a:r>
          </a:p>
        </p:txBody>
      </p:sp>
      <p:graphicFrame>
        <p:nvGraphicFramePr>
          <p:cNvPr id="157" name="Content Placeholder 3">
            <a:extLst>
              <a:ext uri="{FF2B5EF4-FFF2-40B4-BE49-F238E27FC236}">
                <a16:creationId xmlns:a16="http://schemas.microsoft.com/office/drawing/2014/main" id="{337F022E-FE5B-4848-8433-0022E9DB4EF3}"/>
              </a:ext>
            </a:extLst>
          </p:cNvPr>
          <p:cNvGraphicFramePr/>
          <p:nvPr/>
        </p:nvGraphicFramePr>
        <p:xfrm>
          <a:off x="3683358" y="1148576"/>
          <a:ext cx="4831993" cy="550870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9641" y="225787"/>
            <a:ext cx="8231763" cy="2377370"/>
          </a:xfrm>
        </p:spPr>
        <p:txBody>
          <a:bodyPr>
            <a:normAutofit/>
          </a:bodyPr>
          <a:lstStyle/>
          <a:p>
            <a:pPr marL="0" indent="0">
              <a:lnSpc>
                <a:spcPct val="114000"/>
              </a:lnSpc>
              <a:buNone/>
            </a:pPr>
            <a:r>
              <a:rPr lang="en-GB" sz="1800" dirty="0">
                <a:solidFill>
                  <a:schemeClr val="bg1"/>
                </a:solidFill>
                <a:latin typeface="Cambria" panose="02040503050406030204" pitchFamily="18" charset="0"/>
              </a:rPr>
              <a:t>1953 – Central African Federation formed (N. Rhodesia, S. Rhodesia, Nyasaland)</a:t>
            </a:r>
          </a:p>
          <a:p>
            <a:pPr marL="0" indent="0">
              <a:lnSpc>
                <a:spcPct val="114000"/>
              </a:lnSpc>
              <a:buNone/>
            </a:pPr>
            <a:r>
              <a:rPr lang="en-GB" sz="1800" dirty="0">
                <a:solidFill>
                  <a:schemeClr val="bg1"/>
                </a:solidFill>
                <a:latin typeface="Cambria" panose="02040503050406030204" pitchFamily="18" charset="0"/>
              </a:rPr>
              <a:t>1961 – Sharpeville Massacre, ANC banned in South Africa.  UN sanctions.</a:t>
            </a:r>
          </a:p>
          <a:p>
            <a:pPr marL="0" indent="0">
              <a:lnSpc>
                <a:spcPct val="114000"/>
              </a:lnSpc>
              <a:buNone/>
            </a:pPr>
            <a:r>
              <a:rPr lang="en-GB" sz="1800" dirty="0">
                <a:solidFill>
                  <a:schemeClr val="bg1"/>
                </a:solidFill>
                <a:latin typeface="Cambria" panose="02040503050406030204" pitchFamily="18" charset="0"/>
              </a:rPr>
              <a:t>1963 – Rivonia Trial and imprisonment of ANC leadership</a:t>
            </a:r>
          </a:p>
          <a:p>
            <a:pPr marL="0" indent="0">
              <a:lnSpc>
                <a:spcPct val="114000"/>
              </a:lnSpc>
              <a:buNone/>
            </a:pPr>
            <a:r>
              <a:rPr lang="en-GB" sz="1800" dirty="0">
                <a:solidFill>
                  <a:schemeClr val="bg1"/>
                </a:solidFill>
                <a:latin typeface="Cambria" panose="02040503050406030204" pitchFamily="18" charset="0"/>
              </a:rPr>
              <a:t>1963 – CAF collapses due to nationalist pressure</a:t>
            </a:r>
          </a:p>
          <a:p>
            <a:pPr marL="0" indent="0">
              <a:lnSpc>
                <a:spcPct val="114000"/>
              </a:lnSpc>
              <a:buNone/>
            </a:pPr>
            <a:r>
              <a:rPr lang="en-GB" sz="1800" dirty="0">
                <a:solidFill>
                  <a:schemeClr val="bg1"/>
                </a:solidFill>
                <a:latin typeface="Cambria" panose="02040503050406030204" pitchFamily="18" charset="0"/>
              </a:rPr>
              <a:t>1964 – Simba Rebellion and South African mercenaries in Stanleyville</a:t>
            </a:r>
          </a:p>
          <a:p>
            <a:pPr marL="457200" indent="-457200">
              <a:lnSpc>
                <a:spcPct val="114000"/>
              </a:lnSpc>
              <a:buAutoNum type="arabicPeriod"/>
            </a:pPr>
            <a:endParaRPr lang="en-GB" sz="1800" dirty="0">
              <a:solidFill>
                <a:schemeClr val="bg1"/>
              </a:solidFill>
              <a:latin typeface="Cambria" panose="020405030504060302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4238" y="2390566"/>
            <a:ext cx="4555524" cy="3245006"/>
          </a:xfrm>
          <a:prstGeom prst="rect">
            <a:avLst/>
          </a:prstGeom>
        </p:spPr>
      </p:pic>
      <p:sp>
        <p:nvSpPr>
          <p:cNvPr id="6" name="Rectangle 5"/>
          <p:cNvSpPr/>
          <p:nvPr/>
        </p:nvSpPr>
        <p:spPr>
          <a:xfrm>
            <a:off x="499641" y="5196210"/>
            <a:ext cx="8456141" cy="1287404"/>
          </a:xfrm>
          <a:prstGeom prst="rect">
            <a:avLst/>
          </a:prstGeom>
        </p:spPr>
        <p:txBody>
          <a:bodyPr wrap="square">
            <a:spAutoFit/>
          </a:bodyPr>
          <a:lstStyle/>
          <a:p>
            <a:pPr>
              <a:lnSpc>
                <a:spcPct val="150000"/>
              </a:lnSpc>
            </a:pPr>
            <a:endParaRPr lang="en-GB" dirty="0">
              <a:solidFill>
                <a:schemeClr val="bg1"/>
              </a:solidFill>
              <a:latin typeface="Cambria" panose="02040503050406030204" pitchFamily="18" charset="0"/>
            </a:endParaRPr>
          </a:p>
          <a:p>
            <a:pPr>
              <a:lnSpc>
                <a:spcPct val="150000"/>
              </a:lnSpc>
            </a:pPr>
            <a:r>
              <a:rPr lang="en-GB" dirty="0">
                <a:solidFill>
                  <a:schemeClr val="bg1"/>
                </a:solidFill>
                <a:latin typeface="Cambria" panose="02040503050406030204" pitchFamily="18" charset="0"/>
              </a:rPr>
              <a:t>1965 – </a:t>
            </a:r>
            <a:r>
              <a:rPr lang="en-GB" dirty="0">
                <a:solidFill>
                  <a:schemeClr val="bg1"/>
                </a:solidFill>
                <a:latin typeface="Cambria" panose="02040503050406030204" pitchFamily="18" charset="0"/>
                <a:hlinkClick r:id="rId3"/>
              </a:rPr>
              <a:t>Ian Smith made Unilateral Declaration of Independence in South Rhodesia</a:t>
            </a:r>
            <a:r>
              <a:rPr lang="en-GB" dirty="0">
                <a:solidFill>
                  <a:schemeClr val="bg1"/>
                </a:solidFill>
                <a:latin typeface="Cambria" panose="02040503050406030204" pitchFamily="18" charset="0"/>
              </a:rPr>
              <a:t> </a:t>
            </a:r>
          </a:p>
          <a:p>
            <a:pPr>
              <a:lnSpc>
                <a:spcPct val="150000"/>
              </a:lnSpc>
            </a:pPr>
            <a:r>
              <a:rPr lang="en-GB" dirty="0">
                <a:solidFill>
                  <a:schemeClr val="bg1"/>
                </a:solidFill>
                <a:latin typeface="Cambria" panose="02040503050406030204" pitchFamily="18" charset="0"/>
              </a:rPr>
              <a:t>1966 – UN imposed mandatory sanctions against Rhodesia</a:t>
            </a:r>
          </a:p>
        </p:txBody>
      </p:sp>
    </p:spTree>
    <p:extLst>
      <p:ext uri="{BB962C8B-B14F-4D97-AF65-F5344CB8AC3E}">
        <p14:creationId xmlns:p14="http://schemas.microsoft.com/office/powerpoint/2010/main" val="1061335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itle 1"/>
          <p:cNvSpPr txBox="1">
            <a:spLocks noGrp="1"/>
          </p:cNvSpPr>
          <p:nvPr>
            <p:ph type="title"/>
          </p:nvPr>
        </p:nvSpPr>
        <p:spPr>
          <a:xfrm>
            <a:off x="628648" y="325369"/>
            <a:ext cx="7886701" cy="1325564"/>
          </a:xfrm>
          <a:prstGeom prst="rect">
            <a:avLst/>
          </a:prstGeom>
        </p:spPr>
        <p:txBody>
          <a:bodyPr>
            <a:normAutofit fontScale="90000"/>
          </a:bodyPr>
          <a:lstStyle>
            <a:lvl1pPr>
              <a:defRPr sz="4500" b="1">
                <a:solidFill>
                  <a:srgbClr val="FFFFFF"/>
                </a:solidFill>
                <a:latin typeface="Cambria"/>
                <a:ea typeface="Cambria"/>
                <a:cs typeface="Cambria"/>
                <a:sym typeface="Cambria"/>
              </a:defRPr>
            </a:lvl1pPr>
          </a:lstStyle>
          <a:p>
            <a:r>
              <a:rPr dirty="0">
                <a:solidFill>
                  <a:schemeClr val="accent4">
                    <a:lumMod val="75000"/>
                  </a:schemeClr>
                </a:solidFill>
              </a:rPr>
              <a:t>Who supported the white minority states?</a:t>
            </a:r>
          </a:p>
        </p:txBody>
      </p:sp>
      <p:sp>
        <p:nvSpPr>
          <p:cNvPr id="163" name="Content Placeholder 2"/>
          <p:cNvSpPr txBox="1">
            <a:spLocks noGrp="1"/>
          </p:cNvSpPr>
          <p:nvPr>
            <p:ph type="body" idx="1"/>
          </p:nvPr>
        </p:nvSpPr>
        <p:spPr>
          <a:xfrm>
            <a:off x="443532" y="1825623"/>
            <a:ext cx="7484986" cy="4595055"/>
          </a:xfrm>
          <a:prstGeom prst="rect">
            <a:avLst/>
          </a:prstGeom>
        </p:spPr>
        <p:txBody>
          <a:bodyPr/>
          <a:lstStyle>
            <a:lvl1pPr>
              <a:lnSpc>
                <a:spcPct val="114000"/>
              </a:lnSpc>
              <a:defRPr sz="2400">
                <a:solidFill>
                  <a:srgbClr val="FFFFFF"/>
                </a:solidFill>
                <a:latin typeface="Cambria"/>
                <a:ea typeface="Cambria"/>
                <a:cs typeface="Cambria"/>
                <a:sym typeface="Cambria"/>
              </a:defRPr>
            </a:lvl1pPr>
          </a:lstStyle>
          <a:p>
            <a:r>
              <a:rPr dirty="0"/>
              <a:t>Portugal and  NATO allies. Importance of the Azores</a:t>
            </a:r>
          </a:p>
        </p:txBody>
      </p:sp>
      <p:sp>
        <p:nvSpPr>
          <p:cNvPr id="164" name="TextBox 5"/>
          <p:cNvSpPr txBox="1"/>
          <p:nvPr/>
        </p:nvSpPr>
        <p:spPr>
          <a:xfrm>
            <a:off x="798489" y="6236010"/>
            <a:ext cx="6694251" cy="358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i="1">
                <a:solidFill>
                  <a:srgbClr val="FFFFFF"/>
                </a:solidFill>
              </a:defRPr>
            </a:lvl1pPr>
          </a:lstStyle>
          <a:p>
            <a:r>
              <a:t>Location of the Azores archipelago. NATO military base at Lajes</a:t>
            </a:r>
          </a:p>
        </p:txBody>
      </p:sp>
      <p:pic>
        <p:nvPicPr>
          <p:cNvPr id="165" name="Picture 7" descr="Picture 7"/>
          <p:cNvPicPr>
            <a:picLocks noChangeAspect="1"/>
          </p:cNvPicPr>
          <p:nvPr/>
        </p:nvPicPr>
        <p:blipFill>
          <a:blip r:embed="rId3"/>
          <a:stretch>
            <a:fillRect/>
          </a:stretch>
        </p:blipFill>
        <p:spPr>
          <a:xfrm>
            <a:off x="798490" y="2702055"/>
            <a:ext cx="6259132" cy="3349290"/>
          </a:xfrm>
          <a:prstGeom prst="rect">
            <a:avLst/>
          </a:prstGeom>
          <a:ln w="12700">
            <a:miter lim="400000"/>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3187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63248"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03504" y="640080"/>
            <a:ext cx="2462022" cy="5257800"/>
          </a:xfrm>
        </p:spPr>
        <p:txBody>
          <a:bodyPr>
            <a:normAutofit/>
          </a:bodyPr>
          <a:lstStyle/>
          <a:p>
            <a:r>
              <a:rPr lang="en-GB" sz="3700" b="1" dirty="0">
                <a:solidFill>
                  <a:schemeClr val="accent4">
                    <a:lumMod val="75000"/>
                  </a:schemeClr>
                </a:solidFill>
                <a:latin typeface="Cambria" panose="02040503050406030204" pitchFamily="18" charset="0"/>
              </a:rPr>
              <a:t>Support</a:t>
            </a:r>
            <a:br>
              <a:rPr lang="en-GB" sz="3700" b="1" dirty="0">
                <a:solidFill>
                  <a:schemeClr val="accent4">
                    <a:lumMod val="75000"/>
                  </a:schemeClr>
                </a:solidFill>
                <a:latin typeface="Cambria" panose="02040503050406030204" pitchFamily="18" charset="0"/>
              </a:rPr>
            </a:br>
            <a:r>
              <a:rPr lang="en-GB" sz="3700" b="1" dirty="0">
                <a:solidFill>
                  <a:schemeClr val="accent4">
                    <a:lumMod val="75000"/>
                  </a:schemeClr>
                </a:solidFill>
                <a:latin typeface="Cambria" panose="02040503050406030204" pitchFamily="18" charset="0"/>
              </a:rPr>
              <a:t>for white minority states -</a:t>
            </a:r>
            <a:br>
              <a:rPr lang="en-GB" sz="3700" b="1" dirty="0">
                <a:solidFill>
                  <a:schemeClr val="accent4">
                    <a:lumMod val="75000"/>
                  </a:schemeClr>
                </a:solidFill>
                <a:latin typeface="Cambria" panose="02040503050406030204" pitchFamily="18" charset="0"/>
              </a:rPr>
            </a:br>
            <a:r>
              <a:rPr lang="en-GB" sz="3700" b="1" dirty="0">
                <a:solidFill>
                  <a:schemeClr val="accent4">
                    <a:lumMod val="75000"/>
                  </a:schemeClr>
                </a:solidFill>
                <a:latin typeface="Cambria" panose="02040503050406030204" pitchFamily="18" charset="0"/>
              </a:rPr>
              <a:t>U.S.A.</a:t>
            </a:r>
          </a:p>
        </p:txBody>
      </p:sp>
      <p:sp>
        <p:nvSpPr>
          <p:cNvPr id="3" name="Content Placeholder 2"/>
          <p:cNvSpPr>
            <a:spLocks noGrp="1"/>
          </p:cNvSpPr>
          <p:nvPr>
            <p:ph idx="1"/>
          </p:nvPr>
        </p:nvSpPr>
        <p:spPr>
          <a:xfrm>
            <a:off x="4018788" y="640080"/>
            <a:ext cx="4946792" cy="6017197"/>
          </a:xfrm>
        </p:spPr>
        <p:txBody>
          <a:bodyPr anchor="ctr">
            <a:normAutofit/>
          </a:bodyPr>
          <a:lstStyle/>
          <a:p>
            <a:r>
              <a:rPr lang="en-GB" sz="2000" b="1" dirty="0">
                <a:latin typeface="Cambria" panose="02040503050406030204" pitchFamily="18" charset="0"/>
              </a:rPr>
              <a:t>Portugal and NATO solidarity in Europe</a:t>
            </a:r>
          </a:p>
          <a:p>
            <a:r>
              <a:rPr lang="en-GB" sz="2000" b="1" dirty="0">
                <a:latin typeface="Cambria" panose="02040503050406030204" pitchFamily="18" charset="0"/>
              </a:rPr>
              <a:t>United States and South Africa</a:t>
            </a:r>
          </a:p>
          <a:p>
            <a:pPr lvl="1"/>
            <a:r>
              <a:rPr lang="en-GB" sz="2000" b="1" dirty="0">
                <a:latin typeface="Cambria" panose="02040503050406030204" pitchFamily="18" charset="0"/>
              </a:rPr>
              <a:t>Economic interests – 20% of FDI from US by 1980</a:t>
            </a:r>
          </a:p>
          <a:p>
            <a:pPr lvl="1"/>
            <a:r>
              <a:rPr lang="en-GB" sz="2000" b="1" dirty="0">
                <a:latin typeface="Cambria" panose="02040503050406030204" pitchFamily="18" charset="0"/>
              </a:rPr>
              <a:t>Technological expertise – development of nuclear programme</a:t>
            </a:r>
          </a:p>
          <a:p>
            <a:pPr lvl="1"/>
            <a:r>
              <a:rPr lang="en-GB" sz="2000" b="1" dirty="0">
                <a:latin typeface="Cambria" panose="02040503050406030204" pitchFamily="18" charset="0"/>
              </a:rPr>
              <a:t>Regional policeman against communism in Africa</a:t>
            </a:r>
          </a:p>
          <a:p>
            <a:pPr lvl="1"/>
            <a:r>
              <a:rPr lang="en-GB" sz="2000" b="1" dirty="0">
                <a:latin typeface="Cambria" panose="02040503050406030204" pitchFamily="18" charset="0"/>
              </a:rPr>
              <a:t>Shifting position:</a:t>
            </a:r>
          </a:p>
          <a:p>
            <a:pPr marL="914400" lvl="2" indent="0">
              <a:buNone/>
            </a:pPr>
            <a:r>
              <a:rPr lang="en-GB" b="1" dirty="0">
                <a:latin typeface="Cambria" panose="02040503050406030204" pitchFamily="18" charset="0"/>
              </a:rPr>
              <a:t>1963 – supported voluntary UN embargo on arms sales to South Africa</a:t>
            </a:r>
          </a:p>
          <a:p>
            <a:pPr marL="914400" lvl="2" indent="0">
              <a:buNone/>
            </a:pPr>
            <a:r>
              <a:rPr lang="en-GB" b="1" dirty="0">
                <a:latin typeface="Cambria" panose="02040503050406030204" pitchFamily="18" charset="0"/>
              </a:rPr>
              <a:t>Johnson and especially Nixon much more tolerant of apartheid</a:t>
            </a:r>
          </a:p>
          <a:p>
            <a:pPr marL="914400" lvl="2" indent="0">
              <a:buNone/>
            </a:pPr>
            <a:r>
              <a:rPr lang="en-GB" b="1" dirty="0">
                <a:latin typeface="Cambria" panose="02040503050406030204" pitchFamily="18" charset="0"/>
              </a:rPr>
              <a:t>Carter and human rights – voted to render UN arms embargo mandatory</a:t>
            </a:r>
          </a:p>
        </p:txBody>
      </p:sp>
    </p:spTree>
    <p:extLst>
      <p:ext uri="{BB962C8B-B14F-4D97-AF65-F5344CB8AC3E}">
        <p14:creationId xmlns:p14="http://schemas.microsoft.com/office/powerpoint/2010/main" val="3206470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7264F718-7FAC-4056-9FA9-A603EC682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285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9">
            <a:extLst>
              <a:ext uri="{FF2B5EF4-FFF2-40B4-BE49-F238E27FC236}">
                <a16:creationId xmlns:a16="http://schemas.microsoft.com/office/drawing/2014/main" id="{F74639F7-E3C7-4165-A83E-6386A86BA1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767261" cy="6858000"/>
          </a:xfrm>
          <a:custGeom>
            <a:avLst/>
            <a:gdLst>
              <a:gd name="connsiteX0" fmla="*/ 7539895 w 7539895"/>
              <a:gd name="connsiteY0" fmla="*/ 6858000 h 6858000"/>
              <a:gd name="connsiteX1" fmla="*/ 0 w 7539895"/>
              <a:gd name="connsiteY1" fmla="*/ 6858000 h 6858000"/>
              <a:gd name="connsiteX2" fmla="*/ 0 w 7539895"/>
              <a:gd name="connsiteY2" fmla="*/ 0 h 6858000"/>
              <a:gd name="connsiteX3" fmla="*/ 4363741 w 7539895"/>
              <a:gd name="connsiteY3" fmla="*/ 0 h 6858000"/>
            </a:gdLst>
            <a:ahLst/>
            <a:cxnLst>
              <a:cxn ang="0">
                <a:pos x="connsiteX0" y="connsiteY0"/>
              </a:cxn>
              <a:cxn ang="0">
                <a:pos x="connsiteX1" y="connsiteY1"/>
              </a:cxn>
              <a:cxn ang="0">
                <a:pos x="connsiteX2" y="connsiteY2"/>
              </a:cxn>
              <a:cxn ang="0">
                <a:pos x="connsiteX3" y="connsiteY3"/>
              </a:cxn>
            </a:cxnLst>
            <a:rect l="l" t="t" r="r" b="b"/>
            <a:pathLst>
              <a:path w="7539895" h="6858000">
                <a:moveTo>
                  <a:pt x="7539895" y="6858000"/>
                </a:moveTo>
                <a:lnTo>
                  <a:pt x="0" y="6858000"/>
                </a:lnTo>
                <a:lnTo>
                  <a:pt x="0" y="0"/>
                </a:lnTo>
                <a:lnTo>
                  <a:pt x="4363741"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1">
            <a:extLst>
              <a:ext uri="{FF2B5EF4-FFF2-40B4-BE49-F238E27FC236}">
                <a16:creationId xmlns:a16="http://schemas.microsoft.com/office/drawing/2014/main" id="{8B3AF0F1-707A-463E-B5EE-33C63A40CF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484693" cy="6858000"/>
          </a:xfrm>
          <a:custGeom>
            <a:avLst/>
            <a:gdLst>
              <a:gd name="connsiteX0" fmla="*/ 7092985 w 7092985"/>
              <a:gd name="connsiteY0" fmla="*/ 6858000 h 6858000"/>
              <a:gd name="connsiteX1" fmla="*/ 0 w 7092985"/>
              <a:gd name="connsiteY1" fmla="*/ 6858000 h 6858000"/>
              <a:gd name="connsiteX2" fmla="*/ 0 w 7092985"/>
              <a:gd name="connsiteY2" fmla="*/ 0 h 6858000"/>
              <a:gd name="connsiteX3" fmla="*/ 3916831 w 7092985"/>
              <a:gd name="connsiteY3" fmla="*/ 0 h 6858000"/>
            </a:gdLst>
            <a:ahLst/>
            <a:cxnLst>
              <a:cxn ang="0">
                <a:pos x="connsiteX0" y="connsiteY0"/>
              </a:cxn>
              <a:cxn ang="0">
                <a:pos x="connsiteX1" y="connsiteY1"/>
              </a:cxn>
              <a:cxn ang="0">
                <a:pos x="connsiteX2" y="connsiteY2"/>
              </a:cxn>
              <a:cxn ang="0">
                <a:pos x="connsiteX3" y="connsiteY3"/>
              </a:cxn>
            </a:cxnLst>
            <a:rect l="l" t="t" r="r" b="b"/>
            <a:pathLst>
              <a:path w="7092985" h="6858000">
                <a:moveTo>
                  <a:pt x="7092985" y="6858000"/>
                </a:moveTo>
                <a:lnTo>
                  <a:pt x="0" y="6858000"/>
                </a:lnTo>
                <a:lnTo>
                  <a:pt x="0" y="0"/>
                </a:lnTo>
                <a:lnTo>
                  <a:pt x="3916831"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628650" y="704087"/>
            <a:ext cx="2647464" cy="4626195"/>
          </a:xfrm>
        </p:spPr>
        <p:txBody>
          <a:bodyPr>
            <a:normAutofit/>
          </a:bodyPr>
          <a:lstStyle/>
          <a:p>
            <a:r>
              <a:rPr lang="en-GB" sz="3700" b="1" dirty="0">
                <a:solidFill>
                  <a:schemeClr val="accent4">
                    <a:lumMod val="75000"/>
                  </a:schemeClr>
                </a:solidFill>
                <a:latin typeface="Cambria" panose="02040503050406030204" pitchFamily="18" charset="0"/>
              </a:rPr>
              <a:t>Support for white minority states –</a:t>
            </a:r>
            <a:br>
              <a:rPr lang="en-GB" sz="3700" b="1" dirty="0">
                <a:solidFill>
                  <a:schemeClr val="accent4">
                    <a:lumMod val="75000"/>
                  </a:schemeClr>
                </a:solidFill>
                <a:latin typeface="Cambria" panose="02040503050406030204" pitchFamily="18" charset="0"/>
              </a:rPr>
            </a:br>
            <a:r>
              <a:rPr lang="en-GB" sz="3700" b="1" dirty="0">
                <a:solidFill>
                  <a:schemeClr val="accent4">
                    <a:lumMod val="75000"/>
                  </a:schemeClr>
                </a:solidFill>
                <a:latin typeface="Cambria" panose="02040503050406030204" pitchFamily="18" charset="0"/>
              </a:rPr>
              <a:t>    </a:t>
            </a:r>
            <a:r>
              <a:rPr lang="en-GB" sz="2400" b="1" dirty="0">
                <a:solidFill>
                  <a:schemeClr val="accent4">
                    <a:lumMod val="75000"/>
                  </a:schemeClr>
                </a:solidFill>
                <a:latin typeface="Cambria" panose="02040503050406030204" pitchFamily="18" charset="0"/>
              </a:rPr>
              <a:t>Britain</a:t>
            </a:r>
            <a:br>
              <a:rPr lang="en-GB" sz="2400" b="1" dirty="0">
                <a:solidFill>
                  <a:schemeClr val="accent4">
                    <a:lumMod val="75000"/>
                  </a:schemeClr>
                </a:solidFill>
                <a:latin typeface="Cambria" panose="02040503050406030204" pitchFamily="18" charset="0"/>
              </a:rPr>
            </a:br>
            <a:r>
              <a:rPr lang="en-GB" sz="2400" b="1" dirty="0">
                <a:solidFill>
                  <a:schemeClr val="accent4">
                    <a:lumMod val="75000"/>
                  </a:schemeClr>
                </a:solidFill>
                <a:latin typeface="Cambria" panose="02040503050406030204" pitchFamily="18" charset="0"/>
              </a:rPr>
              <a:t>      Europe</a:t>
            </a:r>
            <a:br>
              <a:rPr lang="en-GB" sz="2400" b="1" dirty="0">
                <a:solidFill>
                  <a:schemeClr val="accent4">
                    <a:lumMod val="75000"/>
                  </a:schemeClr>
                </a:solidFill>
                <a:latin typeface="Cambria" panose="02040503050406030204" pitchFamily="18" charset="0"/>
              </a:rPr>
            </a:br>
            <a:r>
              <a:rPr lang="en-GB" sz="2400" b="1" dirty="0">
                <a:solidFill>
                  <a:schemeClr val="accent4">
                    <a:lumMod val="75000"/>
                  </a:schemeClr>
                </a:solidFill>
                <a:latin typeface="Cambria" panose="02040503050406030204" pitchFamily="18" charset="0"/>
              </a:rPr>
              <a:t>      Israel</a:t>
            </a:r>
            <a:br>
              <a:rPr lang="en-GB" sz="2400" b="1" dirty="0">
                <a:solidFill>
                  <a:schemeClr val="accent4">
                    <a:lumMod val="75000"/>
                  </a:schemeClr>
                </a:solidFill>
                <a:latin typeface="Cambria" panose="02040503050406030204" pitchFamily="18" charset="0"/>
              </a:rPr>
            </a:br>
            <a:r>
              <a:rPr lang="en-GB" sz="2400" b="1" dirty="0">
                <a:solidFill>
                  <a:schemeClr val="accent4">
                    <a:lumMod val="75000"/>
                  </a:schemeClr>
                </a:solidFill>
                <a:latin typeface="Cambria" panose="02040503050406030204" pitchFamily="18" charset="0"/>
              </a:rPr>
              <a:t>      Africa</a:t>
            </a:r>
          </a:p>
        </p:txBody>
      </p:sp>
      <p:sp>
        <p:nvSpPr>
          <p:cNvPr id="3" name="Content Placeholder 2"/>
          <p:cNvSpPr>
            <a:spLocks noGrp="1"/>
          </p:cNvSpPr>
          <p:nvPr>
            <p:ph idx="1"/>
          </p:nvPr>
        </p:nvSpPr>
        <p:spPr>
          <a:xfrm>
            <a:off x="4572000" y="512956"/>
            <a:ext cx="4570857" cy="6110868"/>
          </a:xfrm>
        </p:spPr>
        <p:txBody>
          <a:bodyPr anchor="ctr">
            <a:noAutofit/>
          </a:bodyPr>
          <a:lstStyle/>
          <a:p>
            <a:r>
              <a:rPr lang="en-GB" sz="2000" b="1" dirty="0">
                <a:latin typeface="Cambria" panose="02040503050406030204" pitchFamily="18" charset="0"/>
              </a:rPr>
              <a:t>Britain – ambiguous support</a:t>
            </a:r>
          </a:p>
          <a:p>
            <a:pPr lvl="1"/>
            <a:r>
              <a:rPr lang="en-GB" sz="2000" b="1" dirty="0">
                <a:latin typeface="Cambria" panose="02040503050406030204" pitchFamily="18" charset="0"/>
              </a:rPr>
              <a:t>Conservative governments more tolerant; Labour more critical</a:t>
            </a:r>
          </a:p>
          <a:p>
            <a:pPr lvl="1"/>
            <a:r>
              <a:rPr lang="en-GB" sz="2000" b="1" dirty="0">
                <a:latin typeface="Cambria" panose="02040503050406030204" pitchFamily="18" charset="0"/>
              </a:rPr>
              <a:t>Heath government and proposed sale of helicopters to South Africa, 1971</a:t>
            </a:r>
          </a:p>
          <a:p>
            <a:pPr lvl="1"/>
            <a:r>
              <a:rPr lang="en-GB" sz="2000" b="1" dirty="0">
                <a:latin typeface="Cambria" panose="02040503050406030204" pitchFamily="18" charset="0"/>
              </a:rPr>
              <a:t>Thatcher opposed economic sanctions against South Africa… but did negotiate the settlement in Rhodesia in 1979-80</a:t>
            </a:r>
          </a:p>
          <a:p>
            <a:pPr lvl="1"/>
            <a:r>
              <a:rPr lang="en-GB" sz="2000" b="1" dirty="0">
                <a:latin typeface="Cambria" panose="02040503050406030204" pitchFamily="18" charset="0"/>
              </a:rPr>
              <a:t>Beyond the government…</a:t>
            </a:r>
          </a:p>
          <a:p>
            <a:pPr lvl="2"/>
            <a:r>
              <a:rPr lang="en-GB" b="1" dirty="0">
                <a:latin typeface="Cambria" panose="02040503050406030204" pitchFamily="18" charset="0"/>
              </a:rPr>
              <a:t>Conservative ‘Monday Club’ – e.g. involvement in O’Brien Organisation</a:t>
            </a:r>
          </a:p>
          <a:p>
            <a:r>
              <a:rPr lang="en-GB" sz="2000" b="1" dirty="0">
                <a:latin typeface="Cambria" panose="02040503050406030204" pitchFamily="18" charset="0"/>
              </a:rPr>
              <a:t>France, West Germany</a:t>
            </a:r>
          </a:p>
          <a:p>
            <a:r>
              <a:rPr lang="en-GB" sz="2000" b="1" dirty="0">
                <a:latin typeface="Cambria" panose="02040503050406030204" pitchFamily="18" charset="0"/>
              </a:rPr>
              <a:t>Israel</a:t>
            </a:r>
          </a:p>
          <a:p>
            <a:r>
              <a:rPr lang="en-GB" sz="2000" b="1" dirty="0">
                <a:latin typeface="Cambria" panose="02040503050406030204" pitchFamily="18" charset="0"/>
              </a:rPr>
              <a:t>Problematic position of frontline states, especially Kaunda’s Zambia and Banda’s Malawi</a:t>
            </a:r>
          </a:p>
        </p:txBody>
      </p:sp>
    </p:spTree>
    <p:extLst>
      <p:ext uri="{BB962C8B-B14F-4D97-AF65-F5344CB8AC3E}">
        <p14:creationId xmlns:p14="http://schemas.microsoft.com/office/powerpoint/2010/main" val="1033439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761</TotalTime>
  <Words>2097</Words>
  <Application>Microsoft Macintosh PowerPoint</Application>
  <PresentationFormat>On-screen Show (4:3)</PresentationFormat>
  <Paragraphs>121</Paragraphs>
  <Slides>14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Cambria</vt:lpstr>
      <vt:lpstr>Wingdings</vt:lpstr>
      <vt:lpstr>Office Theme</vt:lpstr>
      <vt:lpstr>Defending white minority rule</vt:lpstr>
      <vt:lpstr>MAP</vt:lpstr>
      <vt:lpstr>South Africa: Background</vt:lpstr>
      <vt:lpstr>South Africa: Elections 1948</vt:lpstr>
      <vt:lpstr>Portuguese Empire in Africa</vt:lpstr>
      <vt:lpstr>PowerPoint Presentation</vt:lpstr>
      <vt:lpstr>Who supported the white minority states?</vt:lpstr>
      <vt:lpstr>Support for white minority states - U.S.A.</vt:lpstr>
      <vt:lpstr>Support for white minority states –     Britain       Europe       Israel       Africa</vt:lpstr>
      <vt:lpstr>An ‘Unholy Alliance’? Exercise ALCORA</vt:lpstr>
      <vt:lpstr>25 April 1974: Revolution in Lisbon</vt:lpstr>
      <vt:lpstr>Hawks and doves: shifts in South African foreign policy</vt:lpstr>
      <vt:lpstr>Towards the Angolan war</vt:lpstr>
      <vt:lpstr>Conclusions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Superpower rivalry and revolution in the Horn of Africa</dc:title>
  <dc:creator>Roberts, George</dc:creator>
  <cp:lastModifiedBy>David Anderson</cp:lastModifiedBy>
  <cp:revision>56</cp:revision>
  <dcterms:created xsi:type="dcterms:W3CDTF">2017-01-12T08:38:03Z</dcterms:created>
  <dcterms:modified xsi:type="dcterms:W3CDTF">2023-02-19T20:55:40Z</dcterms:modified>
</cp:coreProperties>
</file>