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0"/>
  </p:notesMasterIdLst>
  <p:sldIdLst>
    <p:sldId id="256" r:id="rId2"/>
    <p:sldId id="257" r:id="rId3"/>
    <p:sldId id="258" r:id="rId4"/>
    <p:sldId id="259" r:id="rId5"/>
    <p:sldId id="260" r:id="rId6"/>
    <p:sldId id="275" r:id="rId7"/>
    <p:sldId id="262" r:id="rId8"/>
    <p:sldId id="263" r:id="rId9"/>
    <p:sldId id="264" r:id="rId10"/>
    <p:sldId id="265" r:id="rId11"/>
    <p:sldId id="266" r:id="rId12"/>
    <p:sldId id="276" r:id="rId13"/>
    <p:sldId id="267" r:id="rId14"/>
    <p:sldId id="270" r:id="rId15"/>
    <p:sldId id="268" r:id="rId16"/>
    <p:sldId id="271" r:id="rId17"/>
    <p:sldId id="272" r:id="rId18"/>
    <p:sldId id="27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8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60"/>
    <p:restoredTop sz="94708"/>
  </p:normalViewPr>
  <p:slideViewPr>
    <p:cSldViewPr snapToGrid="0" snapToObjects="1">
      <p:cViewPr varScale="1">
        <p:scale>
          <a:sx n="118" d="100"/>
          <a:sy n="118" d="100"/>
        </p:scale>
        <p:origin x="1952"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A50802-C8B0-CC42-93E4-A2F258F17974}" type="datetimeFigureOut">
              <a:rPr lang="en-US" smtClean="0"/>
              <a:t>3/1/26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D2D64D-10B3-1C43-91A3-0B6206AA258B}" type="slidenum">
              <a:rPr lang="en-US" smtClean="0"/>
              <a:t>‹#›</a:t>
            </a:fld>
            <a:endParaRPr lang="en-US"/>
          </a:p>
        </p:txBody>
      </p:sp>
    </p:spTree>
    <p:extLst>
      <p:ext uri="{BB962C8B-B14F-4D97-AF65-F5344CB8AC3E}">
        <p14:creationId xmlns:p14="http://schemas.microsoft.com/office/powerpoint/2010/main" val="19552952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D2D64D-10B3-1C43-91A3-0B6206AA258B}" type="slidenum">
              <a:rPr lang="en-US" smtClean="0"/>
              <a:t>7</a:t>
            </a:fld>
            <a:endParaRPr lang="en-US"/>
          </a:p>
        </p:txBody>
      </p:sp>
    </p:spTree>
    <p:extLst>
      <p:ext uri="{BB962C8B-B14F-4D97-AF65-F5344CB8AC3E}">
        <p14:creationId xmlns:p14="http://schemas.microsoft.com/office/powerpoint/2010/main" val="4721503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D2D64D-10B3-1C43-91A3-0B6206AA258B}" type="slidenum">
              <a:rPr lang="en-US" smtClean="0"/>
              <a:t>10</a:t>
            </a:fld>
            <a:endParaRPr lang="en-US"/>
          </a:p>
        </p:txBody>
      </p:sp>
    </p:spTree>
    <p:extLst>
      <p:ext uri="{BB962C8B-B14F-4D97-AF65-F5344CB8AC3E}">
        <p14:creationId xmlns:p14="http://schemas.microsoft.com/office/powerpoint/2010/main" val="1852281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E9C4139-C52C-5544-A9D7-962D9DF7E48B}" type="datetimeFigureOut">
              <a:rPr lang="en-US" smtClean="0"/>
              <a:t>3/1/26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1519579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9C4139-C52C-5544-A9D7-962D9DF7E48B}" type="datetimeFigureOut">
              <a:rPr lang="en-US" smtClean="0"/>
              <a:t>3/1/26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1213719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9C4139-C52C-5544-A9D7-962D9DF7E48B}" type="datetimeFigureOut">
              <a:rPr lang="en-US" smtClean="0"/>
              <a:t>3/1/26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40070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9C4139-C52C-5544-A9D7-962D9DF7E48B}" type="datetimeFigureOut">
              <a:rPr lang="en-US" smtClean="0"/>
              <a:t>3/1/26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1691580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9C4139-C52C-5544-A9D7-962D9DF7E48B}" type="datetimeFigureOut">
              <a:rPr lang="en-US" smtClean="0"/>
              <a:t>3/1/26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1997650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E9C4139-C52C-5544-A9D7-962D9DF7E48B}" type="datetimeFigureOut">
              <a:rPr lang="en-US" smtClean="0"/>
              <a:t>3/1/26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748851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E9C4139-C52C-5544-A9D7-962D9DF7E48B}" type="datetimeFigureOut">
              <a:rPr lang="en-US" smtClean="0"/>
              <a:t>3/1/26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1693560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E9C4139-C52C-5544-A9D7-962D9DF7E48B}" type="datetimeFigureOut">
              <a:rPr lang="en-US" smtClean="0"/>
              <a:t>3/1/26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923368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9C4139-C52C-5544-A9D7-962D9DF7E48B}" type="datetimeFigureOut">
              <a:rPr lang="en-US" smtClean="0"/>
              <a:t>3/1/26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1340705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9C4139-C52C-5544-A9D7-962D9DF7E48B}" type="datetimeFigureOut">
              <a:rPr lang="en-US" smtClean="0"/>
              <a:t>3/1/26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1847216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9C4139-C52C-5544-A9D7-962D9DF7E48B}" type="datetimeFigureOut">
              <a:rPr lang="en-US" smtClean="0"/>
              <a:t>3/1/26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7E993C-7E79-304C-AB5A-92E26FFEAE98}" type="slidenum">
              <a:rPr lang="en-US" smtClean="0"/>
              <a:t>‹#›</a:t>
            </a:fld>
            <a:endParaRPr lang="en-US"/>
          </a:p>
        </p:txBody>
      </p:sp>
    </p:spTree>
    <p:extLst>
      <p:ext uri="{BB962C8B-B14F-4D97-AF65-F5344CB8AC3E}">
        <p14:creationId xmlns:p14="http://schemas.microsoft.com/office/powerpoint/2010/main" val="2244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9C4139-C52C-5544-A9D7-962D9DF7E48B}" type="datetimeFigureOut">
              <a:rPr lang="en-US" smtClean="0"/>
              <a:t>3/1/26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7E993C-7E79-304C-AB5A-92E26FFEAE98}" type="slidenum">
              <a:rPr lang="en-US" smtClean="0"/>
              <a:t>‹#›</a:t>
            </a:fld>
            <a:endParaRPr lang="en-US"/>
          </a:p>
        </p:txBody>
      </p:sp>
    </p:spTree>
    <p:extLst>
      <p:ext uri="{BB962C8B-B14F-4D97-AF65-F5344CB8AC3E}">
        <p14:creationId xmlns:p14="http://schemas.microsoft.com/office/powerpoint/2010/main" val="14816203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4.wdp"/></Relationships>
</file>

<file path=ppt/slides/_rels/slide11.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image" Target="../media/image15.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tiff"/><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
            <a:ext cx="9143238" cy="5150069"/>
          </a:xfrm>
          <a:prstGeom prst="rect">
            <a:avLst/>
          </a:prstGeom>
        </p:spPr>
      </p:pic>
      <p:sp>
        <p:nvSpPr>
          <p:cNvPr id="2" name="Title 1"/>
          <p:cNvSpPr>
            <a:spLocks noGrp="1"/>
          </p:cNvSpPr>
          <p:nvPr>
            <p:ph type="ctrTitle"/>
          </p:nvPr>
        </p:nvSpPr>
        <p:spPr>
          <a:xfrm>
            <a:off x="0" y="5235370"/>
            <a:ext cx="9143237" cy="602452"/>
          </a:xfrm>
        </p:spPr>
        <p:txBody>
          <a:bodyPr>
            <a:noAutofit/>
          </a:bodyPr>
          <a:lstStyle/>
          <a:p>
            <a:pPr algn="l"/>
            <a:r>
              <a:rPr lang="en-US" sz="2800" b="1" dirty="0">
                <a:solidFill>
                  <a:srgbClr val="FF9841"/>
                </a:solidFill>
                <a:latin typeface="Cambria" charset="0"/>
                <a:ea typeface="Cambria" charset="0"/>
                <a:cs typeface="Cambria" charset="0"/>
              </a:rPr>
              <a:t>Cuba, South Africa &amp; the struggle for Angola, 1974-89</a:t>
            </a:r>
          </a:p>
        </p:txBody>
      </p:sp>
      <p:sp>
        <p:nvSpPr>
          <p:cNvPr id="3" name="Subtitle 2"/>
          <p:cNvSpPr>
            <a:spLocks noGrp="1"/>
          </p:cNvSpPr>
          <p:nvPr>
            <p:ph type="subTitle" idx="1"/>
          </p:nvPr>
        </p:nvSpPr>
        <p:spPr>
          <a:xfrm>
            <a:off x="-762" y="5936173"/>
            <a:ext cx="9144000" cy="842032"/>
          </a:xfrm>
        </p:spPr>
        <p:txBody>
          <a:bodyPr>
            <a:normAutofit/>
          </a:bodyPr>
          <a:lstStyle/>
          <a:p>
            <a:pPr algn="r"/>
            <a:r>
              <a:rPr lang="en-US" sz="1800" dirty="0">
                <a:solidFill>
                  <a:schemeClr val="bg1"/>
                </a:solidFill>
                <a:latin typeface="Cambria" charset="0"/>
                <a:ea typeface="Cambria" charset="0"/>
                <a:cs typeface="Cambria" charset="0"/>
              </a:rPr>
              <a:t>HI277 – Africa and the Cold War</a:t>
            </a:r>
          </a:p>
          <a:p>
            <a:pPr algn="r"/>
            <a:r>
              <a:rPr lang="en-US" sz="1800" dirty="0">
                <a:solidFill>
                  <a:schemeClr val="bg1"/>
                </a:solidFill>
                <a:latin typeface="Cambria" charset="0"/>
                <a:ea typeface="Cambria" charset="0"/>
                <a:cs typeface="Cambria" charset="0"/>
              </a:rPr>
              <a:t>Week 8 | 2 March 2026</a:t>
            </a:r>
          </a:p>
        </p:txBody>
      </p:sp>
      <p:sp>
        <p:nvSpPr>
          <p:cNvPr id="5" name="TextBox 4"/>
          <p:cNvSpPr txBox="1"/>
          <p:nvPr/>
        </p:nvSpPr>
        <p:spPr>
          <a:xfrm>
            <a:off x="8357133" y="4798465"/>
            <a:ext cx="786104" cy="338554"/>
          </a:xfrm>
          <a:prstGeom prst="rect">
            <a:avLst/>
          </a:prstGeom>
          <a:noFill/>
        </p:spPr>
        <p:txBody>
          <a:bodyPr wrap="square" rtlCol="0">
            <a:spAutoFit/>
          </a:bodyPr>
          <a:lstStyle/>
          <a:p>
            <a:pPr algn="r"/>
            <a:r>
              <a:rPr lang="en-US" sz="1600">
                <a:solidFill>
                  <a:schemeClr val="bg1"/>
                </a:solidFill>
                <a:latin typeface="Cambria" charset="0"/>
                <a:ea typeface="Cambria" charset="0"/>
                <a:cs typeface="Cambria" charset="0"/>
              </a:rPr>
              <a:t>CNN</a:t>
            </a:r>
          </a:p>
        </p:txBody>
      </p:sp>
    </p:spTree>
    <p:extLst>
      <p:ext uri="{BB962C8B-B14F-4D97-AF65-F5344CB8AC3E}">
        <p14:creationId xmlns:p14="http://schemas.microsoft.com/office/powerpoint/2010/main" val="13790369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20000"/>
                    </a14:imgEffect>
                  </a14:imgLayer>
                </a14:imgProps>
              </a:ext>
            </a:extLst>
          </a:blip>
          <a:stretch>
            <a:fillRect/>
          </a:stretch>
        </p:blipFill>
        <p:spPr>
          <a:xfrm>
            <a:off x="0" y="0"/>
            <a:ext cx="9236002" cy="6161734"/>
          </a:xfrm>
          <a:prstGeom prst="rect">
            <a:avLst/>
          </a:prstGeom>
        </p:spPr>
      </p:pic>
      <p:sp>
        <p:nvSpPr>
          <p:cNvPr id="2" name="Title 1"/>
          <p:cNvSpPr>
            <a:spLocks noGrp="1"/>
          </p:cNvSpPr>
          <p:nvPr>
            <p:ph type="title"/>
          </p:nvPr>
        </p:nvSpPr>
        <p:spPr>
          <a:xfrm>
            <a:off x="2201991" y="0"/>
            <a:ext cx="7034011" cy="1325563"/>
          </a:xfrm>
        </p:spPr>
        <p:txBody>
          <a:bodyPr>
            <a:normAutofit/>
          </a:bodyPr>
          <a:lstStyle/>
          <a:p>
            <a:pPr algn="r"/>
            <a:r>
              <a:rPr lang="is-IS" sz="3600" b="1" dirty="0">
                <a:solidFill>
                  <a:srgbClr val="FF9841"/>
                </a:solidFill>
                <a:effectLst>
                  <a:outerShdw blurRad="50800" dist="38100" dir="2700000" algn="tl" rotWithShape="0">
                    <a:prstClr val="black">
                      <a:alpha val="40000"/>
                    </a:prstClr>
                  </a:outerShdw>
                </a:effectLst>
                <a:latin typeface="Cambria" charset="0"/>
                <a:ea typeface="Cambria" charset="0"/>
                <a:cs typeface="Cambria" charset="0"/>
              </a:rPr>
              <a:t>The Shaba invasions, 1977-78</a:t>
            </a:r>
            <a:endParaRPr lang="en-US" sz="3600" b="1" dirty="0">
              <a:solidFill>
                <a:srgbClr val="FF9841"/>
              </a:solidFill>
              <a:effectLst>
                <a:outerShdw blurRad="50800" dist="38100" dir="2700000" algn="tl" rotWithShape="0">
                  <a:prstClr val="black">
                    <a:alpha val="40000"/>
                  </a:prstClr>
                </a:outerShdw>
              </a:effectLst>
              <a:latin typeface="Cambria" charset="0"/>
              <a:ea typeface="Cambria" charset="0"/>
              <a:cs typeface="Cambria" charset="0"/>
            </a:endParaRPr>
          </a:p>
        </p:txBody>
      </p:sp>
      <p:sp>
        <p:nvSpPr>
          <p:cNvPr id="6" name="TextBox 5"/>
          <p:cNvSpPr txBox="1"/>
          <p:nvPr/>
        </p:nvSpPr>
        <p:spPr>
          <a:xfrm>
            <a:off x="1954925" y="6256721"/>
            <a:ext cx="7189076" cy="461665"/>
          </a:xfrm>
          <a:prstGeom prst="rect">
            <a:avLst/>
          </a:prstGeom>
          <a:noFill/>
        </p:spPr>
        <p:txBody>
          <a:bodyPr wrap="square" rtlCol="0">
            <a:spAutoFit/>
          </a:bodyPr>
          <a:lstStyle/>
          <a:p>
            <a:pPr algn="ctr"/>
            <a:r>
              <a:rPr lang="en-US" sz="2400" dirty="0">
                <a:solidFill>
                  <a:schemeClr val="bg1"/>
                </a:solidFill>
                <a:latin typeface="Cambria" charset="0"/>
                <a:ea typeface="Cambria" charset="0"/>
                <a:cs typeface="Cambria" charset="0"/>
              </a:rPr>
              <a:t>French Foreign Legion troops on patrol in Zaire, 1978</a:t>
            </a:r>
          </a:p>
        </p:txBody>
      </p:sp>
      <p:sp>
        <p:nvSpPr>
          <p:cNvPr id="7" name="TextBox 6"/>
          <p:cNvSpPr txBox="1"/>
          <p:nvPr/>
        </p:nvSpPr>
        <p:spPr>
          <a:xfrm rot="16200000">
            <a:off x="-733499" y="5184670"/>
            <a:ext cx="1805547" cy="338554"/>
          </a:xfrm>
          <a:prstGeom prst="rect">
            <a:avLst/>
          </a:prstGeom>
          <a:noFill/>
        </p:spPr>
        <p:txBody>
          <a:bodyPr wrap="square" rtlCol="0">
            <a:spAutoFit/>
          </a:bodyPr>
          <a:lstStyle/>
          <a:p>
            <a:pPr algn="r"/>
            <a:r>
              <a:rPr lang="en-US" sz="1600" dirty="0" err="1">
                <a:solidFill>
                  <a:schemeClr val="bg1"/>
                </a:solidFill>
                <a:latin typeface="Cambria" charset="0"/>
                <a:ea typeface="Cambria" charset="0"/>
                <a:cs typeface="Cambria" charset="0"/>
              </a:rPr>
              <a:t>foreignlegion.info</a:t>
            </a:r>
            <a:endParaRPr lang="en-US" sz="1600" dirty="0">
              <a:solidFill>
                <a:schemeClr val="bg1"/>
              </a:solidFill>
              <a:latin typeface="Cambria" charset="0"/>
              <a:ea typeface="Cambria" charset="0"/>
              <a:cs typeface="Cambria" charset="0"/>
            </a:endParaRPr>
          </a:p>
        </p:txBody>
      </p:sp>
    </p:spTree>
    <p:extLst>
      <p:ext uri="{BB962C8B-B14F-4D97-AF65-F5344CB8AC3E}">
        <p14:creationId xmlns:p14="http://schemas.microsoft.com/office/powerpoint/2010/main" val="7960041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5120"/>
            <a:ext cx="9143999" cy="1325563"/>
          </a:xfrm>
        </p:spPr>
        <p:txBody>
          <a:bodyPr>
            <a:noAutofit/>
          </a:bodyPr>
          <a:lstStyle/>
          <a:p>
            <a:pPr algn="ctr"/>
            <a:r>
              <a:rPr lang="is-IS" sz="3600" b="1" dirty="0">
                <a:solidFill>
                  <a:srgbClr val="FF9841"/>
                </a:solidFill>
                <a:latin typeface="Cambria" charset="0"/>
                <a:ea typeface="Cambria" charset="0"/>
                <a:cs typeface="Cambria" charset="0"/>
              </a:rPr>
              <a:t>The bombing of Cassinga, 4 May 1978</a:t>
            </a:r>
            <a:endParaRPr lang="en-US" sz="3600" b="1" dirty="0">
              <a:solidFill>
                <a:srgbClr val="FF9841"/>
              </a:solidFill>
              <a:latin typeface="Cambria" charset="0"/>
              <a:ea typeface="Cambria" charset="0"/>
              <a:cs typeface="Cambria" charset="0"/>
            </a:endParaRPr>
          </a:p>
        </p:txBody>
      </p:sp>
      <p:sp>
        <p:nvSpPr>
          <p:cNvPr id="5" name="TextBox 4"/>
          <p:cNvSpPr txBox="1"/>
          <p:nvPr/>
        </p:nvSpPr>
        <p:spPr>
          <a:xfrm>
            <a:off x="1101969" y="5378333"/>
            <a:ext cx="1565360" cy="584775"/>
          </a:xfrm>
          <a:prstGeom prst="rect">
            <a:avLst/>
          </a:prstGeom>
          <a:noFill/>
        </p:spPr>
        <p:txBody>
          <a:bodyPr wrap="square" rtlCol="0">
            <a:spAutoFit/>
          </a:bodyPr>
          <a:lstStyle/>
          <a:p>
            <a:pPr algn="r"/>
            <a:r>
              <a:rPr lang="en-US" sz="1600" b="1" dirty="0">
                <a:latin typeface="Cambria" charset="0"/>
                <a:ea typeface="Cambria" charset="0"/>
                <a:cs typeface="Cambria" charset="0"/>
              </a:rPr>
              <a:t>network24.com</a:t>
            </a:r>
          </a:p>
        </p:txBody>
      </p:sp>
      <p:pic>
        <p:nvPicPr>
          <p:cNvPr id="4" name="Picture 3"/>
          <p:cNvPicPr>
            <a:picLocks noChangeAspect="1"/>
          </p:cNvPicPr>
          <p:nvPr/>
        </p:nvPicPr>
        <p:blipFill>
          <a:blip r:embed="rId2"/>
          <a:stretch>
            <a:fillRect/>
          </a:stretch>
        </p:blipFill>
        <p:spPr>
          <a:xfrm>
            <a:off x="1636725" y="1702406"/>
            <a:ext cx="5870547" cy="4545994"/>
          </a:xfrm>
          <a:prstGeom prst="rect">
            <a:avLst/>
          </a:prstGeom>
        </p:spPr>
      </p:pic>
      <p:sp>
        <p:nvSpPr>
          <p:cNvPr id="7" name="TextBox 6"/>
          <p:cNvSpPr txBox="1"/>
          <p:nvPr/>
        </p:nvSpPr>
        <p:spPr>
          <a:xfrm rot="16200000">
            <a:off x="7150242" y="5552816"/>
            <a:ext cx="1052614" cy="338554"/>
          </a:xfrm>
          <a:prstGeom prst="rect">
            <a:avLst/>
          </a:prstGeom>
          <a:noFill/>
        </p:spPr>
        <p:txBody>
          <a:bodyPr wrap="square" rtlCol="0">
            <a:spAutoFit/>
          </a:bodyPr>
          <a:lstStyle/>
          <a:p>
            <a:pPr algn="r"/>
            <a:r>
              <a:rPr lang="en-US" sz="1600" dirty="0" err="1">
                <a:solidFill>
                  <a:schemeClr val="bg1"/>
                </a:solidFill>
                <a:latin typeface="Cambria" charset="0"/>
                <a:ea typeface="Cambria" charset="0"/>
                <a:cs typeface="Cambria" charset="0"/>
              </a:rPr>
              <a:t>wikipedia</a:t>
            </a:r>
            <a:endParaRPr lang="en-US" sz="1600" dirty="0">
              <a:solidFill>
                <a:schemeClr val="bg1"/>
              </a:solidFill>
              <a:latin typeface="Cambria" charset="0"/>
              <a:ea typeface="Cambria" charset="0"/>
              <a:cs typeface="Cambria" charset="0"/>
            </a:endParaRPr>
          </a:p>
        </p:txBody>
      </p:sp>
    </p:spTree>
    <p:extLst>
      <p:ext uri="{BB962C8B-B14F-4D97-AF65-F5344CB8AC3E}">
        <p14:creationId xmlns:p14="http://schemas.microsoft.com/office/powerpoint/2010/main" val="16821380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3999" cy="1325563"/>
          </a:xfrm>
        </p:spPr>
        <p:txBody>
          <a:bodyPr>
            <a:normAutofit/>
          </a:bodyPr>
          <a:lstStyle/>
          <a:p>
            <a:pPr algn="ctr"/>
            <a:r>
              <a:rPr lang="is-IS" sz="3200" b="1" dirty="0">
                <a:solidFill>
                  <a:srgbClr val="FF9841"/>
                </a:solidFill>
                <a:latin typeface="Cambria" charset="0"/>
                <a:ea typeface="Cambria" charset="0"/>
                <a:cs typeface="Cambria" charset="0"/>
              </a:rPr>
              <a:t>UN Security Council Resolution 435 (1978)</a:t>
            </a:r>
            <a:endParaRPr lang="en-US" sz="3200" b="1" dirty="0">
              <a:solidFill>
                <a:srgbClr val="FF9841"/>
              </a:solidFill>
              <a:latin typeface="Cambria" charset="0"/>
              <a:ea typeface="Cambria" charset="0"/>
              <a:cs typeface="Cambria" charset="0"/>
            </a:endParaRPr>
          </a:p>
        </p:txBody>
      </p:sp>
      <p:sp>
        <p:nvSpPr>
          <p:cNvPr id="5" name="TextBox 4"/>
          <p:cNvSpPr txBox="1"/>
          <p:nvPr/>
        </p:nvSpPr>
        <p:spPr>
          <a:xfrm>
            <a:off x="1101969" y="5378333"/>
            <a:ext cx="1565360" cy="584775"/>
          </a:xfrm>
          <a:prstGeom prst="rect">
            <a:avLst/>
          </a:prstGeom>
          <a:noFill/>
        </p:spPr>
        <p:txBody>
          <a:bodyPr wrap="square" rtlCol="0">
            <a:spAutoFit/>
          </a:bodyPr>
          <a:lstStyle/>
          <a:p>
            <a:pPr algn="r"/>
            <a:r>
              <a:rPr lang="en-US" sz="1600" b="1" dirty="0">
                <a:latin typeface="Cambria" charset="0"/>
                <a:ea typeface="Cambria" charset="0"/>
                <a:cs typeface="Cambria" charset="0"/>
              </a:rPr>
              <a:t>network24.com</a:t>
            </a:r>
          </a:p>
        </p:txBody>
      </p:sp>
      <p:sp>
        <p:nvSpPr>
          <p:cNvPr id="9" name="TextBox 8"/>
          <p:cNvSpPr txBox="1"/>
          <p:nvPr/>
        </p:nvSpPr>
        <p:spPr>
          <a:xfrm>
            <a:off x="301667" y="1325563"/>
            <a:ext cx="8540665" cy="6694140"/>
          </a:xfrm>
          <a:prstGeom prst="rect">
            <a:avLst/>
          </a:prstGeom>
          <a:noFill/>
        </p:spPr>
        <p:txBody>
          <a:bodyPr wrap="square" rtlCol="0">
            <a:spAutoFit/>
          </a:bodyPr>
          <a:lstStyle/>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Provided for independence of Namibia, with supervised transition 	to democracy</a:t>
            </a:r>
          </a:p>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South Africa would not tolerate any SWAPO government</a:t>
            </a:r>
          </a:p>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Pretoria sought to bring to power Democratic </a:t>
            </a:r>
            <a:r>
              <a:rPr lang="en-US" sz="2200" dirty="0" err="1">
                <a:solidFill>
                  <a:schemeClr val="bg1"/>
                </a:solidFill>
                <a:latin typeface="Cambria" charset="0"/>
                <a:ea typeface="Cambria" charset="0"/>
                <a:cs typeface="Cambria" charset="0"/>
              </a:rPr>
              <a:t>Turnhalle</a:t>
            </a:r>
            <a:r>
              <a:rPr lang="en-US" sz="2200" dirty="0">
                <a:solidFill>
                  <a:schemeClr val="bg1"/>
                </a:solidFill>
                <a:latin typeface="Cambria" charset="0"/>
                <a:ea typeface="Cambria" charset="0"/>
                <a:cs typeface="Cambria" charset="0"/>
              </a:rPr>
              <a:t> Alliance</a:t>
            </a:r>
          </a:p>
          <a:p>
            <a:pPr marL="342900" indent="-342900">
              <a:lnSpc>
                <a:spcPct val="150000"/>
              </a:lnSpc>
              <a:buFont typeface="Arial" charset="0"/>
              <a:buChar char="•"/>
            </a:pPr>
            <a:r>
              <a:rPr lang="en-US" sz="2200" dirty="0" err="1">
                <a:solidFill>
                  <a:schemeClr val="bg1"/>
                </a:solidFill>
                <a:latin typeface="Cambria" charset="0"/>
                <a:ea typeface="Cambria" charset="0"/>
                <a:cs typeface="Cambria" charset="0"/>
              </a:rPr>
              <a:t>Pik</a:t>
            </a:r>
            <a:r>
              <a:rPr lang="en-US" sz="2200" dirty="0">
                <a:solidFill>
                  <a:schemeClr val="bg1"/>
                </a:solidFill>
                <a:latin typeface="Cambria" charset="0"/>
                <a:ea typeface="Cambria" charset="0"/>
                <a:cs typeface="Cambria" charset="0"/>
              </a:rPr>
              <a:t> Botha told US: ‘a SWAPO victory will mean a Soviet presence in 	Namibia</a:t>
            </a:r>
            <a:r>
              <a:rPr lang="is-IS" sz="2200" dirty="0">
                <a:solidFill>
                  <a:schemeClr val="bg1"/>
                </a:solidFill>
                <a:latin typeface="Cambria" charset="0"/>
                <a:ea typeface="Cambria" charset="0"/>
                <a:cs typeface="Cambria" charset="0"/>
              </a:rPr>
              <a:t>… you cannot have Nujoma without a red flag’</a:t>
            </a:r>
          </a:p>
          <a:p>
            <a:pPr marL="342900" indent="-342900">
              <a:lnSpc>
                <a:spcPct val="150000"/>
              </a:lnSpc>
              <a:buFont typeface="Arial" charset="0"/>
              <a:buChar char="•"/>
            </a:pPr>
            <a:r>
              <a:rPr lang="is-IS" sz="2200" dirty="0">
                <a:solidFill>
                  <a:schemeClr val="bg1"/>
                </a:solidFill>
                <a:latin typeface="Cambria" charset="0"/>
                <a:ea typeface="Cambria" charset="0"/>
                <a:cs typeface="Cambria" charset="0"/>
              </a:rPr>
              <a:t>Cubans refused to withdraw until South Africa did so and Pretoria 	ended its own support for UNITA</a:t>
            </a:r>
          </a:p>
          <a:p>
            <a:pPr marL="342900" indent="-342900">
              <a:lnSpc>
                <a:spcPct val="150000"/>
              </a:lnSpc>
              <a:buFont typeface="Arial" charset="0"/>
              <a:buChar char="•"/>
            </a:pPr>
            <a:r>
              <a:rPr lang="is-IS" sz="2200" dirty="0">
                <a:solidFill>
                  <a:schemeClr val="bg1"/>
                </a:solidFill>
                <a:latin typeface="Cambria" charset="0"/>
                <a:ea typeface="Cambria" charset="0"/>
                <a:cs typeface="Cambria" charset="0"/>
              </a:rPr>
              <a:t>US developed concept of ‘linkage’... </a:t>
            </a:r>
            <a:r>
              <a:rPr lang="en-US" sz="2200" dirty="0">
                <a:solidFill>
                  <a:schemeClr val="bg1"/>
                </a:solidFill>
                <a:latin typeface="Cambria" charset="0"/>
                <a:ea typeface="Cambria" charset="0"/>
                <a:cs typeface="Cambria" charset="0"/>
              </a:rPr>
              <a:t>b</a:t>
            </a:r>
            <a:r>
              <a:rPr lang="is-IS" sz="2200" dirty="0">
                <a:solidFill>
                  <a:schemeClr val="bg1"/>
                </a:solidFill>
                <a:latin typeface="Cambria" charset="0"/>
                <a:ea typeface="Cambria" charset="0"/>
                <a:cs typeface="Cambria" charset="0"/>
              </a:rPr>
              <a:t>ut S</a:t>
            </a:r>
            <a:r>
              <a:rPr lang="en-US" sz="2200" dirty="0">
                <a:solidFill>
                  <a:schemeClr val="bg1"/>
                </a:solidFill>
                <a:latin typeface="Cambria" charset="0"/>
                <a:ea typeface="Cambria" charset="0"/>
                <a:cs typeface="Cambria" charset="0"/>
              </a:rPr>
              <a:t>o</a:t>
            </a:r>
            <a:r>
              <a:rPr lang="is-IS" sz="2200" dirty="0">
                <a:solidFill>
                  <a:schemeClr val="bg1"/>
                </a:solidFill>
                <a:latin typeface="Cambria" charset="0"/>
                <a:ea typeface="Cambria" charset="0"/>
                <a:cs typeface="Cambria" charset="0"/>
              </a:rPr>
              <a:t>uth Africa would not 	cooperate...</a:t>
            </a:r>
            <a:endParaRPr lang="en-US" sz="2200" dirty="0">
              <a:solidFill>
                <a:schemeClr val="bg1"/>
              </a:solidFill>
              <a:latin typeface="Cambria" charset="0"/>
              <a:ea typeface="Cambria" charset="0"/>
              <a:cs typeface="Cambria" charset="0"/>
            </a:endParaRPr>
          </a:p>
          <a:p>
            <a:pPr marL="342900" indent="-342900">
              <a:lnSpc>
                <a:spcPct val="150000"/>
              </a:lnSpc>
              <a:buFont typeface="Arial" charset="0"/>
              <a:buChar char="•"/>
            </a:pPr>
            <a:endParaRPr lang="en-US" sz="2200" dirty="0">
              <a:solidFill>
                <a:schemeClr val="bg1"/>
              </a:solidFill>
              <a:latin typeface="Cambria" charset="0"/>
              <a:ea typeface="Cambria" charset="0"/>
              <a:cs typeface="Cambria" charset="0"/>
            </a:endParaRPr>
          </a:p>
          <a:p>
            <a:pPr marL="342900" indent="-342900">
              <a:lnSpc>
                <a:spcPct val="150000"/>
              </a:lnSpc>
              <a:buFont typeface="Arial" charset="0"/>
              <a:buChar char="•"/>
            </a:pPr>
            <a:endParaRPr lang="en-US" sz="2200" dirty="0">
              <a:solidFill>
                <a:schemeClr val="bg1"/>
              </a:solidFill>
              <a:latin typeface="Cambria" charset="0"/>
              <a:ea typeface="Cambria" charset="0"/>
              <a:cs typeface="Cambria" charset="0"/>
            </a:endParaRPr>
          </a:p>
          <a:p>
            <a:pPr marL="342900" indent="-342900">
              <a:lnSpc>
                <a:spcPct val="150000"/>
              </a:lnSpc>
              <a:buFont typeface="Arial" charset="0"/>
              <a:buChar char="•"/>
            </a:pPr>
            <a:endParaRPr lang="en-US" sz="2200" dirty="0">
              <a:solidFill>
                <a:schemeClr val="bg1"/>
              </a:solidFill>
              <a:latin typeface="Cambria" charset="0"/>
              <a:ea typeface="Cambria" charset="0"/>
              <a:cs typeface="Cambria" charset="0"/>
            </a:endParaRPr>
          </a:p>
        </p:txBody>
      </p:sp>
    </p:spTree>
    <p:extLst>
      <p:ext uri="{BB962C8B-B14F-4D97-AF65-F5344CB8AC3E}">
        <p14:creationId xmlns:p14="http://schemas.microsoft.com/office/powerpoint/2010/main" val="2629596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email">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0" y="0"/>
            <a:ext cx="10955682" cy="6858000"/>
          </a:xfrm>
          <a:prstGeom prst="rect">
            <a:avLst/>
          </a:prstGeom>
        </p:spPr>
      </p:pic>
      <p:sp>
        <p:nvSpPr>
          <p:cNvPr id="2" name="Title 1"/>
          <p:cNvSpPr>
            <a:spLocks noGrp="1"/>
          </p:cNvSpPr>
          <p:nvPr>
            <p:ph type="title"/>
          </p:nvPr>
        </p:nvSpPr>
        <p:spPr>
          <a:xfrm>
            <a:off x="0" y="0"/>
            <a:ext cx="9975273" cy="1325563"/>
          </a:xfrm>
        </p:spPr>
        <p:txBody>
          <a:bodyPr>
            <a:normAutofit/>
          </a:bodyPr>
          <a:lstStyle/>
          <a:p>
            <a:pPr algn="ctr"/>
            <a:r>
              <a:rPr lang="is-IS" sz="3600" b="1" dirty="0">
                <a:solidFill>
                  <a:srgbClr val="FF9841"/>
                </a:solidFill>
                <a:effectLst>
                  <a:outerShdw blurRad="50800" dist="38100" dir="2700000" algn="tl" rotWithShape="0">
                    <a:prstClr val="black">
                      <a:alpha val="40000"/>
                    </a:prstClr>
                  </a:outerShdw>
                </a:effectLst>
                <a:latin typeface="Cambria" charset="0"/>
                <a:ea typeface="Cambria" charset="0"/>
                <a:cs typeface="Cambria" charset="0"/>
              </a:rPr>
              <a:t>Ronald Reagan and ‘constructive engagement’</a:t>
            </a:r>
            <a:endParaRPr lang="en-US" sz="3600" b="1" dirty="0">
              <a:solidFill>
                <a:srgbClr val="FF9841"/>
              </a:solidFill>
              <a:effectLst>
                <a:outerShdw blurRad="50800" dist="38100" dir="2700000" algn="tl" rotWithShape="0">
                  <a:prstClr val="black">
                    <a:alpha val="40000"/>
                  </a:prstClr>
                </a:outerShdw>
              </a:effectLst>
              <a:latin typeface="Cambria" charset="0"/>
              <a:ea typeface="Cambria" charset="0"/>
              <a:cs typeface="Cambria" charset="0"/>
            </a:endParaRPr>
          </a:p>
        </p:txBody>
      </p:sp>
      <p:sp>
        <p:nvSpPr>
          <p:cNvPr id="10" name="TextBox 9"/>
          <p:cNvSpPr txBox="1"/>
          <p:nvPr/>
        </p:nvSpPr>
        <p:spPr>
          <a:xfrm>
            <a:off x="1101969" y="6204457"/>
            <a:ext cx="7579576" cy="461665"/>
          </a:xfrm>
          <a:prstGeom prst="rect">
            <a:avLst/>
          </a:prstGeom>
          <a:noFill/>
        </p:spPr>
        <p:txBody>
          <a:bodyPr wrap="square" rtlCol="0">
            <a:spAutoFit/>
          </a:bodyPr>
          <a:lstStyle/>
          <a:p>
            <a:pPr algn="ctr"/>
            <a:r>
              <a:rPr lang="en-US" sz="2400" dirty="0">
                <a:solidFill>
                  <a:schemeClr val="bg1"/>
                </a:solidFill>
                <a:effectLst>
                  <a:outerShdw blurRad="50800" dist="38100" dir="2700000" algn="tl" rotWithShape="0">
                    <a:prstClr val="black">
                      <a:alpha val="40000"/>
                    </a:prstClr>
                  </a:outerShdw>
                </a:effectLst>
                <a:latin typeface="Cambria" charset="0"/>
                <a:ea typeface="Cambria" charset="0"/>
                <a:cs typeface="Cambria" charset="0"/>
              </a:rPr>
              <a:t>Chester Crocker and Jonas </a:t>
            </a:r>
            <a:r>
              <a:rPr lang="en-US" sz="2400" dirty="0" err="1">
                <a:solidFill>
                  <a:schemeClr val="bg1"/>
                </a:solidFill>
                <a:effectLst>
                  <a:outerShdw blurRad="50800" dist="38100" dir="2700000" algn="tl" rotWithShape="0">
                    <a:prstClr val="black">
                      <a:alpha val="40000"/>
                    </a:prstClr>
                  </a:outerShdw>
                </a:effectLst>
                <a:latin typeface="Cambria" charset="0"/>
                <a:ea typeface="Cambria" charset="0"/>
                <a:cs typeface="Cambria" charset="0"/>
              </a:rPr>
              <a:t>Savimbi</a:t>
            </a:r>
            <a:r>
              <a:rPr lang="en-US" sz="2400" dirty="0">
                <a:solidFill>
                  <a:schemeClr val="bg1"/>
                </a:solidFill>
                <a:effectLst>
                  <a:outerShdw blurRad="50800" dist="38100" dir="2700000" algn="tl" rotWithShape="0">
                    <a:prstClr val="black">
                      <a:alpha val="40000"/>
                    </a:prstClr>
                  </a:outerShdw>
                </a:effectLst>
                <a:latin typeface="Cambria" charset="0"/>
                <a:ea typeface="Cambria" charset="0"/>
                <a:cs typeface="Cambria" charset="0"/>
              </a:rPr>
              <a:t> in Washington, 1986</a:t>
            </a:r>
          </a:p>
        </p:txBody>
      </p:sp>
    </p:spTree>
    <p:extLst>
      <p:ext uri="{BB962C8B-B14F-4D97-AF65-F5344CB8AC3E}">
        <p14:creationId xmlns:p14="http://schemas.microsoft.com/office/powerpoint/2010/main" val="17704771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8">
            <a:extLst>
              <a:ext uri="{FF2B5EF4-FFF2-40B4-BE49-F238E27FC236}">
                <a16:creationId xmlns:a16="http://schemas.microsoft.com/office/drawing/2014/main" id="{86295E7F-EA66-480B-B001-C8BE7CD619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0030" y="4892040"/>
            <a:ext cx="8661654" cy="1645920"/>
          </a:xfrm>
          <a:prstGeom prst="rect">
            <a:avLst/>
          </a:prstGeom>
          <a:solidFill>
            <a:srgbClr val="262626"/>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539014" y="5091762"/>
            <a:ext cx="5613590" cy="1264588"/>
          </a:xfrm>
        </p:spPr>
        <p:txBody>
          <a:bodyPr vert="horz" lIns="91440" tIns="45720" rIns="91440" bIns="45720" rtlCol="0" anchor="ctr">
            <a:normAutofit/>
          </a:bodyPr>
          <a:lstStyle/>
          <a:p>
            <a:pPr algn="r"/>
            <a:r>
              <a:rPr lang="en-US" sz="2000" b="1" dirty="0">
                <a:solidFill>
                  <a:srgbClr val="FF9841"/>
                </a:solidFill>
                <a:effectLst>
                  <a:outerShdw blurRad="50800" dist="38100" dir="2700000" algn="tl" rotWithShape="0">
                    <a:prstClr val="black">
                      <a:alpha val="40000"/>
                    </a:prstClr>
                  </a:outerShdw>
                </a:effectLst>
              </a:rPr>
              <a:t>Angolan agency?</a:t>
            </a:r>
            <a:br>
              <a:rPr lang="en-US" sz="2000" b="1" dirty="0">
                <a:solidFill>
                  <a:srgbClr val="FF9841"/>
                </a:solidFill>
                <a:effectLst>
                  <a:outerShdw blurRad="50800" dist="38100" dir="2700000" algn="tl" rotWithShape="0">
                    <a:prstClr val="black">
                      <a:alpha val="40000"/>
                    </a:prstClr>
                  </a:outerShdw>
                </a:effectLst>
              </a:rPr>
            </a:br>
            <a:r>
              <a:rPr lang="en-US" sz="2000" dirty="0">
                <a:solidFill>
                  <a:srgbClr val="FFFFFF"/>
                </a:solidFill>
                <a:effectLst>
                  <a:outerShdw blurRad="50800" dist="38100" dir="2700000" algn="tl" rotWithShape="0">
                    <a:prstClr val="black">
                      <a:alpha val="40000"/>
                    </a:prstClr>
                  </a:outerShdw>
                </a:effectLst>
              </a:rPr>
              <a:t>Support for Shaba II</a:t>
            </a:r>
            <a:br>
              <a:rPr lang="en-US" sz="2000" dirty="0">
                <a:solidFill>
                  <a:srgbClr val="FFFFFF"/>
                </a:solidFill>
                <a:effectLst>
                  <a:outerShdw blurRad="50800" dist="38100" dir="2700000" algn="tl" rotWithShape="0">
                    <a:prstClr val="black">
                      <a:alpha val="40000"/>
                    </a:prstClr>
                  </a:outerShdw>
                </a:effectLst>
              </a:rPr>
            </a:br>
            <a:r>
              <a:rPr lang="en-US" sz="2000" dirty="0">
                <a:solidFill>
                  <a:srgbClr val="FFFFFF"/>
                </a:solidFill>
                <a:effectLst>
                  <a:outerShdw blurRad="50800" dist="38100" dir="2700000" algn="tl" rotWithShape="0">
                    <a:prstClr val="black">
                      <a:alpha val="40000"/>
                    </a:prstClr>
                  </a:outerShdw>
                </a:effectLst>
              </a:rPr>
              <a:t>Lusaka Agreement, 1984</a:t>
            </a:r>
            <a:br>
              <a:rPr lang="en-US" sz="2000" dirty="0">
                <a:solidFill>
                  <a:srgbClr val="FFFFFF"/>
                </a:solidFill>
                <a:effectLst>
                  <a:outerShdw blurRad="50800" dist="38100" dir="2700000" algn="tl" rotWithShape="0">
                    <a:prstClr val="black">
                      <a:alpha val="40000"/>
                    </a:prstClr>
                  </a:outerShdw>
                </a:effectLst>
              </a:rPr>
            </a:br>
            <a:r>
              <a:rPr lang="en-US" sz="2000" dirty="0">
                <a:solidFill>
                  <a:srgbClr val="FFFFFF"/>
                </a:solidFill>
                <a:effectLst>
                  <a:outerShdw blurRad="50800" dist="38100" dir="2700000" algn="tl" rotWithShape="0">
                    <a:prstClr val="black">
                      <a:alpha val="40000"/>
                    </a:prstClr>
                  </a:outerShdw>
                </a:effectLst>
              </a:rPr>
              <a:t>Paying for civilian aid from Cuba</a:t>
            </a:r>
          </a:p>
        </p:txBody>
      </p:sp>
      <p:pic>
        <p:nvPicPr>
          <p:cNvPr id="4" name="Picture 3"/>
          <p:cNvPicPr>
            <a:picLocks noChangeAspect="1"/>
          </p:cNvPicPr>
          <p:nvPr/>
        </p:nvPicPr>
        <p:blipFill rotWithShape="1">
          <a:blip r:embed="rId2" cstate="email">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a:ext>
            </a:extLst>
          </a:blip>
          <a:srcRect t="5572" r="-1" b="25738"/>
          <a:stretch/>
        </p:blipFill>
        <p:spPr>
          <a:xfrm>
            <a:off x="240030" y="320040"/>
            <a:ext cx="8661654" cy="4462272"/>
          </a:xfrm>
          <a:prstGeom prst="rect">
            <a:avLst/>
          </a:prstGeom>
        </p:spPr>
      </p:pic>
      <p:cxnSp>
        <p:nvCxnSpPr>
          <p:cNvPr id="20" name="Straight Connector 10">
            <a:extLst>
              <a:ext uri="{FF2B5EF4-FFF2-40B4-BE49-F238E27FC236}">
                <a16:creationId xmlns:a16="http://schemas.microsoft.com/office/drawing/2014/main" id="{E126E481-B945-4179-BD79-05E96E9B29E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6290132" y="5264106"/>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868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1766"/>
            <a:ext cx="9143999" cy="1325563"/>
          </a:xfrm>
        </p:spPr>
        <p:txBody>
          <a:bodyPr>
            <a:normAutofit/>
          </a:bodyPr>
          <a:lstStyle/>
          <a:p>
            <a:pPr algn="ctr"/>
            <a:r>
              <a:rPr lang="is-IS" sz="3200" b="1" dirty="0">
                <a:solidFill>
                  <a:srgbClr val="FF9841"/>
                </a:solidFill>
                <a:latin typeface="Cambria" charset="0"/>
                <a:ea typeface="Cambria" charset="0"/>
                <a:cs typeface="Cambria" charset="0"/>
              </a:rPr>
              <a:t>Black South Africans in arms: </a:t>
            </a:r>
            <a:br>
              <a:rPr lang="is-IS" sz="3200" b="1" dirty="0">
                <a:solidFill>
                  <a:srgbClr val="FF9841"/>
                </a:solidFill>
                <a:latin typeface="Cambria" charset="0"/>
                <a:ea typeface="Cambria" charset="0"/>
                <a:cs typeface="Cambria" charset="0"/>
              </a:rPr>
            </a:br>
            <a:r>
              <a:rPr lang="is-IS" sz="3200" b="1" dirty="0">
                <a:solidFill>
                  <a:srgbClr val="FF9841"/>
                </a:solidFill>
                <a:latin typeface="Cambria" charset="0"/>
                <a:ea typeface="Cambria" charset="0"/>
                <a:cs typeface="Cambria" charset="0"/>
              </a:rPr>
              <a:t>32 Buffalo Battalion</a:t>
            </a:r>
            <a:endParaRPr lang="en-US" sz="3200" b="1" dirty="0">
              <a:solidFill>
                <a:srgbClr val="FF9841"/>
              </a:solidFill>
              <a:latin typeface="Cambria" charset="0"/>
              <a:ea typeface="Cambria" charset="0"/>
              <a:cs typeface="Cambria" charset="0"/>
            </a:endParaRPr>
          </a:p>
        </p:txBody>
      </p:sp>
      <p:sp>
        <p:nvSpPr>
          <p:cNvPr id="5" name="TextBox 4"/>
          <p:cNvSpPr txBox="1"/>
          <p:nvPr/>
        </p:nvSpPr>
        <p:spPr>
          <a:xfrm>
            <a:off x="1101969" y="5378333"/>
            <a:ext cx="1565360" cy="338554"/>
          </a:xfrm>
          <a:prstGeom prst="rect">
            <a:avLst/>
          </a:prstGeom>
          <a:noFill/>
        </p:spPr>
        <p:txBody>
          <a:bodyPr wrap="square" rtlCol="0">
            <a:spAutoFit/>
          </a:bodyPr>
          <a:lstStyle/>
          <a:p>
            <a:pPr algn="r"/>
            <a:r>
              <a:rPr lang="en-US" sz="1600" b="1" dirty="0">
                <a:latin typeface="Garamond" charset="0"/>
                <a:ea typeface="Garamond" charset="0"/>
                <a:cs typeface="Garamond" charset="0"/>
              </a:rPr>
              <a:t>network24.com</a:t>
            </a:r>
          </a:p>
        </p:txBody>
      </p:sp>
      <p:sp>
        <p:nvSpPr>
          <p:cNvPr id="9" name="TextBox 8"/>
          <p:cNvSpPr txBox="1"/>
          <p:nvPr/>
        </p:nvSpPr>
        <p:spPr>
          <a:xfrm>
            <a:off x="-1404537" y="5984112"/>
            <a:ext cx="6723261" cy="369332"/>
          </a:xfrm>
          <a:prstGeom prst="rect">
            <a:avLst/>
          </a:prstGeom>
          <a:noFill/>
        </p:spPr>
        <p:txBody>
          <a:bodyPr wrap="square" rtlCol="0">
            <a:spAutoFit/>
          </a:bodyPr>
          <a:lstStyle/>
          <a:p>
            <a:pPr algn="ctr"/>
            <a:r>
              <a:rPr lang="en-US" dirty="0">
                <a:solidFill>
                  <a:schemeClr val="bg1"/>
                </a:solidFill>
                <a:latin typeface="Cambria" charset="0"/>
                <a:ea typeface="Cambria" charset="0"/>
                <a:cs typeface="Cambria" charset="0"/>
              </a:rPr>
              <a:t>32 ‘Buffalo’ Battalion troops, 1986</a:t>
            </a:r>
          </a:p>
        </p:txBody>
      </p:sp>
      <p:pic>
        <p:nvPicPr>
          <p:cNvPr id="4" name="Picture 3"/>
          <p:cNvPicPr>
            <a:picLocks noChangeAspect="1"/>
          </p:cNvPicPr>
          <p:nvPr/>
        </p:nvPicPr>
        <p:blipFill>
          <a:blip r:embed="rId2"/>
          <a:stretch>
            <a:fillRect/>
          </a:stretch>
        </p:blipFill>
        <p:spPr>
          <a:xfrm>
            <a:off x="150818" y="1687329"/>
            <a:ext cx="6122278" cy="4190359"/>
          </a:xfrm>
          <a:prstGeom prst="rect">
            <a:avLst/>
          </a:prstGeom>
        </p:spPr>
      </p:pic>
      <p:sp>
        <p:nvSpPr>
          <p:cNvPr id="10" name="TextBox 9"/>
          <p:cNvSpPr txBox="1"/>
          <p:nvPr/>
        </p:nvSpPr>
        <p:spPr>
          <a:xfrm rot="16200000">
            <a:off x="7085702" y="5209056"/>
            <a:ext cx="1425010" cy="338554"/>
          </a:xfrm>
          <a:prstGeom prst="rect">
            <a:avLst/>
          </a:prstGeom>
          <a:noFill/>
        </p:spPr>
        <p:txBody>
          <a:bodyPr wrap="square" rtlCol="0">
            <a:spAutoFit/>
          </a:bodyPr>
          <a:lstStyle/>
          <a:p>
            <a:pPr algn="r"/>
            <a:r>
              <a:rPr lang="en-US" sz="1600" dirty="0" err="1">
                <a:solidFill>
                  <a:schemeClr val="bg1"/>
                </a:solidFill>
                <a:latin typeface="Cambria" charset="0"/>
                <a:ea typeface="Cambria" charset="0"/>
                <a:cs typeface="Cambria" charset="0"/>
              </a:rPr>
              <a:t>volkstaat.net</a:t>
            </a:r>
            <a:endParaRPr lang="en-US" sz="1600" dirty="0">
              <a:solidFill>
                <a:schemeClr val="bg1"/>
              </a:solidFill>
              <a:latin typeface="Cambria" charset="0"/>
              <a:ea typeface="Cambria" charset="0"/>
              <a:cs typeface="Cambria" charset="0"/>
            </a:endParaRPr>
          </a:p>
        </p:txBody>
      </p:sp>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40277" y="1687328"/>
            <a:ext cx="2736540" cy="4190360"/>
          </a:xfrm>
          <a:prstGeom prst="rect">
            <a:avLst/>
          </a:prstGeom>
          <a:ln>
            <a:solidFill>
              <a:schemeClr val="accent1"/>
            </a:solidFill>
          </a:ln>
        </p:spPr>
      </p:pic>
      <p:sp>
        <p:nvSpPr>
          <p:cNvPr id="8" name="TextBox 7"/>
          <p:cNvSpPr txBox="1"/>
          <p:nvPr/>
        </p:nvSpPr>
        <p:spPr>
          <a:xfrm>
            <a:off x="5318724" y="5984112"/>
            <a:ext cx="3825275" cy="646331"/>
          </a:xfrm>
          <a:prstGeom prst="rect">
            <a:avLst/>
          </a:prstGeom>
          <a:noFill/>
        </p:spPr>
        <p:txBody>
          <a:bodyPr wrap="square" rtlCol="0">
            <a:spAutoFit/>
          </a:bodyPr>
          <a:lstStyle/>
          <a:p>
            <a:pPr algn="r"/>
            <a:r>
              <a:rPr lang="en-US" dirty="0">
                <a:solidFill>
                  <a:schemeClr val="bg1"/>
                </a:solidFill>
                <a:latin typeface="Cambria" charset="0"/>
                <a:ea typeface="Cambria" charset="0"/>
                <a:cs typeface="Cambria" charset="0"/>
              </a:rPr>
              <a:t>South African Military Museum,</a:t>
            </a:r>
          </a:p>
          <a:p>
            <a:pPr algn="r"/>
            <a:r>
              <a:rPr lang="en-US" dirty="0">
                <a:solidFill>
                  <a:schemeClr val="bg1"/>
                </a:solidFill>
                <a:latin typeface="Cambria" charset="0"/>
                <a:ea typeface="Cambria" charset="0"/>
                <a:cs typeface="Cambria" charset="0"/>
              </a:rPr>
              <a:t>Johannesburg</a:t>
            </a:r>
          </a:p>
        </p:txBody>
      </p:sp>
    </p:spTree>
    <p:extLst>
      <p:ext uri="{BB962C8B-B14F-4D97-AF65-F5344CB8AC3E}">
        <p14:creationId xmlns:p14="http://schemas.microsoft.com/office/powerpoint/2010/main" val="17367352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04520" cy="1325563"/>
          </a:xfrm>
        </p:spPr>
        <p:txBody>
          <a:bodyPr>
            <a:normAutofit/>
          </a:bodyPr>
          <a:lstStyle/>
          <a:p>
            <a:r>
              <a:rPr lang="is-IS" sz="3200" b="1" dirty="0">
                <a:solidFill>
                  <a:srgbClr val="FF9841"/>
                </a:solidFill>
                <a:latin typeface="Cambria" charset="0"/>
                <a:ea typeface="Cambria" charset="0"/>
                <a:cs typeface="Cambria" charset="0"/>
              </a:rPr>
              <a:t>The Angolan endgame:</a:t>
            </a:r>
            <a:br>
              <a:rPr lang="is-IS" sz="3200" b="1" dirty="0">
                <a:solidFill>
                  <a:srgbClr val="FF9841"/>
                </a:solidFill>
                <a:latin typeface="Cambria" charset="0"/>
                <a:ea typeface="Cambria" charset="0"/>
                <a:cs typeface="Cambria" charset="0"/>
              </a:rPr>
            </a:br>
            <a:r>
              <a:rPr lang="is-IS" sz="3200" b="1" dirty="0">
                <a:solidFill>
                  <a:srgbClr val="FF9841"/>
                </a:solidFill>
                <a:latin typeface="Cambria" charset="0"/>
                <a:ea typeface="Cambria" charset="0"/>
                <a:cs typeface="Cambria" charset="0"/>
              </a:rPr>
              <a:t>Mavinga to Cuito Cuanavale</a:t>
            </a:r>
            <a:endParaRPr lang="en-US" sz="3200" b="1" dirty="0">
              <a:solidFill>
                <a:srgbClr val="FF9841"/>
              </a:solidFill>
              <a:latin typeface="Cambria" charset="0"/>
              <a:ea typeface="Cambria" charset="0"/>
              <a:cs typeface="Cambria" charset="0"/>
            </a:endParaRPr>
          </a:p>
        </p:txBody>
      </p:sp>
      <p:sp>
        <p:nvSpPr>
          <p:cNvPr id="5" name="TextBox 4"/>
          <p:cNvSpPr txBox="1"/>
          <p:nvPr/>
        </p:nvSpPr>
        <p:spPr>
          <a:xfrm>
            <a:off x="1101969" y="5378333"/>
            <a:ext cx="1565360" cy="338554"/>
          </a:xfrm>
          <a:prstGeom prst="rect">
            <a:avLst/>
          </a:prstGeom>
          <a:noFill/>
        </p:spPr>
        <p:txBody>
          <a:bodyPr wrap="square" rtlCol="0">
            <a:spAutoFit/>
          </a:bodyPr>
          <a:lstStyle/>
          <a:p>
            <a:pPr algn="r"/>
            <a:r>
              <a:rPr lang="en-US" sz="1600" b="1" dirty="0">
                <a:latin typeface="Garamond" charset="0"/>
                <a:ea typeface="Garamond" charset="0"/>
                <a:cs typeface="Garamond" charset="0"/>
              </a:rPr>
              <a:t>network24.com</a:t>
            </a:r>
          </a:p>
        </p:txBody>
      </p:sp>
      <p:sp>
        <p:nvSpPr>
          <p:cNvPr id="10" name="TextBox 9"/>
          <p:cNvSpPr txBox="1"/>
          <p:nvPr/>
        </p:nvSpPr>
        <p:spPr>
          <a:xfrm rot="16200000">
            <a:off x="7085702" y="5378333"/>
            <a:ext cx="1425010" cy="338554"/>
          </a:xfrm>
          <a:prstGeom prst="rect">
            <a:avLst/>
          </a:prstGeom>
          <a:noFill/>
        </p:spPr>
        <p:txBody>
          <a:bodyPr wrap="square" rtlCol="0">
            <a:spAutoFit/>
          </a:bodyPr>
          <a:lstStyle/>
          <a:p>
            <a:pPr algn="r"/>
            <a:r>
              <a:rPr lang="en-US" sz="1600" dirty="0" err="1">
                <a:solidFill>
                  <a:schemeClr val="bg1"/>
                </a:solidFill>
                <a:latin typeface="Garamond" charset="0"/>
                <a:ea typeface="Garamond" charset="0"/>
                <a:cs typeface="Garamond" charset="0"/>
              </a:rPr>
              <a:t>volkstaat.net</a:t>
            </a:r>
            <a:endParaRPr lang="en-US" sz="1600" dirty="0">
              <a:solidFill>
                <a:schemeClr val="bg1"/>
              </a:solidFill>
              <a:latin typeface="Garamond" charset="0"/>
              <a:ea typeface="Garamond" charset="0"/>
              <a:cs typeface="Garamond" charset="0"/>
            </a:endParaRPr>
          </a:p>
        </p:txBody>
      </p:sp>
      <p:pic>
        <p:nvPicPr>
          <p:cNvPr id="3" name="Picture 2"/>
          <p:cNvPicPr>
            <a:picLocks noChangeAspect="1"/>
          </p:cNvPicPr>
          <p:nvPr/>
        </p:nvPicPr>
        <p:blipFill>
          <a:blip r:embed="rId2"/>
          <a:stretch>
            <a:fillRect/>
          </a:stretch>
        </p:blipFill>
        <p:spPr>
          <a:xfrm>
            <a:off x="-7890" y="1325562"/>
            <a:ext cx="9151889" cy="5567399"/>
          </a:xfrm>
          <a:prstGeom prst="rect">
            <a:avLst/>
          </a:prstGeom>
        </p:spPr>
      </p:pic>
      <p:sp>
        <p:nvSpPr>
          <p:cNvPr id="8" name="TextBox 7"/>
          <p:cNvSpPr txBox="1"/>
          <p:nvPr/>
        </p:nvSpPr>
        <p:spPr>
          <a:xfrm>
            <a:off x="7101153" y="6407261"/>
            <a:ext cx="2003367" cy="338554"/>
          </a:xfrm>
          <a:prstGeom prst="rect">
            <a:avLst/>
          </a:prstGeom>
          <a:noFill/>
        </p:spPr>
        <p:txBody>
          <a:bodyPr wrap="square" rtlCol="0">
            <a:spAutoFit/>
          </a:bodyPr>
          <a:lstStyle/>
          <a:p>
            <a:pPr algn="r"/>
            <a:r>
              <a:rPr lang="en-US" sz="1600" dirty="0" err="1">
                <a:solidFill>
                  <a:schemeClr val="bg1"/>
                </a:solidFill>
                <a:latin typeface="Cambria" charset="0"/>
                <a:ea typeface="Cambria" charset="0"/>
                <a:cs typeface="Cambria" charset="0"/>
              </a:rPr>
              <a:t>monthlyreview.org</a:t>
            </a:r>
            <a:endParaRPr lang="en-US" sz="1600" dirty="0">
              <a:solidFill>
                <a:schemeClr val="bg1"/>
              </a:solidFill>
              <a:latin typeface="Cambria" charset="0"/>
              <a:ea typeface="Cambria" charset="0"/>
              <a:cs typeface="Cambria" charset="0"/>
            </a:endParaRPr>
          </a:p>
        </p:txBody>
      </p:sp>
    </p:spTree>
    <p:extLst>
      <p:ext uri="{BB962C8B-B14F-4D97-AF65-F5344CB8AC3E}">
        <p14:creationId xmlns:p14="http://schemas.microsoft.com/office/powerpoint/2010/main" val="3594966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66869"/>
            <a:ext cx="9143999" cy="1325563"/>
          </a:xfrm>
        </p:spPr>
        <p:txBody>
          <a:bodyPr>
            <a:normAutofit/>
          </a:bodyPr>
          <a:lstStyle/>
          <a:p>
            <a:pPr algn="ctr"/>
            <a:r>
              <a:rPr lang="is-IS" sz="3200" b="1" dirty="0">
                <a:solidFill>
                  <a:srgbClr val="FF9841"/>
                </a:solidFill>
                <a:latin typeface="Cambria" charset="0"/>
                <a:ea typeface="Cambria" charset="0"/>
                <a:cs typeface="Cambria" charset="0"/>
              </a:rPr>
              <a:t>The New York Accords, 22 December 1988</a:t>
            </a:r>
            <a:endParaRPr lang="en-US" sz="3200" b="1" dirty="0">
              <a:solidFill>
                <a:srgbClr val="FF9841"/>
              </a:solidFill>
              <a:latin typeface="Cambria" charset="0"/>
              <a:ea typeface="Cambria" charset="0"/>
              <a:cs typeface="Cambria" charset="0"/>
            </a:endParaRPr>
          </a:p>
        </p:txBody>
      </p:sp>
      <p:sp>
        <p:nvSpPr>
          <p:cNvPr id="5" name="TextBox 4"/>
          <p:cNvSpPr txBox="1"/>
          <p:nvPr/>
        </p:nvSpPr>
        <p:spPr>
          <a:xfrm>
            <a:off x="1101969" y="5378333"/>
            <a:ext cx="1565360" cy="584775"/>
          </a:xfrm>
          <a:prstGeom prst="rect">
            <a:avLst/>
          </a:prstGeom>
          <a:noFill/>
        </p:spPr>
        <p:txBody>
          <a:bodyPr wrap="square" rtlCol="0">
            <a:spAutoFit/>
          </a:bodyPr>
          <a:lstStyle/>
          <a:p>
            <a:pPr algn="r"/>
            <a:r>
              <a:rPr lang="en-US" sz="1600" b="1" dirty="0">
                <a:latin typeface="Cambria" charset="0"/>
                <a:ea typeface="Cambria" charset="0"/>
                <a:cs typeface="Cambria" charset="0"/>
              </a:rPr>
              <a:t>network24.com</a:t>
            </a:r>
          </a:p>
        </p:txBody>
      </p:sp>
      <p:sp>
        <p:nvSpPr>
          <p:cNvPr id="9" name="TextBox 8"/>
          <p:cNvSpPr txBox="1"/>
          <p:nvPr/>
        </p:nvSpPr>
        <p:spPr>
          <a:xfrm>
            <a:off x="396259" y="1920579"/>
            <a:ext cx="8351480" cy="4662815"/>
          </a:xfrm>
          <a:prstGeom prst="rect">
            <a:avLst/>
          </a:prstGeom>
          <a:noFill/>
        </p:spPr>
        <p:txBody>
          <a:bodyPr wrap="square" rtlCol="0">
            <a:spAutoFit/>
          </a:bodyPr>
          <a:lstStyle/>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South African troops to withdraw from Namibia within 3 months</a:t>
            </a:r>
          </a:p>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Namibia to become independent</a:t>
            </a:r>
          </a:p>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South Africa to cease aid to UNITA</a:t>
            </a:r>
          </a:p>
          <a:p>
            <a:pPr marL="342900" indent="-342900">
              <a:lnSpc>
                <a:spcPct val="150000"/>
              </a:lnSpc>
              <a:buFont typeface="Arial" charset="0"/>
              <a:buChar char="•"/>
            </a:pPr>
            <a:r>
              <a:rPr lang="en-US" sz="2200" dirty="0">
                <a:solidFill>
                  <a:schemeClr val="bg1"/>
                </a:solidFill>
                <a:latin typeface="Cambria" charset="0"/>
                <a:ea typeface="Cambria" charset="0"/>
                <a:cs typeface="Cambria" charset="0"/>
              </a:rPr>
              <a:t>Cuban troops to withdraw from Angola within 27 months</a:t>
            </a:r>
          </a:p>
          <a:p>
            <a:pPr marL="342900" indent="-342900">
              <a:lnSpc>
                <a:spcPct val="150000"/>
              </a:lnSpc>
              <a:buFont typeface="Arial" charset="0"/>
              <a:buChar char="•"/>
            </a:pPr>
            <a:endParaRPr lang="en-US" sz="2200" dirty="0">
              <a:solidFill>
                <a:schemeClr val="bg1"/>
              </a:solidFill>
              <a:latin typeface="Cambria" charset="0"/>
              <a:ea typeface="Cambria" charset="0"/>
              <a:cs typeface="Cambria" charset="0"/>
            </a:endParaRPr>
          </a:p>
          <a:p>
            <a:pPr algn="r">
              <a:lnSpc>
                <a:spcPct val="150000"/>
              </a:lnSpc>
            </a:pPr>
            <a:r>
              <a:rPr lang="is-IS" sz="2200" dirty="0">
                <a:solidFill>
                  <a:schemeClr val="bg1"/>
                </a:solidFill>
                <a:latin typeface="Cambria" charset="0"/>
                <a:ea typeface="Cambria" charset="0"/>
                <a:cs typeface="Cambria" charset="0"/>
              </a:rPr>
              <a:t>…b</a:t>
            </a:r>
            <a:r>
              <a:rPr lang="en-US" sz="2200" dirty="0" err="1">
                <a:solidFill>
                  <a:schemeClr val="bg1"/>
                </a:solidFill>
                <a:latin typeface="Cambria" charset="0"/>
                <a:ea typeface="Cambria" charset="0"/>
                <a:cs typeface="Cambria" charset="0"/>
              </a:rPr>
              <a:t>ut</a:t>
            </a:r>
            <a:r>
              <a:rPr lang="en-US" sz="2200" dirty="0">
                <a:solidFill>
                  <a:schemeClr val="bg1"/>
                </a:solidFill>
                <a:latin typeface="Cambria" charset="0"/>
                <a:ea typeface="Cambria" charset="0"/>
                <a:cs typeface="Cambria" charset="0"/>
              </a:rPr>
              <a:t> the civil war in Angola lasted until Savimbi’s death in 2002</a:t>
            </a:r>
          </a:p>
          <a:p>
            <a:pPr marL="342900" indent="-342900">
              <a:lnSpc>
                <a:spcPct val="150000"/>
              </a:lnSpc>
              <a:buFont typeface="Arial" charset="0"/>
              <a:buChar char="•"/>
            </a:pPr>
            <a:endParaRPr lang="en-US" sz="2200" dirty="0">
              <a:solidFill>
                <a:schemeClr val="bg1"/>
              </a:solidFill>
              <a:latin typeface="Cambria" charset="0"/>
              <a:ea typeface="Cambria" charset="0"/>
              <a:cs typeface="Cambria" charset="0"/>
            </a:endParaRPr>
          </a:p>
          <a:p>
            <a:pPr marL="342900" indent="-342900">
              <a:lnSpc>
                <a:spcPct val="150000"/>
              </a:lnSpc>
              <a:buFont typeface="Arial" charset="0"/>
              <a:buChar char="•"/>
            </a:pPr>
            <a:endParaRPr lang="en-US" sz="2200" dirty="0">
              <a:solidFill>
                <a:schemeClr val="bg1"/>
              </a:solidFill>
              <a:latin typeface="Cambria" charset="0"/>
              <a:ea typeface="Cambria" charset="0"/>
              <a:cs typeface="Cambria" charset="0"/>
            </a:endParaRPr>
          </a:p>
          <a:p>
            <a:pPr marL="342900" indent="-342900">
              <a:lnSpc>
                <a:spcPct val="150000"/>
              </a:lnSpc>
              <a:buFont typeface="Arial" charset="0"/>
              <a:buChar char="•"/>
            </a:pPr>
            <a:endParaRPr lang="en-US" sz="2200" dirty="0">
              <a:solidFill>
                <a:schemeClr val="bg1"/>
              </a:solidFill>
              <a:latin typeface="Cambria" charset="0"/>
              <a:ea typeface="Cambria" charset="0"/>
              <a:cs typeface="Cambria" charset="0"/>
            </a:endParaRPr>
          </a:p>
        </p:txBody>
      </p:sp>
    </p:spTree>
    <p:extLst>
      <p:ext uri="{BB962C8B-B14F-4D97-AF65-F5344CB8AC3E}">
        <p14:creationId xmlns:p14="http://schemas.microsoft.com/office/powerpoint/2010/main" val="15474111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9383"/>
            <a:ext cx="9143999" cy="938149"/>
          </a:xfrm>
        </p:spPr>
        <p:txBody>
          <a:bodyPr>
            <a:normAutofit/>
          </a:bodyPr>
          <a:lstStyle/>
          <a:p>
            <a:r>
              <a:rPr lang="is-IS" sz="3200" b="1" dirty="0">
                <a:solidFill>
                  <a:srgbClr val="FF9841"/>
                </a:solidFill>
                <a:latin typeface="Cambria" charset="0"/>
                <a:ea typeface="Cambria" charset="0"/>
                <a:cs typeface="Cambria" charset="0"/>
              </a:rPr>
              <a:t>Conclusions</a:t>
            </a:r>
            <a:endParaRPr lang="en-US" sz="3200" b="1" dirty="0">
              <a:solidFill>
                <a:srgbClr val="FF9841"/>
              </a:solidFill>
              <a:latin typeface="Cambria" charset="0"/>
              <a:ea typeface="Cambria" charset="0"/>
              <a:cs typeface="Cambria" charset="0"/>
            </a:endParaRPr>
          </a:p>
        </p:txBody>
      </p:sp>
      <p:sp>
        <p:nvSpPr>
          <p:cNvPr id="5" name="TextBox 4"/>
          <p:cNvSpPr txBox="1"/>
          <p:nvPr/>
        </p:nvSpPr>
        <p:spPr>
          <a:xfrm>
            <a:off x="1101969" y="5378333"/>
            <a:ext cx="1565360" cy="584775"/>
          </a:xfrm>
          <a:prstGeom prst="rect">
            <a:avLst/>
          </a:prstGeom>
          <a:noFill/>
        </p:spPr>
        <p:txBody>
          <a:bodyPr wrap="square" rtlCol="0">
            <a:spAutoFit/>
          </a:bodyPr>
          <a:lstStyle/>
          <a:p>
            <a:pPr algn="r"/>
            <a:r>
              <a:rPr lang="en-US" sz="1600" b="1">
                <a:latin typeface="Cambria" charset="0"/>
                <a:ea typeface="Cambria" charset="0"/>
                <a:cs typeface="Cambria" charset="0"/>
              </a:rPr>
              <a:t>network24.com</a:t>
            </a:r>
            <a:endParaRPr lang="en-US" sz="1600" b="1" dirty="0">
              <a:latin typeface="Cambria" charset="0"/>
              <a:ea typeface="Cambria" charset="0"/>
              <a:cs typeface="Cambria" charset="0"/>
            </a:endParaRPr>
          </a:p>
        </p:txBody>
      </p:sp>
      <p:sp>
        <p:nvSpPr>
          <p:cNvPr id="9" name="TextBox 8"/>
          <p:cNvSpPr txBox="1"/>
          <p:nvPr/>
        </p:nvSpPr>
        <p:spPr>
          <a:xfrm>
            <a:off x="997527" y="1151907"/>
            <a:ext cx="7160822" cy="8293296"/>
          </a:xfrm>
          <a:prstGeom prst="rect">
            <a:avLst/>
          </a:prstGeom>
          <a:noFill/>
        </p:spPr>
        <p:txBody>
          <a:bodyPr wrap="square" rtlCol="0">
            <a:spAutoFit/>
          </a:bodyPr>
          <a:lstStyle/>
          <a:p>
            <a:pPr marL="342900" indent="-342900">
              <a:lnSpc>
                <a:spcPct val="150000"/>
              </a:lnSpc>
              <a:buFont typeface="Arial" charset="0"/>
              <a:buChar char="•"/>
            </a:pPr>
            <a:r>
              <a:rPr lang="en-US" sz="2400" b="1" dirty="0">
                <a:solidFill>
                  <a:schemeClr val="bg1"/>
                </a:solidFill>
                <a:latin typeface="Cambria" charset="0"/>
                <a:ea typeface="Cambria" charset="0"/>
                <a:cs typeface="Cambria" charset="0"/>
              </a:rPr>
              <a:t>One war, multiple conflicts:</a:t>
            </a:r>
          </a:p>
          <a:p>
            <a:pPr lvl="2">
              <a:lnSpc>
                <a:spcPct val="150000"/>
              </a:lnSpc>
            </a:pPr>
            <a:r>
              <a:rPr lang="en-US" sz="2000" dirty="0">
                <a:solidFill>
                  <a:schemeClr val="bg1"/>
                </a:solidFill>
                <a:latin typeface="Cambria" charset="0"/>
                <a:ea typeface="Cambria" charset="0"/>
                <a:cs typeface="Cambria" charset="0"/>
              </a:rPr>
              <a:t>Civil war between Angolans – pursued own interests</a:t>
            </a:r>
          </a:p>
          <a:p>
            <a:pPr lvl="2">
              <a:lnSpc>
                <a:spcPct val="150000"/>
              </a:lnSpc>
            </a:pPr>
            <a:r>
              <a:rPr lang="en-US" sz="2000" dirty="0">
                <a:solidFill>
                  <a:schemeClr val="bg1"/>
                </a:solidFill>
                <a:latin typeface="Cambria" charset="0"/>
                <a:ea typeface="Cambria" charset="0"/>
                <a:cs typeface="Cambria" charset="0"/>
              </a:rPr>
              <a:t>Ideological Cold War conflict</a:t>
            </a:r>
          </a:p>
          <a:p>
            <a:pPr lvl="2">
              <a:lnSpc>
                <a:spcPct val="150000"/>
              </a:lnSpc>
            </a:pPr>
            <a:r>
              <a:rPr lang="en-US" sz="2000" dirty="0">
                <a:solidFill>
                  <a:schemeClr val="bg1"/>
                </a:solidFill>
                <a:latin typeface="Cambria" charset="0"/>
                <a:ea typeface="Cambria" charset="0"/>
                <a:cs typeface="Cambria" charset="0"/>
              </a:rPr>
              <a:t>Racial war – defending white minority rule</a:t>
            </a:r>
          </a:p>
          <a:p>
            <a:pPr marL="342900" indent="-342900">
              <a:lnSpc>
                <a:spcPct val="150000"/>
              </a:lnSpc>
              <a:buFont typeface="Arial" charset="0"/>
              <a:buChar char="•"/>
            </a:pPr>
            <a:r>
              <a:rPr lang="en-US" sz="2400" b="1" dirty="0">
                <a:solidFill>
                  <a:schemeClr val="bg1"/>
                </a:solidFill>
                <a:latin typeface="Cambria" charset="0"/>
                <a:ea typeface="Cambria" charset="0"/>
                <a:cs typeface="Cambria" charset="0"/>
              </a:rPr>
              <a:t>Angolan War and the end of détente</a:t>
            </a:r>
            <a:r>
              <a:rPr lang="is-IS" sz="2400" b="1" dirty="0">
                <a:solidFill>
                  <a:schemeClr val="bg1"/>
                </a:solidFill>
                <a:latin typeface="Cambria" charset="0"/>
                <a:ea typeface="Cambria" charset="0"/>
                <a:cs typeface="Cambria" charset="0"/>
              </a:rPr>
              <a:t>…</a:t>
            </a:r>
          </a:p>
          <a:p>
            <a:pPr marL="342900" indent="-342900">
              <a:lnSpc>
                <a:spcPct val="150000"/>
              </a:lnSpc>
              <a:buFont typeface="Arial" charset="0"/>
              <a:buChar char="•"/>
            </a:pPr>
            <a:r>
              <a:rPr lang="is-IS" sz="2400" b="1" dirty="0">
                <a:solidFill>
                  <a:schemeClr val="bg1"/>
                </a:solidFill>
                <a:latin typeface="Cambria" charset="0"/>
                <a:ea typeface="Cambria" charset="0"/>
                <a:cs typeface="Cambria" charset="0"/>
              </a:rPr>
              <a:t>...but affected by developments elsewhere – ‘Second Cold War’</a:t>
            </a:r>
          </a:p>
          <a:p>
            <a:pPr marL="342900" indent="-342900">
              <a:lnSpc>
                <a:spcPct val="150000"/>
              </a:lnSpc>
              <a:buFont typeface="Arial" charset="0"/>
              <a:buChar char="•"/>
            </a:pPr>
            <a:r>
              <a:rPr lang="is-IS" sz="2400" b="1" dirty="0">
                <a:solidFill>
                  <a:schemeClr val="bg1"/>
                </a:solidFill>
                <a:latin typeface="Cambria" charset="0"/>
                <a:ea typeface="Cambria" charset="0"/>
                <a:cs typeface="Cambria" charset="0"/>
              </a:rPr>
              <a:t>Beyond the superpowers: why did Cuba and South Africa intervene?</a:t>
            </a:r>
          </a:p>
          <a:p>
            <a:pPr marL="342900" indent="-342900">
              <a:lnSpc>
                <a:spcPct val="150000"/>
              </a:lnSpc>
              <a:buFont typeface="Arial" charset="0"/>
              <a:buChar char="•"/>
            </a:pPr>
            <a:r>
              <a:rPr lang="is-IS" sz="2400" b="1" dirty="0">
                <a:solidFill>
                  <a:schemeClr val="bg1"/>
                </a:solidFill>
                <a:latin typeface="Cambria" charset="0"/>
                <a:ea typeface="Cambria" charset="0"/>
                <a:cs typeface="Cambria" charset="0"/>
              </a:rPr>
              <a:t>Divided Cold War actors</a:t>
            </a:r>
            <a:endParaRPr lang="en-US" sz="2400" b="1" dirty="0">
              <a:solidFill>
                <a:schemeClr val="bg1"/>
              </a:solidFill>
              <a:latin typeface="Cambria" charset="0"/>
              <a:ea typeface="Cambria" charset="0"/>
              <a:cs typeface="Cambria" charset="0"/>
            </a:endParaRPr>
          </a:p>
          <a:p>
            <a:pPr marL="800100" lvl="1" indent="-342900">
              <a:lnSpc>
                <a:spcPct val="150000"/>
              </a:lnSpc>
              <a:buFont typeface="Arial" charset="0"/>
              <a:buChar char="•"/>
            </a:pPr>
            <a:endParaRPr lang="en-US" sz="2200" dirty="0">
              <a:solidFill>
                <a:schemeClr val="bg1"/>
              </a:solidFill>
              <a:latin typeface="Cambria" charset="0"/>
              <a:ea typeface="Cambria" charset="0"/>
              <a:cs typeface="Cambria" charset="0"/>
            </a:endParaRPr>
          </a:p>
          <a:p>
            <a:pPr marL="800100" lvl="1" indent="-342900">
              <a:lnSpc>
                <a:spcPct val="150000"/>
              </a:lnSpc>
              <a:buFont typeface="Arial" charset="0"/>
              <a:buChar char="•"/>
            </a:pPr>
            <a:endParaRPr lang="en-US" sz="2200" dirty="0">
              <a:solidFill>
                <a:schemeClr val="bg1"/>
              </a:solidFill>
              <a:latin typeface="Cambria" charset="0"/>
              <a:ea typeface="Cambria" charset="0"/>
              <a:cs typeface="Cambria" charset="0"/>
            </a:endParaRPr>
          </a:p>
          <a:p>
            <a:pPr marL="800100" lvl="1" indent="-342900">
              <a:lnSpc>
                <a:spcPct val="150000"/>
              </a:lnSpc>
              <a:buFont typeface="Arial" charset="0"/>
              <a:buChar char="•"/>
            </a:pPr>
            <a:endParaRPr lang="en-US" sz="2200" dirty="0">
              <a:solidFill>
                <a:schemeClr val="bg1"/>
              </a:solidFill>
              <a:latin typeface="Cambria" charset="0"/>
              <a:ea typeface="Cambria" charset="0"/>
              <a:cs typeface="Cambria" charset="0"/>
            </a:endParaRPr>
          </a:p>
          <a:p>
            <a:pPr marL="342900" indent="-342900">
              <a:lnSpc>
                <a:spcPct val="150000"/>
              </a:lnSpc>
              <a:buFont typeface="Arial" charset="0"/>
              <a:buChar char="•"/>
            </a:pPr>
            <a:endParaRPr lang="en-US" sz="2200" dirty="0">
              <a:solidFill>
                <a:schemeClr val="bg1"/>
              </a:solidFill>
              <a:latin typeface="Cambria" charset="0"/>
              <a:ea typeface="Cambria" charset="0"/>
              <a:cs typeface="Cambria" charset="0"/>
            </a:endParaRPr>
          </a:p>
          <a:p>
            <a:pPr marL="342900" indent="-342900">
              <a:lnSpc>
                <a:spcPct val="150000"/>
              </a:lnSpc>
              <a:buFont typeface="Arial" charset="0"/>
              <a:buChar char="•"/>
            </a:pPr>
            <a:endParaRPr lang="en-US" sz="2200" dirty="0">
              <a:solidFill>
                <a:schemeClr val="bg1"/>
              </a:solidFill>
              <a:latin typeface="Cambria" charset="0"/>
              <a:ea typeface="Cambria" charset="0"/>
              <a:cs typeface="Cambria" charset="0"/>
            </a:endParaRPr>
          </a:p>
          <a:p>
            <a:pPr marL="342900" indent="-342900">
              <a:lnSpc>
                <a:spcPct val="150000"/>
              </a:lnSpc>
              <a:buFont typeface="Arial" charset="0"/>
              <a:buChar char="•"/>
            </a:pPr>
            <a:endParaRPr lang="en-US" sz="2200" dirty="0">
              <a:solidFill>
                <a:schemeClr val="bg1"/>
              </a:solidFill>
              <a:latin typeface="Cambria" charset="0"/>
              <a:ea typeface="Cambria" charset="0"/>
              <a:cs typeface="Cambria" charset="0"/>
            </a:endParaRPr>
          </a:p>
        </p:txBody>
      </p:sp>
    </p:spTree>
    <p:extLst>
      <p:ext uri="{BB962C8B-B14F-4D97-AF65-F5344CB8AC3E}">
        <p14:creationId xmlns:p14="http://schemas.microsoft.com/office/powerpoint/2010/main" val="646392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31135"/>
            <a:ext cx="7886700" cy="1325563"/>
          </a:xfrm>
        </p:spPr>
        <p:txBody>
          <a:bodyPr>
            <a:normAutofit/>
          </a:bodyPr>
          <a:lstStyle/>
          <a:p>
            <a:pPr algn="ctr"/>
            <a:r>
              <a:rPr lang="en-US" sz="3600" b="1" dirty="0">
                <a:solidFill>
                  <a:srgbClr val="FF9841"/>
                </a:solidFill>
                <a:latin typeface="Cambria" charset="0"/>
                <a:ea typeface="Cambria" charset="0"/>
                <a:cs typeface="Cambria" charset="0"/>
              </a:rPr>
              <a:t>From the White House</a:t>
            </a:r>
            <a:r>
              <a:rPr lang="is-IS" sz="3600" b="1" dirty="0">
                <a:solidFill>
                  <a:srgbClr val="FF9841"/>
                </a:solidFill>
                <a:latin typeface="Cambria" charset="0"/>
                <a:ea typeface="Cambria" charset="0"/>
                <a:cs typeface="Cambria" charset="0"/>
              </a:rPr>
              <a:t>…</a:t>
            </a:r>
            <a:endParaRPr lang="en-US" sz="3600" b="1" dirty="0">
              <a:solidFill>
                <a:srgbClr val="FF9841"/>
              </a:solidFill>
              <a:latin typeface="Cambria" charset="0"/>
              <a:ea typeface="Cambria" charset="0"/>
              <a:cs typeface="Cambria" charset="0"/>
            </a:endParaRPr>
          </a:p>
        </p:txBody>
      </p:sp>
      <p:pic>
        <p:nvPicPr>
          <p:cNvPr id="4" name="Picture 3"/>
          <p:cNvPicPr>
            <a:picLocks noChangeAspect="1"/>
          </p:cNvPicPr>
          <p:nvPr/>
        </p:nvPicPr>
        <p:blipFill>
          <a:blip r:embed="rId2"/>
          <a:stretch>
            <a:fillRect/>
          </a:stretch>
        </p:blipFill>
        <p:spPr>
          <a:xfrm>
            <a:off x="1209431" y="1267512"/>
            <a:ext cx="6725138" cy="4476420"/>
          </a:xfrm>
          <a:prstGeom prst="rect">
            <a:avLst/>
          </a:prstGeom>
        </p:spPr>
      </p:pic>
      <p:sp>
        <p:nvSpPr>
          <p:cNvPr id="5" name="Title 1"/>
          <p:cNvSpPr txBox="1">
            <a:spLocks/>
          </p:cNvSpPr>
          <p:nvPr/>
        </p:nvSpPr>
        <p:spPr>
          <a:xfrm>
            <a:off x="135893" y="5743932"/>
            <a:ext cx="7798676" cy="941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sz="2400" dirty="0">
                <a:solidFill>
                  <a:schemeClr val="bg1"/>
                </a:solidFill>
                <a:latin typeface="Cambria" charset="0"/>
                <a:ea typeface="Cambria" charset="0"/>
                <a:cs typeface="Cambria" charset="0"/>
              </a:rPr>
              <a:t>Ronald Reagan and Jonas Savimbi</a:t>
            </a:r>
          </a:p>
          <a:p>
            <a:pPr algn="r"/>
            <a:r>
              <a:rPr lang="en-GB" sz="2400" dirty="0">
                <a:solidFill>
                  <a:schemeClr val="bg1"/>
                </a:solidFill>
                <a:latin typeface="Cambria" charset="0"/>
                <a:ea typeface="Cambria" charset="0"/>
                <a:cs typeface="Cambria" charset="0"/>
              </a:rPr>
              <a:t>Washington, DC, 1986</a:t>
            </a:r>
            <a:endParaRPr lang="en-US" sz="2400" dirty="0">
              <a:solidFill>
                <a:schemeClr val="bg1"/>
              </a:solidFill>
              <a:latin typeface="Cambria" charset="0"/>
              <a:ea typeface="Cambria" charset="0"/>
              <a:cs typeface="Cambria" charset="0"/>
            </a:endParaRPr>
          </a:p>
        </p:txBody>
      </p:sp>
    </p:spTree>
    <p:extLst>
      <p:ext uri="{BB962C8B-B14F-4D97-AF65-F5344CB8AC3E}">
        <p14:creationId xmlns:p14="http://schemas.microsoft.com/office/powerpoint/2010/main" val="13357522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159021"/>
            <a:ext cx="7886700" cy="1325563"/>
          </a:xfrm>
        </p:spPr>
        <p:txBody>
          <a:bodyPr>
            <a:normAutofit/>
          </a:bodyPr>
          <a:lstStyle/>
          <a:p>
            <a:pPr algn="ctr"/>
            <a:r>
              <a:rPr lang="is-IS" sz="3600" b="1" dirty="0">
                <a:solidFill>
                  <a:srgbClr val="FF9841"/>
                </a:solidFill>
                <a:latin typeface="Cambria" charset="0"/>
                <a:ea typeface="Cambria" charset="0"/>
                <a:cs typeface="Cambria" charset="0"/>
              </a:rPr>
              <a:t>…to Call of Duty</a:t>
            </a:r>
            <a:endParaRPr lang="en-US" sz="3600" b="1" dirty="0">
              <a:solidFill>
                <a:srgbClr val="FF9841"/>
              </a:solidFill>
              <a:latin typeface="Cambria" charset="0"/>
              <a:ea typeface="Cambria" charset="0"/>
              <a:cs typeface="Cambria" charset="0"/>
            </a:endParaRPr>
          </a:p>
        </p:txBody>
      </p:sp>
      <p:pic>
        <p:nvPicPr>
          <p:cNvPr id="3" name="Picture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682261" y="1484584"/>
            <a:ext cx="5779477" cy="5023747"/>
          </a:xfrm>
          <a:prstGeom prst="rect">
            <a:avLst/>
          </a:prstGeom>
        </p:spPr>
      </p:pic>
    </p:spTree>
    <p:extLst>
      <p:ext uri="{BB962C8B-B14F-4D97-AF65-F5344CB8AC3E}">
        <p14:creationId xmlns:p14="http://schemas.microsoft.com/office/powerpoint/2010/main" val="843341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large group of people standing on the street&#10;&#10;Description automatically generated with low confidence"/>
          <p:cNvPicPr>
            <a:picLocks noChangeAspect="1"/>
          </p:cNvPicPr>
          <p:nvPr/>
        </p:nvPicPr>
        <p:blipFill rotWithShape="1">
          <a:blip r:embed="rId2" cstate="email">
            <a:extLst>
              <a:ext uri="{28A0092B-C50C-407E-A947-70E740481C1C}">
                <a14:useLocalDpi xmlns:a14="http://schemas.microsoft.com/office/drawing/2010/main"/>
              </a:ext>
            </a:extLst>
          </a:blip>
          <a:srcRect t="20220" r="-1" b="8227"/>
          <a:stretch/>
        </p:blipFill>
        <p:spPr>
          <a:xfrm>
            <a:off x="240030" y="320040"/>
            <a:ext cx="8661654" cy="4462272"/>
          </a:xfrm>
          <a:prstGeom prst="rect">
            <a:avLst/>
          </a:prstGeom>
        </p:spPr>
      </p:pic>
      <p:sp>
        <p:nvSpPr>
          <p:cNvPr id="9" name="Rectangle 8">
            <a:extLst>
              <a:ext uri="{FF2B5EF4-FFF2-40B4-BE49-F238E27FC236}">
                <a16:creationId xmlns:a16="http://schemas.microsoft.com/office/drawing/2014/main" id="{D38A241E-0395-41E5-8607-BAA2799A43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4892040"/>
            <a:ext cx="8661654" cy="1645920"/>
          </a:xfrm>
          <a:prstGeom prst="rect">
            <a:avLst/>
          </a:prstGeom>
          <a:solidFill>
            <a:schemeClr val="tx1">
              <a:lumMod val="75000"/>
              <a:lumOff val="25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3285441" y="5093208"/>
            <a:ext cx="5229903" cy="1261872"/>
          </a:xfrm>
        </p:spPr>
        <p:txBody>
          <a:bodyPr vert="horz" lIns="91440" tIns="45720" rIns="91440" bIns="45720" rtlCol="0" anchor="ctr">
            <a:normAutofit/>
          </a:bodyPr>
          <a:lstStyle/>
          <a:p>
            <a:r>
              <a:rPr lang="en-US" sz="4200" b="1" dirty="0">
                <a:solidFill>
                  <a:srgbClr val="FF9841"/>
                </a:solidFill>
                <a:effectLst>
                  <a:outerShdw blurRad="50800" dist="38100" dir="2700000" algn="tl" rotWithShape="0">
                    <a:prstClr val="black">
                      <a:alpha val="40000"/>
                    </a:prstClr>
                  </a:outerShdw>
                </a:effectLst>
              </a:rPr>
              <a:t>Lisbon, 25 April 1974: Carnation Revolution</a:t>
            </a:r>
          </a:p>
        </p:txBody>
      </p:sp>
      <p:cxnSp>
        <p:nvCxnSpPr>
          <p:cNvPr id="11" name="Straight Connector 10">
            <a:extLst>
              <a:ext uri="{FF2B5EF4-FFF2-40B4-BE49-F238E27FC236}">
                <a16:creationId xmlns:a16="http://schemas.microsoft.com/office/drawing/2014/main" id="{CE352288-84AD-4CA8-BCD5-76C29D34E1D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044952" y="5264106"/>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7896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75904" y="2100705"/>
            <a:ext cx="1821469" cy="2546461"/>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2443" y="2100704"/>
            <a:ext cx="1943797" cy="2546460"/>
          </a:xfrm>
          <a:prstGeom prst="rect">
            <a:avLst/>
          </a:prstGeom>
        </p:spPr>
      </p:pic>
      <p:pic>
        <p:nvPicPr>
          <p:cNvPr id="10" name="Picture 9"/>
          <p:cNvPicPr>
            <a:picLocks noChangeAspect="1"/>
          </p:cNvPicPr>
          <p:nvPr/>
        </p:nvPicPr>
        <p:blipFill rotWithShape="1">
          <a:blip r:embed="rId4" cstate="email">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rcRect l="27005" r="18319"/>
          <a:stretch/>
        </p:blipFill>
        <p:spPr>
          <a:xfrm>
            <a:off x="6785707" y="2100704"/>
            <a:ext cx="1865924" cy="2546461"/>
          </a:xfrm>
          <a:prstGeom prst="rect">
            <a:avLst/>
          </a:prstGeom>
        </p:spPr>
      </p:pic>
      <p:sp>
        <p:nvSpPr>
          <p:cNvPr id="12" name="TextBox 11"/>
          <p:cNvSpPr txBox="1"/>
          <p:nvPr/>
        </p:nvSpPr>
        <p:spPr>
          <a:xfrm>
            <a:off x="6707834" y="1377889"/>
            <a:ext cx="1943797" cy="646331"/>
          </a:xfrm>
          <a:prstGeom prst="rect">
            <a:avLst/>
          </a:prstGeom>
          <a:noFill/>
        </p:spPr>
        <p:txBody>
          <a:bodyPr wrap="square" rtlCol="0">
            <a:spAutoFit/>
          </a:bodyPr>
          <a:lstStyle/>
          <a:p>
            <a:pPr algn="ctr"/>
            <a:r>
              <a:rPr lang="en-US" sz="3600" dirty="0">
                <a:solidFill>
                  <a:schemeClr val="bg1"/>
                </a:solidFill>
                <a:latin typeface="Cambria" charset="0"/>
                <a:ea typeface="Cambria" charset="0"/>
                <a:cs typeface="Cambria" charset="0"/>
              </a:rPr>
              <a:t>UNITA</a:t>
            </a:r>
          </a:p>
        </p:txBody>
      </p:sp>
      <p:sp>
        <p:nvSpPr>
          <p:cNvPr id="13" name="TextBox 12"/>
          <p:cNvSpPr txBox="1"/>
          <p:nvPr/>
        </p:nvSpPr>
        <p:spPr>
          <a:xfrm>
            <a:off x="3753576" y="1377888"/>
            <a:ext cx="1943797" cy="646331"/>
          </a:xfrm>
          <a:prstGeom prst="rect">
            <a:avLst/>
          </a:prstGeom>
          <a:noFill/>
        </p:spPr>
        <p:txBody>
          <a:bodyPr wrap="square" rtlCol="0">
            <a:spAutoFit/>
          </a:bodyPr>
          <a:lstStyle/>
          <a:p>
            <a:pPr algn="ctr"/>
            <a:r>
              <a:rPr lang="en-US" sz="3600" dirty="0">
                <a:solidFill>
                  <a:schemeClr val="bg1"/>
                </a:solidFill>
                <a:latin typeface="Cambria" charset="0"/>
                <a:ea typeface="Cambria" charset="0"/>
                <a:cs typeface="Cambria" charset="0"/>
              </a:rPr>
              <a:t>FNLA</a:t>
            </a:r>
          </a:p>
        </p:txBody>
      </p:sp>
      <p:sp>
        <p:nvSpPr>
          <p:cNvPr id="14" name="TextBox 13"/>
          <p:cNvSpPr txBox="1"/>
          <p:nvPr/>
        </p:nvSpPr>
        <p:spPr>
          <a:xfrm>
            <a:off x="952762" y="1384035"/>
            <a:ext cx="1943797" cy="646331"/>
          </a:xfrm>
          <a:prstGeom prst="rect">
            <a:avLst/>
          </a:prstGeom>
          <a:noFill/>
        </p:spPr>
        <p:txBody>
          <a:bodyPr wrap="square" rtlCol="0">
            <a:spAutoFit/>
          </a:bodyPr>
          <a:lstStyle/>
          <a:p>
            <a:pPr algn="ctr"/>
            <a:r>
              <a:rPr lang="en-US" sz="3600">
                <a:solidFill>
                  <a:schemeClr val="bg1"/>
                </a:solidFill>
                <a:latin typeface="Cambria" charset="0"/>
                <a:ea typeface="Cambria" charset="0"/>
                <a:cs typeface="Cambria" charset="0"/>
              </a:rPr>
              <a:t>MPLA</a:t>
            </a:r>
          </a:p>
        </p:txBody>
      </p:sp>
      <p:sp>
        <p:nvSpPr>
          <p:cNvPr id="15" name="TextBox 14"/>
          <p:cNvSpPr txBox="1"/>
          <p:nvPr/>
        </p:nvSpPr>
        <p:spPr>
          <a:xfrm>
            <a:off x="727238" y="4717502"/>
            <a:ext cx="2254205" cy="430887"/>
          </a:xfrm>
          <a:prstGeom prst="rect">
            <a:avLst/>
          </a:prstGeom>
          <a:noFill/>
        </p:spPr>
        <p:txBody>
          <a:bodyPr wrap="square" rtlCol="0">
            <a:spAutoFit/>
          </a:bodyPr>
          <a:lstStyle/>
          <a:p>
            <a:pPr algn="ctr"/>
            <a:r>
              <a:rPr lang="en-US" sz="2200" dirty="0" err="1">
                <a:solidFill>
                  <a:schemeClr val="bg1"/>
                </a:solidFill>
                <a:latin typeface="Cambria" charset="0"/>
                <a:ea typeface="Cambria" charset="0"/>
                <a:cs typeface="Cambria" charset="0"/>
              </a:rPr>
              <a:t>Agostinho</a:t>
            </a:r>
            <a:r>
              <a:rPr lang="en-US" sz="2200" dirty="0">
                <a:solidFill>
                  <a:schemeClr val="bg1"/>
                </a:solidFill>
                <a:latin typeface="Cambria" charset="0"/>
                <a:ea typeface="Cambria" charset="0"/>
                <a:cs typeface="Cambria" charset="0"/>
              </a:rPr>
              <a:t> </a:t>
            </a:r>
            <a:r>
              <a:rPr lang="en-US" sz="2200" dirty="0" err="1">
                <a:solidFill>
                  <a:schemeClr val="bg1"/>
                </a:solidFill>
                <a:latin typeface="Cambria" charset="0"/>
                <a:ea typeface="Cambria" charset="0"/>
                <a:cs typeface="Cambria" charset="0"/>
              </a:rPr>
              <a:t>Neto</a:t>
            </a:r>
            <a:endParaRPr lang="en-US" sz="2200" dirty="0">
              <a:solidFill>
                <a:schemeClr val="bg1"/>
              </a:solidFill>
              <a:latin typeface="Cambria" charset="0"/>
              <a:ea typeface="Cambria" charset="0"/>
              <a:cs typeface="Cambria" charset="0"/>
            </a:endParaRPr>
          </a:p>
        </p:txBody>
      </p:sp>
      <p:sp>
        <p:nvSpPr>
          <p:cNvPr id="16" name="TextBox 15"/>
          <p:cNvSpPr txBox="1"/>
          <p:nvPr/>
        </p:nvSpPr>
        <p:spPr>
          <a:xfrm>
            <a:off x="3659491" y="4723649"/>
            <a:ext cx="2254294" cy="430887"/>
          </a:xfrm>
          <a:prstGeom prst="rect">
            <a:avLst/>
          </a:prstGeom>
          <a:noFill/>
        </p:spPr>
        <p:txBody>
          <a:bodyPr wrap="square" rtlCol="0">
            <a:spAutoFit/>
          </a:bodyPr>
          <a:lstStyle/>
          <a:p>
            <a:pPr algn="ctr"/>
            <a:r>
              <a:rPr lang="en-US" sz="2200">
                <a:solidFill>
                  <a:schemeClr val="bg1"/>
                </a:solidFill>
                <a:latin typeface="Cambria" charset="0"/>
                <a:ea typeface="Cambria" charset="0"/>
                <a:cs typeface="Cambria" charset="0"/>
              </a:rPr>
              <a:t>Holden Roberto</a:t>
            </a:r>
            <a:endParaRPr lang="en-US" sz="2200" dirty="0">
              <a:solidFill>
                <a:schemeClr val="bg1"/>
              </a:solidFill>
              <a:latin typeface="Cambria" charset="0"/>
              <a:ea typeface="Cambria" charset="0"/>
              <a:cs typeface="Cambria" charset="0"/>
            </a:endParaRPr>
          </a:p>
        </p:txBody>
      </p:sp>
      <p:sp>
        <p:nvSpPr>
          <p:cNvPr id="17" name="TextBox 16"/>
          <p:cNvSpPr txBox="1"/>
          <p:nvPr/>
        </p:nvSpPr>
        <p:spPr>
          <a:xfrm>
            <a:off x="6647879" y="4723649"/>
            <a:ext cx="2142112" cy="430887"/>
          </a:xfrm>
          <a:prstGeom prst="rect">
            <a:avLst/>
          </a:prstGeom>
          <a:noFill/>
        </p:spPr>
        <p:txBody>
          <a:bodyPr wrap="square" rtlCol="0">
            <a:spAutoFit/>
          </a:bodyPr>
          <a:lstStyle/>
          <a:p>
            <a:pPr algn="ctr"/>
            <a:r>
              <a:rPr lang="en-US" sz="2200" dirty="0">
                <a:solidFill>
                  <a:schemeClr val="bg1"/>
                </a:solidFill>
                <a:latin typeface="Cambria" charset="0"/>
                <a:ea typeface="Cambria" charset="0"/>
                <a:cs typeface="Cambria" charset="0"/>
              </a:rPr>
              <a:t>Jonas </a:t>
            </a:r>
            <a:r>
              <a:rPr lang="en-US" sz="2200" dirty="0" err="1">
                <a:solidFill>
                  <a:schemeClr val="bg1"/>
                </a:solidFill>
                <a:latin typeface="Cambria" charset="0"/>
                <a:ea typeface="Cambria" charset="0"/>
                <a:cs typeface="Cambria" charset="0"/>
              </a:rPr>
              <a:t>Savimbi</a:t>
            </a:r>
            <a:endParaRPr lang="en-US" sz="2200" dirty="0">
              <a:solidFill>
                <a:schemeClr val="bg1"/>
              </a:solidFill>
              <a:latin typeface="Cambria" charset="0"/>
              <a:ea typeface="Cambria" charset="0"/>
              <a:cs typeface="Cambria" charset="0"/>
            </a:endParaRPr>
          </a:p>
        </p:txBody>
      </p:sp>
      <p:sp>
        <p:nvSpPr>
          <p:cNvPr id="18" name="Title 1"/>
          <p:cNvSpPr>
            <a:spLocks noGrp="1"/>
          </p:cNvSpPr>
          <p:nvPr>
            <p:ph type="title"/>
          </p:nvPr>
        </p:nvSpPr>
        <p:spPr>
          <a:xfrm>
            <a:off x="0" y="52326"/>
            <a:ext cx="9143999" cy="921452"/>
          </a:xfrm>
        </p:spPr>
        <p:txBody>
          <a:bodyPr>
            <a:normAutofit/>
          </a:bodyPr>
          <a:lstStyle/>
          <a:p>
            <a:pPr algn="ctr"/>
            <a:r>
              <a:rPr lang="is-IS" sz="3600" b="1" dirty="0">
                <a:solidFill>
                  <a:srgbClr val="FF9841"/>
                </a:solidFill>
                <a:latin typeface="Cambria" charset="0"/>
                <a:ea typeface="Cambria" charset="0"/>
                <a:cs typeface="Cambria" charset="0"/>
              </a:rPr>
              <a:t>The Angolan Civil War</a:t>
            </a:r>
            <a:endParaRPr lang="en-US" sz="3600" b="1" dirty="0">
              <a:solidFill>
                <a:srgbClr val="FF9841"/>
              </a:solidFill>
              <a:latin typeface="Cambria" charset="0"/>
              <a:ea typeface="Cambria" charset="0"/>
              <a:cs typeface="Cambria" charset="0"/>
            </a:endParaRPr>
          </a:p>
        </p:txBody>
      </p:sp>
      <p:sp>
        <p:nvSpPr>
          <p:cNvPr id="19" name="TextBox 18"/>
          <p:cNvSpPr txBox="1"/>
          <p:nvPr/>
        </p:nvSpPr>
        <p:spPr>
          <a:xfrm>
            <a:off x="727238" y="5884479"/>
            <a:ext cx="8062753" cy="830997"/>
          </a:xfrm>
          <a:prstGeom prst="rect">
            <a:avLst/>
          </a:prstGeom>
          <a:noFill/>
        </p:spPr>
        <p:txBody>
          <a:bodyPr wrap="square" rtlCol="0">
            <a:spAutoFit/>
          </a:bodyPr>
          <a:lstStyle/>
          <a:p>
            <a:pPr algn="ctr"/>
            <a:r>
              <a:rPr lang="en-US" sz="2400" dirty="0" err="1">
                <a:solidFill>
                  <a:schemeClr val="bg1"/>
                </a:solidFill>
                <a:latin typeface="Cambria" charset="0"/>
                <a:ea typeface="Cambria" charset="0"/>
                <a:cs typeface="Cambria" charset="0"/>
              </a:rPr>
              <a:t>Alvor</a:t>
            </a:r>
            <a:r>
              <a:rPr lang="en-US" sz="2400" dirty="0">
                <a:solidFill>
                  <a:schemeClr val="bg1"/>
                </a:solidFill>
                <a:latin typeface="Cambria" charset="0"/>
                <a:ea typeface="Cambria" charset="0"/>
                <a:cs typeface="Cambria" charset="0"/>
              </a:rPr>
              <a:t> Agreement  settles independence for November 1975</a:t>
            </a:r>
            <a:r>
              <a:rPr lang="is-IS" sz="2400" dirty="0">
                <a:solidFill>
                  <a:schemeClr val="bg1"/>
                </a:solidFill>
                <a:latin typeface="Cambria" charset="0"/>
                <a:ea typeface="Cambria" charset="0"/>
                <a:cs typeface="Cambria" charset="0"/>
              </a:rPr>
              <a:t>… but civil war immediately breaks out</a:t>
            </a:r>
            <a:r>
              <a:rPr lang="en-US" sz="2400" dirty="0">
                <a:solidFill>
                  <a:schemeClr val="bg1"/>
                </a:solidFill>
                <a:latin typeface="Cambria" charset="0"/>
                <a:ea typeface="Cambria" charset="0"/>
                <a:cs typeface="Cambria" charset="0"/>
              </a:rPr>
              <a:t> </a:t>
            </a:r>
          </a:p>
        </p:txBody>
      </p:sp>
    </p:spTree>
    <p:extLst>
      <p:ext uri="{BB962C8B-B14F-4D97-AF65-F5344CB8AC3E}">
        <p14:creationId xmlns:p14="http://schemas.microsoft.com/office/powerpoint/2010/main" val="851761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9186" y="0"/>
            <a:ext cx="8650014" cy="6868470"/>
          </a:xfrm>
          <a:prstGeom prst="rect">
            <a:avLst/>
          </a:prstGeom>
        </p:spPr>
      </p:pic>
    </p:spTree>
    <p:extLst>
      <p:ext uri="{BB962C8B-B14F-4D97-AF65-F5344CB8AC3E}">
        <p14:creationId xmlns:p14="http://schemas.microsoft.com/office/powerpoint/2010/main" val="537222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766" y="-198885"/>
            <a:ext cx="9143999" cy="1325563"/>
          </a:xfrm>
        </p:spPr>
        <p:txBody>
          <a:bodyPr>
            <a:normAutofit/>
          </a:bodyPr>
          <a:lstStyle/>
          <a:p>
            <a:pPr algn="ctr"/>
            <a:r>
              <a:rPr lang="is-IS" sz="3200" b="1" dirty="0">
                <a:solidFill>
                  <a:srgbClr val="FF9841"/>
                </a:solidFill>
                <a:latin typeface="Cambria" charset="0"/>
                <a:ea typeface="Cambria" charset="0"/>
                <a:cs typeface="Cambria" charset="0"/>
              </a:rPr>
              <a:t>Operation Savannah: </a:t>
            </a:r>
            <a:br>
              <a:rPr lang="is-IS" sz="3200" b="1" dirty="0">
                <a:solidFill>
                  <a:srgbClr val="FF9841"/>
                </a:solidFill>
                <a:latin typeface="Cambria" charset="0"/>
                <a:ea typeface="Cambria" charset="0"/>
                <a:cs typeface="Cambria" charset="0"/>
              </a:rPr>
            </a:br>
            <a:r>
              <a:rPr lang="is-IS" sz="3200" b="1" dirty="0">
                <a:solidFill>
                  <a:srgbClr val="FF9841"/>
                </a:solidFill>
                <a:latin typeface="Cambria" charset="0"/>
                <a:ea typeface="Cambria" charset="0"/>
                <a:cs typeface="Cambria" charset="0"/>
              </a:rPr>
              <a:t>South Africa invades Angola</a:t>
            </a:r>
            <a:endParaRPr lang="en-US" sz="3200" b="1" dirty="0">
              <a:solidFill>
                <a:srgbClr val="FF9841"/>
              </a:solidFill>
              <a:latin typeface="Cambria" charset="0"/>
              <a:ea typeface="Cambria" charset="0"/>
              <a:cs typeface="Cambria" charset="0"/>
            </a:endParaRPr>
          </a:p>
        </p:txBody>
      </p:sp>
      <p:pic>
        <p:nvPicPr>
          <p:cNvPr id="3" name="Picture 2"/>
          <p:cNvPicPr>
            <a:picLocks noChangeAspect="1"/>
          </p:cNvPicPr>
          <p:nvPr/>
        </p:nvPicPr>
        <p:blipFill>
          <a:blip r:embed="rId3" cstate="email">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58" y="910588"/>
            <a:ext cx="9144057" cy="5500721"/>
          </a:xfrm>
          <a:prstGeom prst="rect">
            <a:avLst/>
          </a:prstGeom>
        </p:spPr>
      </p:pic>
      <p:sp>
        <p:nvSpPr>
          <p:cNvPr id="5" name="TextBox 4"/>
          <p:cNvSpPr txBox="1"/>
          <p:nvPr/>
        </p:nvSpPr>
        <p:spPr>
          <a:xfrm rot="16200000">
            <a:off x="-613403" y="5459352"/>
            <a:ext cx="1565360" cy="338554"/>
          </a:xfrm>
          <a:prstGeom prst="rect">
            <a:avLst/>
          </a:prstGeom>
          <a:noFill/>
        </p:spPr>
        <p:txBody>
          <a:bodyPr wrap="square" rtlCol="0">
            <a:spAutoFit/>
          </a:bodyPr>
          <a:lstStyle/>
          <a:p>
            <a:pPr algn="r"/>
            <a:r>
              <a:rPr lang="en-US" sz="1600" dirty="0">
                <a:solidFill>
                  <a:schemeClr val="bg1"/>
                </a:solidFill>
                <a:latin typeface="Cambria" charset="0"/>
                <a:ea typeface="Cambria" charset="0"/>
                <a:cs typeface="Cambria" charset="0"/>
              </a:rPr>
              <a:t>network24.com</a:t>
            </a:r>
          </a:p>
        </p:txBody>
      </p:sp>
      <p:sp>
        <p:nvSpPr>
          <p:cNvPr id="6" name="TextBox 5"/>
          <p:cNvSpPr txBox="1"/>
          <p:nvPr/>
        </p:nvSpPr>
        <p:spPr>
          <a:xfrm>
            <a:off x="2509446" y="6396335"/>
            <a:ext cx="6723261" cy="461665"/>
          </a:xfrm>
          <a:prstGeom prst="rect">
            <a:avLst/>
          </a:prstGeom>
          <a:noFill/>
        </p:spPr>
        <p:txBody>
          <a:bodyPr wrap="square" rtlCol="0">
            <a:spAutoFit/>
          </a:bodyPr>
          <a:lstStyle/>
          <a:p>
            <a:pPr algn="ctr"/>
            <a:r>
              <a:rPr lang="en-US" sz="2400" dirty="0">
                <a:solidFill>
                  <a:schemeClr val="bg1"/>
                </a:solidFill>
                <a:latin typeface="Cambria" charset="0"/>
                <a:ea typeface="Cambria" charset="0"/>
                <a:cs typeface="Cambria" charset="0"/>
              </a:rPr>
              <a:t>P. W. Botha and John Vorster at a cabinet meeting</a:t>
            </a:r>
          </a:p>
        </p:txBody>
      </p:sp>
    </p:spTree>
    <p:extLst>
      <p:ext uri="{BB962C8B-B14F-4D97-AF65-F5344CB8AC3E}">
        <p14:creationId xmlns:p14="http://schemas.microsoft.com/office/powerpoint/2010/main" val="1371086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01969" y="5378333"/>
            <a:ext cx="1565360" cy="584775"/>
          </a:xfrm>
          <a:prstGeom prst="rect">
            <a:avLst/>
          </a:prstGeom>
          <a:noFill/>
        </p:spPr>
        <p:txBody>
          <a:bodyPr wrap="square" rtlCol="0">
            <a:spAutoFit/>
          </a:bodyPr>
          <a:lstStyle/>
          <a:p>
            <a:pPr algn="r"/>
            <a:r>
              <a:rPr lang="en-US" sz="1600" b="1" dirty="0">
                <a:latin typeface="Cambria" charset="0"/>
                <a:ea typeface="Cambria" charset="0"/>
                <a:cs typeface="Cambria" charset="0"/>
              </a:rPr>
              <a:t>network24.com</a:t>
            </a:r>
          </a:p>
        </p:txBody>
      </p:sp>
      <p:sp>
        <p:nvSpPr>
          <p:cNvPr id="6" name="TextBox 5"/>
          <p:cNvSpPr txBox="1"/>
          <p:nvPr/>
        </p:nvSpPr>
        <p:spPr>
          <a:xfrm>
            <a:off x="3305680" y="4302370"/>
            <a:ext cx="5209670" cy="830997"/>
          </a:xfrm>
          <a:prstGeom prst="rect">
            <a:avLst/>
          </a:prstGeom>
          <a:noFill/>
        </p:spPr>
        <p:txBody>
          <a:bodyPr wrap="square" rtlCol="0">
            <a:spAutoFit/>
          </a:bodyPr>
          <a:lstStyle/>
          <a:p>
            <a:pPr algn="r"/>
            <a:r>
              <a:rPr lang="en-US" sz="2400" i="1" dirty="0">
                <a:solidFill>
                  <a:schemeClr val="bg1"/>
                </a:solidFill>
                <a:latin typeface="Cambria" charset="0"/>
                <a:ea typeface="Cambria" charset="0"/>
                <a:cs typeface="Cambria" charset="0"/>
              </a:rPr>
              <a:t>– Die Burger</a:t>
            </a:r>
            <a:r>
              <a:rPr lang="en-US" sz="2400" dirty="0">
                <a:solidFill>
                  <a:schemeClr val="bg1"/>
                </a:solidFill>
                <a:latin typeface="Cambria" charset="0"/>
                <a:ea typeface="Cambria" charset="0"/>
                <a:cs typeface="Cambria" charset="0"/>
              </a:rPr>
              <a:t>, 21 July 1975</a:t>
            </a:r>
          </a:p>
          <a:p>
            <a:pPr algn="r"/>
            <a:r>
              <a:rPr lang="en-US" sz="2400" dirty="0">
                <a:solidFill>
                  <a:schemeClr val="bg1"/>
                </a:solidFill>
                <a:latin typeface="Cambria" charset="0"/>
                <a:ea typeface="Cambria" charset="0"/>
                <a:cs typeface="Cambria" charset="0"/>
              </a:rPr>
              <a:t> </a:t>
            </a:r>
            <a:endParaRPr lang="en-US" sz="2400" i="1" dirty="0">
              <a:solidFill>
                <a:schemeClr val="bg1"/>
              </a:solidFill>
              <a:latin typeface="Cambria" charset="0"/>
              <a:ea typeface="Cambria" charset="0"/>
              <a:cs typeface="Cambria" charset="0"/>
            </a:endParaRPr>
          </a:p>
        </p:txBody>
      </p:sp>
      <p:sp>
        <p:nvSpPr>
          <p:cNvPr id="4" name="Rectangle 3"/>
          <p:cNvSpPr/>
          <p:nvPr/>
        </p:nvSpPr>
        <p:spPr>
          <a:xfrm>
            <a:off x="710028" y="1624657"/>
            <a:ext cx="8024067" cy="2162130"/>
          </a:xfrm>
          <a:prstGeom prst="rect">
            <a:avLst/>
          </a:prstGeom>
        </p:spPr>
        <p:txBody>
          <a:bodyPr wrap="square">
            <a:spAutoFit/>
          </a:bodyPr>
          <a:lstStyle/>
          <a:p>
            <a:pPr algn="just">
              <a:lnSpc>
                <a:spcPct val="114000"/>
              </a:lnSpc>
            </a:pPr>
            <a:r>
              <a:rPr lang="en-GB" sz="2400" dirty="0">
                <a:solidFill>
                  <a:schemeClr val="bg1"/>
                </a:solidFill>
                <a:latin typeface="Cambria" charset="0"/>
                <a:ea typeface="Cambria" charset="0"/>
                <a:cs typeface="Cambria" charset="0"/>
              </a:rPr>
              <a:t>‘</a:t>
            </a:r>
            <a:r>
              <a:rPr lang="en-GB" sz="2400" dirty="0">
                <a:solidFill>
                  <a:schemeClr val="bg1"/>
                </a:solidFill>
                <a:effectLst/>
                <a:latin typeface="Cambria" charset="0"/>
                <a:ea typeface="Cambria" charset="0"/>
                <a:cs typeface="Cambria" charset="0"/>
              </a:rPr>
              <a:t>What is looming…is a spreading proxy war between China and Russia in Africa, in which the two Red powers, not ready for the long predicted day of reckoning on the Asiatic borders, are skirmishing, as Hitler and Stalin did in Spain, for imperialist advantage.</a:t>
            </a:r>
            <a:r>
              <a:rPr lang="en-US" sz="2400" dirty="0">
                <a:solidFill>
                  <a:schemeClr val="bg1"/>
                </a:solidFill>
                <a:latin typeface="Cambria" charset="0"/>
                <a:ea typeface="Cambria" charset="0"/>
                <a:cs typeface="Cambria" charset="0"/>
              </a:rPr>
              <a:t>’</a:t>
            </a:r>
          </a:p>
        </p:txBody>
      </p:sp>
    </p:spTree>
    <p:extLst>
      <p:ext uri="{BB962C8B-B14F-4D97-AF65-F5344CB8AC3E}">
        <p14:creationId xmlns:p14="http://schemas.microsoft.com/office/powerpoint/2010/main" val="1036771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0"/>
                    </a14:imgEffect>
                  </a14:imgLayer>
                </a14:imgProps>
              </a:ext>
            </a:extLst>
          </a:blip>
          <a:srcRect/>
          <a:stretch/>
        </p:blipFill>
        <p:spPr>
          <a:xfrm>
            <a:off x="-2028496" y="18057"/>
            <a:ext cx="12184264" cy="6858000"/>
          </a:xfrm>
          <a:prstGeom prst="rect">
            <a:avLst/>
          </a:prstGeom>
        </p:spPr>
      </p:pic>
      <p:sp>
        <p:nvSpPr>
          <p:cNvPr id="2" name="Title 1"/>
          <p:cNvSpPr>
            <a:spLocks noGrp="1"/>
          </p:cNvSpPr>
          <p:nvPr>
            <p:ph type="title"/>
          </p:nvPr>
        </p:nvSpPr>
        <p:spPr>
          <a:xfrm>
            <a:off x="1" y="5532437"/>
            <a:ext cx="9143999" cy="1325563"/>
          </a:xfrm>
        </p:spPr>
        <p:txBody>
          <a:bodyPr>
            <a:normAutofit/>
          </a:bodyPr>
          <a:lstStyle/>
          <a:p>
            <a:pPr algn="ctr"/>
            <a:r>
              <a:rPr lang="is-IS" sz="3600" b="1" dirty="0">
                <a:solidFill>
                  <a:srgbClr val="FF9841"/>
                </a:solidFill>
                <a:effectLst>
                  <a:outerShdw blurRad="50800" dist="38100" dir="2700000" algn="tl" rotWithShape="0">
                    <a:prstClr val="black">
                      <a:alpha val="40000"/>
                    </a:prstClr>
                  </a:outerShdw>
                </a:effectLst>
                <a:latin typeface="Cambria" charset="0"/>
                <a:ea typeface="Cambria" charset="0"/>
                <a:cs typeface="Cambria" charset="0"/>
              </a:rPr>
              <a:t>The Cuban response: Neto and Castro</a:t>
            </a:r>
            <a:endParaRPr lang="en-US" sz="3600" b="1" dirty="0">
              <a:solidFill>
                <a:srgbClr val="FF9841"/>
              </a:solidFill>
              <a:effectLst>
                <a:outerShdw blurRad="50800" dist="38100" dir="2700000" algn="tl" rotWithShape="0">
                  <a:prstClr val="black">
                    <a:alpha val="40000"/>
                  </a:prstClr>
                </a:outerShdw>
              </a:effectLst>
              <a:latin typeface="Cambria" charset="0"/>
              <a:ea typeface="Cambria" charset="0"/>
              <a:cs typeface="Cambria" charset="0"/>
            </a:endParaRPr>
          </a:p>
        </p:txBody>
      </p:sp>
      <p:sp>
        <p:nvSpPr>
          <p:cNvPr id="5" name="TextBox 4"/>
          <p:cNvSpPr txBox="1"/>
          <p:nvPr/>
        </p:nvSpPr>
        <p:spPr>
          <a:xfrm>
            <a:off x="7328009" y="6519446"/>
            <a:ext cx="1815991" cy="338554"/>
          </a:xfrm>
          <a:prstGeom prst="rect">
            <a:avLst/>
          </a:prstGeom>
          <a:noFill/>
        </p:spPr>
        <p:txBody>
          <a:bodyPr wrap="square" rtlCol="0">
            <a:spAutoFit/>
          </a:bodyPr>
          <a:lstStyle/>
          <a:p>
            <a:pPr algn="r"/>
            <a:r>
              <a:rPr lang="en-US" sz="1600" dirty="0">
                <a:solidFill>
                  <a:schemeClr val="bg1"/>
                </a:solidFill>
                <a:latin typeface="Cambria" charset="0"/>
                <a:ea typeface="Cambria" charset="0"/>
                <a:cs typeface="Cambria" charset="0"/>
              </a:rPr>
              <a:t>network24.com</a:t>
            </a:r>
          </a:p>
        </p:txBody>
      </p:sp>
    </p:spTree>
    <p:extLst>
      <p:ext uri="{BB962C8B-B14F-4D97-AF65-F5344CB8AC3E}">
        <p14:creationId xmlns:p14="http://schemas.microsoft.com/office/powerpoint/2010/main" val="124784432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330</TotalTime>
  <Words>517</Words>
  <Application>Microsoft Macintosh PowerPoint</Application>
  <PresentationFormat>On-screen Show (4:3)</PresentationFormat>
  <Paragraphs>79</Paragraphs>
  <Slides>18</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Cambria</vt:lpstr>
      <vt:lpstr>Garamond</vt:lpstr>
      <vt:lpstr>Office Theme</vt:lpstr>
      <vt:lpstr>Cuba, South Africa &amp; the struggle for Angola, 1974-89</vt:lpstr>
      <vt:lpstr>From the White House…</vt:lpstr>
      <vt:lpstr>…to Call of Duty</vt:lpstr>
      <vt:lpstr>Lisbon, 25 April 1974: Carnation Revolution</vt:lpstr>
      <vt:lpstr>The Angolan Civil War</vt:lpstr>
      <vt:lpstr>PowerPoint Presentation</vt:lpstr>
      <vt:lpstr>Operation Savannah:  South Africa invades Angola</vt:lpstr>
      <vt:lpstr>PowerPoint Presentation</vt:lpstr>
      <vt:lpstr>The Cuban response: Neto and Castro</vt:lpstr>
      <vt:lpstr>The Shaba invasions, 1977-78</vt:lpstr>
      <vt:lpstr>The bombing of Cassinga, 4 May 1978</vt:lpstr>
      <vt:lpstr>UN Security Council Resolution 435 (1978)</vt:lpstr>
      <vt:lpstr>Ronald Reagan and ‘constructive engagement’</vt:lpstr>
      <vt:lpstr>Angolan agency? Support for Shaba II Lusaka Agreement, 1984 Paying for civilian aid from Cuba</vt:lpstr>
      <vt:lpstr>Black South Africans in arms:  32 Buffalo Battalion</vt:lpstr>
      <vt:lpstr>The Angolan endgame: Mavinga to Cuito Cuanavale</vt:lpstr>
      <vt:lpstr>The New York Accords, 22 December 1988</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Cuba and South Africa in Angola, 1974-1989</dc:title>
  <dc:creator>George Roberts</dc:creator>
  <cp:lastModifiedBy>d.m.anderson@warwick.ac.uk</cp:lastModifiedBy>
  <cp:revision>32</cp:revision>
  <dcterms:created xsi:type="dcterms:W3CDTF">2016-02-21T17:39:25Z</dcterms:created>
  <dcterms:modified xsi:type="dcterms:W3CDTF">2026-03-01T11:20:41Z</dcterms:modified>
</cp:coreProperties>
</file>