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tif" ContentType="image/ti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6"/>
  </p:notesMasterIdLst>
  <p:sldIdLst>
    <p:sldId id="256" r:id="rId2"/>
    <p:sldId id="259" r:id="rId3"/>
    <p:sldId id="260" r:id="rId4"/>
    <p:sldId id="278" r:id="rId5"/>
    <p:sldId id="258" r:id="rId6"/>
    <p:sldId id="257" r:id="rId7"/>
    <p:sldId id="264" r:id="rId8"/>
    <p:sldId id="279" r:id="rId9"/>
    <p:sldId id="280" r:id="rId10"/>
    <p:sldId id="281" r:id="rId11"/>
    <p:sldId id="282" r:id="rId12"/>
    <p:sldId id="284" r:id="rId13"/>
    <p:sldId id="283" r:id="rId14"/>
    <p:sldId id="285"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524" autoAdjust="0"/>
    <p:restoredTop sz="94784"/>
  </p:normalViewPr>
  <p:slideViewPr>
    <p:cSldViewPr snapToGrid="0" snapToObjects="1">
      <p:cViewPr varScale="1">
        <p:scale>
          <a:sx n="118" d="100"/>
          <a:sy n="118" d="100"/>
        </p:scale>
        <p:origin x="2184"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A50802-C8B0-CC42-93E4-A2F258F17974}" type="datetimeFigureOut">
              <a:rPr lang="en-US" smtClean="0"/>
              <a:t>3/8/26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D2D64D-10B3-1C43-91A3-0B6206AA258B}" type="slidenum">
              <a:rPr lang="en-US" smtClean="0"/>
              <a:t>‹#›</a:t>
            </a:fld>
            <a:endParaRPr lang="en-US"/>
          </a:p>
        </p:txBody>
      </p:sp>
    </p:spTree>
    <p:extLst>
      <p:ext uri="{BB962C8B-B14F-4D97-AF65-F5344CB8AC3E}">
        <p14:creationId xmlns:p14="http://schemas.microsoft.com/office/powerpoint/2010/main" val="19552952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Shape 130"/>
          <p:cNvSpPr>
            <a:spLocks noGrp="1" noRot="1" noChangeAspect="1"/>
          </p:cNvSpPr>
          <p:nvPr>
            <p:ph type="sldImg"/>
          </p:nvPr>
        </p:nvSpPr>
        <p:spPr>
          <a:prstGeom prst="rect">
            <a:avLst/>
          </a:prstGeom>
        </p:spPr>
        <p:txBody>
          <a:bodyPr/>
          <a:lstStyle/>
          <a:p>
            <a:endParaRPr/>
          </a:p>
        </p:txBody>
      </p:sp>
      <p:sp>
        <p:nvSpPr>
          <p:cNvPr id="131" name="Shape 131"/>
          <p:cNvSpPr>
            <a:spLocks noGrp="1"/>
          </p:cNvSpPr>
          <p:nvPr>
            <p:ph type="body" sz="quarter" idx="1"/>
          </p:nvPr>
        </p:nvSpPr>
        <p:spPr>
          <a:prstGeom prst="rect">
            <a:avLst/>
          </a:prstGeom>
        </p:spPr>
        <p:txBody>
          <a:bodyPr/>
          <a:lstStyle/>
          <a:p>
            <a:r>
              <a:t>n 1985, Mikhail Gorbachev replaced a series of half-dead leaders as the General Secretary of the Soviet Union. Gorbachev was a young Soviet party cadre who was elected because everyone realised the Soviet Union need reform. The economy was stagnating, and the country as feeling the impact of so-called ‘imperial overstretch’-in Afghanistan, Angola and Ethiopia</a:t>
            </a:r>
          </a:p>
          <a:p>
            <a:endParaRPr/>
          </a:p>
          <a:p>
            <a:r>
              <a:t>REFORMS: Shortly after coming to power, Gorbachev announced a series of measures glasnost (openness) and perestroika (restructuring). These were meant to reform socialism and introduce a degree of democratisation. However, these led to greater demands for reform. </a:t>
            </a:r>
          </a:p>
          <a:p>
            <a:r>
              <a:t>US: At the same time, Gorbachev wanted to improve relations with the USA and unilaterally initiated a series of conversations on arms control to deescalate tensions</a:t>
            </a:r>
          </a:p>
          <a:p>
            <a:endParaRPr/>
          </a:p>
          <a:p>
            <a:r>
              <a:t>THIRD WORLD: By the time Gorbachev had come to power, many  Soviet officials had expressed intense scepticism about Soviet policy in the Third World. For the most part, the Marxist regimes they thought they were backing were not living up to expectations and only leading to expensive confrontations with the United States.</a:t>
            </a:r>
          </a:p>
          <a:p>
            <a:endParaRPr/>
          </a:p>
          <a:p>
            <a:r>
              <a:t>AFGHANISTAN. Gorbachev originally continued policies of his predecessors. For example, he stepped up efforts to win the war in Afghanistan and reassured about Soviet commitments in southern Africa. By 1988, Gorbachev had decided to withdraw forces from Afghanistan. Gorbachev also decided to reduce spending on ANGOLA –a decision he communicated clearly to the Ronald Reagan in Washington. </a:t>
            </a:r>
          </a:p>
          <a:p>
            <a:endParaRPr/>
          </a:p>
          <a:p>
            <a:r>
              <a:t>ETHIOPIA: In 1987, Mengistu, the leader of famine-stricken Ethiopia, met Gorbachev. Mengistu asked the general secretary for a new aid deal. Gorbachev told him to look for supplies elsewhere and showed him the door</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Shape 137"/>
          <p:cNvSpPr>
            <a:spLocks noGrp="1" noRot="1" noChangeAspect="1"/>
          </p:cNvSpPr>
          <p:nvPr>
            <p:ph type="sldImg"/>
          </p:nvPr>
        </p:nvSpPr>
        <p:spPr>
          <a:prstGeom prst="rect">
            <a:avLst/>
          </a:prstGeom>
        </p:spPr>
        <p:txBody>
          <a:bodyPr/>
          <a:lstStyle/>
          <a:p>
            <a:endParaRPr/>
          </a:p>
        </p:txBody>
      </p:sp>
      <p:sp>
        <p:nvSpPr>
          <p:cNvPr id="138" name="Shape 138"/>
          <p:cNvSpPr>
            <a:spLocks noGrp="1"/>
          </p:cNvSpPr>
          <p:nvPr>
            <p:ph type="body" sz="quarter" idx="1"/>
          </p:nvPr>
        </p:nvSpPr>
        <p:spPr>
          <a:prstGeom prst="rect">
            <a:avLst/>
          </a:prstGeom>
        </p:spPr>
        <p:txBody>
          <a:bodyPr/>
          <a:lstStyle/>
          <a:p>
            <a:r>
              <a:t>We don’t have the time to go into the details of how communist regimes collapsed in Eastern Europe; it differed in each case. But what definitely mattered was Gorbachev’s unwillingness to use force to prop up regimes in Eastern Europe.</a:t>
            </a:r>
          </a:p>
          <a:p>
            <a:r>
              <a:t>The leaders of Eastern European states didn’t realise this until it was too late. Without Soviet support, many crumbled under waves of popular pressure and somewhat ‘accidentally’. Such was the case when on 9 November 1989, East German citizen decided to breach the BERLIN WALL. The guards –or the communist party did not resist, leading to the downfall of the Berlin Wall </a:t>
            </a:r>
          </a:p>
          <a:p>
            <a:r>
              <a:t>Revolutions of 1989 in Eastern Europe.</a:t>
            </a:r>
          </a:p>
          <a:p>
            <a:r>
              <a:t>PROBLEMS IN the USSR: One reason why the Soviets did not react was because they were in the grips of their own economic crisis. If in the early 1980s the economy only stagnated, by 1988, the price and the production of oil in the USSR collapsed. This did not make the Soviet collapse inevitable, but it made Gorbachev increasingly desperate and dependant on Soviet aid.</a:t>
            </a:r>
          </a:p>
          <a:p>
            <a:r>
              <a:t>The democratisation reforms he unleashed also led to the emergence of opposition that crystallised around Boris Yeltsin. In DECEMBER 1991, after a failed rightist coup in Moscow, Yeltsin and leaders of 3 other Soviet republics signed the so-called BELOVEZHA agreement that dissolved the Soviet Union. </a:t>
            </a:r>
          </a:p>
          <a:p>
            <a:endParaRPr/>
          </a:p>
          <a:p>
            <a:r>
              <a:t>N.B– with the benefit of hindsight, we might be tempted to read a degree of inevitability into the collapse of the Soviet Union and communism in Eastern Europe. However NO ONE EXPECTED THIS AT THAT TIME!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Shape 161"/>
          <p:cNvSpPr>
            <a:spLocks noGrp="1" noRot="1" noChangeAspect="1"/>
          </p:cNvSpPr>
          <p:nvPr>
            <p:ph type="sldImg"/>
          </p:nvPr>
        </p:nvSpPr>
        <p:spPr>
          <a:prstGeom prst="rect">
            <a:avLst/>
          </a:prstGeom>
        </p:spPr>
        <p:txBody>
          <a:bodyPr/>
          <a:lstStyle/>
          <a:p>
            <a:endParaRPr/>
          </a:p>
        </p:txBody>
      </p:sp>
      <p:sp>
        <p:nvSpPr>
          <p:cNvPr id="162" name="Shape 162"/>
          <p:cNvSpPr>
            <a:spLocks noGrp="1"/>
          </p:cNvSpPr>
          <p:nvPr>
            <p:ph type="body" sz="quarter" idx="1"/>
          </p:nvPr>
        </p:nvSpPr>
        <p:spPr>
          <a:prstGeom prst="rect">
            <a:avLst/>
          </a:prstGeom>
        </p:spPr>
        <p:txBody>
          <a:bodyPr/>
          <a:lstStyle/>
          <a:p>
            <a:r>
              <a:t>SOWETO. A key turning point took place in the history of struggle against apartheid was the SOWETO Uprising of 16 June 1976. The uprising started when the government tried to impose Afrikaans (the language of apartheid) the language of primary education across South Africa. Protests started in Soweto, then spread to other townships. This was the biggest protest against the apartheid government since the Sharpeville massacre of 1960.The army was deployed and started shooting at protesters, many school students. The official death toll was put at 575, but many believe it was double that. </a:t>
            </a:r>
          </a:p>
          <a:p>
            <a:r>
              <a:t>IMPACT.  Soweto and Biko’s death galvanised many more young people to actively oppose South African government. The pictures like these also led to increasing international criticism</a:t>
            </a:r>
          </a:p>
          <a:p>
            <a:r>
              <a:t>What role did the ANC play here? Remember, it had been forced into exile after the Rivonia Trial of 1963. Mandela and much of the leadership were in prison. It had no initial involvement in the Soweto uprising – afterwards it recognised the need to engage with the struggle inside South Africa, rather than solely trying to court military and diplomatic support from the outside.</a:t>
            </a:r>
          </a:p>
          <a:p>
            <a:r>
              <a:t>1980s and formation of the United Democratic Front. The 1980s, saw the united opposition in urban areas and townships, bringing together student, churches, women, and youth groups – more demonstrations, huge wave of strikes, met by more violence. These were far more important in creating internal pressure against apartheid than the ANC’s own activities. South Africa was becoming ungovernable. </a:t>
            </a:r>
          </a:p>
          <a:p>
            <a:r>
              <a:t>In 1985, P. W. Botha declared a state of emergency was declared…</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E9C4139-C52C-5544-A9D7-962D9DF7E48B}" type="datetimeFigureOut">
              <a:rPr lang="en-US" smtClean="0"/>
              <a:t>3/8/26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E993C-7E79-304C-AB5A-92E26FFEAE98}" type="slidenum">
              <a:rPr lang="en-US" smtClean="0"/>
              <a:t>‹#›</a:t>
            </a:fld>
            <a:endParaRPr lang="en-US"/>
          </a:p>
        </p:txBody>
      </p:sp>
    </p:spTree>
    <p:extLst>
      <p:ext uri="{BB962C8B-B14F-4D97-AF65-F5344CB8AC3E}">
        <p14:creationId xmlns:p14="http://schemas.microsoft.com/office/powerpoint/2010/main" val="1519579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9C4139-C52C-5544-A9D7-962D9DF7E48B}" type="datetimeFigureOut">
              <a:rPr lang="en-US" smtClean="0"/>
              <a:t>3/8/26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E993C-7E79-304C-AB5A-92E26FFEAE98}" type="slidenum">
              <a:rPr lang="en-US" smtClean="0"/>
              <a:t>‹#›</a:t>
            </a:fld>
            <a:endParaRPr lang="en-US"/>
          </a:p>
        </p:txBody>
      </p:sp>
    </p:spTree>
    <p:extLst>
      <p:ext uri="{BB962C8B-B14F-4D97-AF65-F5344CB8AC3E}">
        <p14:creationId xmlns:p14="http://schemas.microsoft.com/office/powerpoint/2010/main" val="1213719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9C4139-C52C-5544-A9D7-962D9DF7E48B}" type="datetimeFigureOut">
              <a:rPr lang="en-US" smtClean="0"/>
              <a:t>3/8/26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E993C-7E79-304C-AB5A-92E26FFEAE98}" type="slidenum">
              <a:rPr lang="en-US" smtClean="0"/>
              <a:t>‹#›</a:t>
            </a:fld>
            <a:endParaRPr lang="en-US"/>
          </a:p>
        </p:txBody>
      </p:sp>
    </p:spTree>
    <p:extLst>
      <p:ext uri="{BB962C8B-B14F-4D97-AF65-F5344CB8AC3E}">
        <p14:creationId xmlns:p14="http://schemas.microsoft.com/office/powerpoint/2010/main" val="400703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Two Content">
    <p:spTree>
      <p:nvGrpSpPr>
        <p:cNvPr id="1" name=""/>
        <p:cNvGrpSpPr/>
        <p:nvPr/>
      </p:nvGrpSpPr>
      <p:grpSpPr>
        <a:xfrm>
          <a:off x="0" y="0"/>
          <a:ext cx="0" cy="0"/>
          <a:chOff x="0" y="0"/>
          <a:chExt cx="0" cy="0"/>
        </a:xfrm>
      </p:grpSpPr>
      <p:sp>
        <p:nvSpPr>
          <p:cNvPr id="38" name="Title Text"/>
          <p:cNvSpPr txBox="1">
            <a:spLocks noGrp="1"/>
          </p:cNvSpPr>
          <p:nvPr>
            <p:ph type="title"/>
          </p:nvPr>
        </p:nvSpPr>
        <p:spPr>
          <a:prstGeom prst="rect">
            <a:avLst/>
          </a:prstGeom>
        </p:spPr>
        <p:txBody>
          <a:bodyPr/>
          <a:lstStyle/>
          <a:p>
            <a:r>
              <a:t>Title Text</a:t>
            </a:r>
          </a:p>
        </p:txBody>
      </p:sp>
      <p:sp>
        <p:nvSpPr>
          <p:cNvPr id="39" name="Body Level One…"/>
          <p:cNvSpPr txBox="1">
            <a:spLocks noGrp="1"/>
          </p:cNvSpPr>
          <p:nvPr>
            <p:ph type="body" sz="half" idx="1"/>
          </p:nvPr>
        </p:nvSpPr>
        <p:spPr>
          <a:xfrm>
            <a:off x="628650" y="1825625"/>
            <a:ext cx="38862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831500921"/>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9C4139-C52C-5544-A9D7-962D9DF7E48B}" type="datetimeFigureOut">
              <a:rPr lang="en-US" smtClean="0"/>
              <a:t>3/8/26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E993C-7E79-304C-AB5A-92E26FFEAE98}" type="slidenum">
              <a:rPr lang="en-US" smtClean="0"/>
              <a:t>‹#›</a:t>
            </a:fld>
            <a:endParaRPr lang="en-US"/>
          </a:p>
        </p:txBody>
      </p:sp>
    </p:spTree>
    <p:extLst>
      <p:ext uri="{BB962C8B-B14F-4D97-AF65-F5344CB8AC3E}">
        <p14:creationId xmlns:p14="http://schemas.microsoft.com/office/powerpoint/2010/main" val="1691580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E9C4139-C52C-5544-A9D7-962D9DF7E48B}" type="datetimeFigureOut">
              <a:rPr lang="en-US" smtClean="0"/>
              <a:t>3/8/26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E993C-7E79-304C-AB5A-92E26FFEAE98}" type="slidenum">
              <a:rPr lang="en-US" smtClean="0"/>
              <a:t>‹#›</a:t>
            </a:fld>
            <a:endParaRPr lang="en-US"/>
          </a:p>
        </p:txBody>
      </p:sp>
    </p:spTree>
    <p:extLst>
      <p:ext uri="{BB962C8B-B14F-4D97-AF65-F5344CB8AC3E}">
        <p14:creationId xmlns:p14="http://schemas.microsoft.com/office/powerpoint/2010/main" val="1997650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E9C4139-C52C-5544-A9D7-962D9DF7E48B}" type="datetimeFigureOut">
              <a:rPr lang="en-US" smtClean="0"/>
              <a:t>3/8/26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7E993C-7E79-304C-AB5A-92E26FFEAE98}" type="slidenum">
              <a:rPr lang="en-US" smtClean="0"/>
              <a:t>‹#›</a:t>
            </a:fld>
            <a:endParaRPr lang="en-US"/>
          </a:p>
        </p:txBody>
      </p:sp>
    </p:spTree>
    <p:extLst>
      <p:ext uri="{BB962C8B-B14F-4D97-AF65-F5344CB8AC3E}">
        <p14:creationId xmlns:p14="http://schemas.microsoft.com/office/powerpoint/2010/main" val="748851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E9C4139-C52C-5544-A9D7-962D9DF7E48B}" type="datetimeFigureOut">
              <a:rPr lang="en-US" smtClean="0"/>
              <a:t>3/8/26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7E993C-7E79-304C-AB5A-92E26FFEAE98}" type="slidenum">
              <a:rPr lang="en-US" smtClean="0"/>
              <a:t>‹#›</a:t>
            </a:fld>
            <a:endParaRPr lang="en-US"/>
          </a:p>
        </p:txBody>
      </p:sp>
    </p:spTree>
    <p:extLst>
      <p:ext uri="{BB962C8B-B14F-4D97-AF65-F5344CB8AC3E}">
        <p14:creationId xmlns:p14="http://schemas.microsoft.com/office/powerpoint/2010/main" val="1693560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E9C4139-C52C-5544-A9D7-962D9DF7E48B}" type="datetimeFigureOut">
              <a:rPr lang="en-US" smtClean="0"/>
              <a:t>3/8/26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7E993C-7E79-304C-AB5A-92E26FFEAE98}" type="slidenum">
              <a:rPr lang="en-US" smtClean="0"/>
              <a:t>‹#›</a:t>
            </a:fld>
            <a:endParaRPr lang="en-US"/>
          </a:p>
        </p:txBody>
      </p:sp>
    </p:spTree>
    <p:extLst>
      <p:ext uri="{BB962C8B-B14F-4D97-AF65-F5344CB8AC3E}">
        <p14:creationId xmlns:p14="http://schemas.microsoft.com/office/powerpoint/2010/main" val="923368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9C4139-C52C-5544-A9D7-962D9DF7E48B}" type="datetimeFigureOut">
              <a:rPr lang="en-US" smtClean="0"/>
              <a:t>3/8/26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7E993C-7E79-304C-AB5A-92E26FFEAE98}" type="slidenum">
              <a:rPr lang="en-US" smtClean="0"/>
              <a:t>‹#›</a:t>
            </a:fld>
            <a:endParaRPr lang="en-US"/>
          </a:p>
        </p:txBody>
      </p:sp>
    </p:spTree>
    <p:extLst>
      <p:ext uri="{BB962C8B-B14F-4D97-AF65-F5344CB8AC3E}">
        <p14:creationId xmlns:p14="http://schemas.microsoft.com/office/powerpoint/2010/main" val="13407059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E9C4139-C52C-5544-A9D7-962D9DF7E48B}" type="datetimeFigureOut">
              <a:rPr lang="en-US" smtClean="0"/>
              <a:t>3/8/26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7E993C-7E79-304C-AB5A-92E26FFEAE98}" type="slidenum">
              <a:rPr lang="en-US" smtClean="0"/>
              <a:t>‹#›</a:t>
            </a:fld>
            <a:endParaRPr lang="en-US"/>
          </a:p>
        </p:txBody>
      </p:sp>
    </p:spTree>
    <p:extLst>
      <p:ext uri="{BB962C8B-B14F-4D97-AF65-F5344CB8AC3E}">
        <p14:creationId xmlns:p14="http://schemas.microsoft.com/office/powerpoint/2010/main" val="1847216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E9C4139-C52C-5544-A9D7-962D9DF7E48B}" type="datetimeFigureOut">
              <a:rPr lang="en-US" smtClean="0"/>
              <a:t>3/8/26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7E993C-7E79-304C-AB5A-92E26FFEAE98}" type="slidenum">
              <a:rPr lang="en-US" smtClean="0"/>
              <a:t>‹#›</a:t>
            </a:fld>
            <a:endParaRPr lang="en-US"/>
          </a:p>
        </p:txBody>
      </p:sp>
    </p:spTree>
    <p:extLst>
      <p:ext uri="{BB962C8B-B14F-4D97-AF65-F5344CB8AC3E}">
        <p14:creationId xmlns:p14="http://schemas.microsoft.com/office/powerpoint/2010/main" val="2244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9C4139-C52C-5544-A9D7-962D9DF7E48B}" type="datetimeFigureOut">
              <a:rPr lang="en-US" smtClean="0"/>
              <a:t>3/8/26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7E993C-7E79-304C-AB5A-92E26FFEAE98}" type="slidenum">
              <a:rPr lang="en-US" smtClean="0"/>
              <a:t>‹#›</a:t>
            </a:fld>
            <a:endParaRPr lang="en-US"/>
          </a:p>
        </p:txBody>
      </p:sp>
    </p:spTree>
    <p:extLst>
      <p:ext uri="{BB962C8B-B14F-4D97-AF65-F5344CB8AC3E}">
        <p14:creationId xmlns:p14="http://schemas.microsoft.com/office/powerpoint/2010/main" val="14816203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9">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rotWithShape="1">
          <a:blip r:embed="rId2"/>
          <a:srcRect l="29297" t="9091" r="22226"/>
          <a:stretch/>
        </p:blipFill>
        <p:spPr>
          <a:xfrm>
            <a:off x="3704770" y="10"/>
            <a:ext cx="5439230" cy="6857990"/>
          </a:xfrm>
          <a:prstGeom prst="rect">
            <a:avLst/>
          </a:prstGeom>
        </p:spPr>
      </p:pic>
      <p:sp>
        <p:nvSpPr>
          <p:cNvPr id="17" name="Rectangle 11">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7004404" cy="6858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358484" y="1122363"/>
            <a:ext cx="3346285" cy="3204134"/>
          </a:xfrm>
        </p:spPr>
        <p:txBody>
          <a:bodyPr vert="horz" lIns="91440" tIns="45720" rIns="91440" bIns="45720" rtlCol="0" anchor="b">
            <a:normAutofit/>
          </a:bodyPr>
          <a:lstStyle/>
          <a:p>
            <a:pPr algn="l"/>
            <a:r>
              <a:rPr lang="en-US" sz="4400" b="1" dirty="0">
                <a:solidFill>
                  <a:srgbClr val="FF0000"/>
                </a:solidFill>
              </a:rPr>
              <a:t>The Cold War and the end of apartheid</a:t>
            </a:r>
            <a:br>
              <a:rPr lang="en-US" sz="4200" b="1" dirty="0">
                <a:solidFill>
                  <a:srgbClr val="FF0000"/>
                </a:solidFill>
              </a:rPr>
            </a:br>
            <a:endParaRPr lang="en-US" sz="4200" b="1" dirty="0">
              <a:solidFill>
                <a:srgbClr val="FF0000"/>
              </a:solidFill>
            </a:endParaRPr>
          </a:p>
        </p:txBody>
      </p:sp>
      <p:sp>
        <p:nvSpPr>
          <p:cNvPr id="3" name="Subtitle 2"/>
          <p:cNvSpPr>
            <a:spLocks noGrp="1"/>
          </p:cNvSpPr>
          <p:nvPr>
            <p:ph type="subTitle" idx="1"/>
          </p:nvPr>
        </p:nvSpPr>
        <p:spPr>
          <a:xfrm>
            <a:off x="358485" y="4872922"/>
            <a:ext cx="3017519" cy="1208141"/>
          </a:xfrm>
        </p:spPr>
        <p:txBody>
          <a:bodyPr vert="horz" lIns="91440" tIns="45720" rIns="91440" bIns="45720" rtlCol="0">
            <a:normAutofit/>
          </a:bodyPr>
          <a:lstStyle/>
          <a:p>
            <a:pPr algn="l"/>
            <a:r>
              <a:rPr lang="en-US" sz="1700" dirty="0"/>
              <a:t>HI277 – Africa and the Cold War</a:t>
            </a:r>
          </a:p>
          <a:p>
            <a:pPr algn="l"/>
            <a:r>
              <a:rPr lang="en-US" sz="1700" dirty="0"/>
              <a:t>Week 9 | 9 March 2026</a:t>
            </a:r>
          </a:p>
        </p:txBody>
      </p:sp>
      <p:sp>
        <p:nvSpPr>
          <p:cNvPr id="14" name="Rectangle 1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1653" y="434802"/>
            <a:ext cx="146304"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6" name="Rectangle 1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0771" y="4546920"/>
            <a:ext cx="298323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extBox 4"/>
          <p:cNvSpPr txBox="1"/>
          <p:nvPr/>
        </p:nvSpPr>
        <p:spPr>
          <a:xfrm>
            <a:off x="5547360" y="4798465"/>
            <a:ext cx="3595877" cy="338554"/>
          </a:xfrm>
          <a:prstGeom prst="rect">
            <a:avLst/>
          </a:prstGeom>
          <a:noFill/>
        </p:spPr>
        <p:txBody>
          <a:bodyPr wrap="square" rtlCol="0">
            <a:spAutoFit/>
          </a:bodyPr>
          <a:lstStyle/>
          <a:p>
            <a:pPr algn="r">
              <a:spcAft>
                <a:spcPts val="600"/>
              </a:spcAft>
            </a:pPr>
            <a:r>
              <a:rPr lang="en-US" sz="1600">
                <a:solidFill>
                  <a:schemeClr val="bg1"/>
                </a:solidFill>
                <a:latin typeface="Cambria" charset="0"/>
                <a:ea typeface="Cambria" charset="0"/>
                <a:cs typeface="Cambria" charset="0"/>
              </a:rPr>
              <a:t>De Klerk, Mandela, and Mbeki, 1994</a:t>
            </a:r>
          </a:p>
        </p:txBody>
      </p:sp>
    </p:spTree>
    <p:extLst>
      <p:ext uri="{BB962C8B-B14F-4D97-AF65-F5344CB8AC3E}">
        <p14:creationId xmlns:p14="http://schemas.microsoft.com/office/powerpoint/2010/main" val="1379036950"/>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83282" y="129680"/>
            <a:ext cx="3059051" cy="5833428"/>
          </a:xfrm>
        </p:spPr>
        <p:txBody>
          <a:bodyPr>
            <a:normAutofit/>
          </a:bodyPr>
          <a:lstStyle/>
          <a:p>
            <a:pPr algn="ctr"/>
            <a:r>
              <a:rPr lang="is-IS" sz="3200" b="1" dirty="0">
                <a:solidFill>
                  <a:srgbClr val="FF0000"/>
                </a:solidFill>
                <a:latin typeface="Cambria" charset="0"/>
                <a:ea typeface="Cambria" charset="0"/>
                <a:cs typeface="Cambria" charset="0"/>
              </a:rPr>
              <a:t>Sanctions, boycotts, and isolation</a:t>
            </a:r>
            <a:endParaRPr lang="en-US" sz="3200" b="1" dirty="0">
              <a:solidFill>
                <a:srgbClr val="FF0000"/>
              </a:solidFill>
              <a:latin typeface="Cambria" charset="0"/>
              <a:ea typeface="Cambria" charset="0"/>
              <a:cs typeface="Cambria" charset="0"/>
            </a:endParaRPr>
          </a:p>
        </p:txBody>
      </p:sp>
      <p:sp>
        <p:nvSpPr>
          <p:cNvPr id="5" name="TextBox 4"/>
          <p:cNvSpPr txBox="1"/>
          <p:nvPr/>
        </p:nvSpPr>
        <p:spPr>
          <a:xfrm>
            <a:off x="1101969" y="5378333"/>
            <a:ext cx="1565360" cy="584775"/>
          </a:xfrm>
          <a:prstGeom prst="rect">
            <a:avLst/>
          </a:prstGeom>
          <a:noFill/>
        </p:spPr>
        <p:txBody>
          <a:bodyPr wrap="square" rtlCol="0">
            <a:spAutoFit/>
          </a:bodyPr>
          <a:lstStyle/>
          <a:p>
            <a:pPr algn="r"/>
            <a:r>
              <a:rPr lang="en-US" sz="1600" b="1" dirty="0">
                <a:latin typeface="Cambria" charset="0"/>
                <a:ea typeface="Cambria" charset="0"/>
                <a:cs typeface="Cambria" charset="0"/>
              </a:rPr>
              <a:t>network24.com</a:t>
            </a:r>
          </a:p>
        </p:txBody>
      </p:sp>
      <p:sp>
        <p:nvSpPr>
          <p:cNvPr id="9" name="TextBox 8"/>
          <p:cNvSpPr txBox="1"/>
          <p:nvPr/>
        </p:nvSpPr>
        <p:spPr>
          <a:xfrm>
            <a:off x="301667" y="0"/>
            <a:ext cx="5730998" cy="6862135"/>
          </a:xfrm>
          <a:prstGeom prst="rect">
            <a:avLst/>
          </a:prstGeom>
          <a:noFill/>
        </p:spPr>
        <p:txBody>
          <a:bodyPr wrap="square" rtlCol="0">
            <a:spAutoFit/>
          </a:bodyPr>
          <a:lstStyle/>
          <a:p>
            <a:pPr marL="342900" indent="-342900">
              <a:lnSpc>
                <a:spcPct val="150000"/>
              </a:lnSpc>
              <a:buFont typeface="Arial" charset="0"/>
              <a:buChar char="•"/>
            </a:pPr>
            <a:r>
              <a:rPr lang="en-US" sz="2200" dirty="0">
                <a:solidFill>
                  <a:schemeClr val="bg1"/>
                </a:solidFill>
                <a:latin typeface="Cambria" charset="0"/>
                <a:ea typeface="Cambria" charset="0"/>
                <a:cs typeface="Cambria" charset="0"/>
              </a:rPr>
              <a:t>Sanctions</a:t>
            </a:r>
          </a:p>
          <a:p>
            <a:pPr lvl="1">
              <a:lnSpc>
                <a:spcPct val="150000"/>
              </a:lnSpc>
            </a:pPr>
            <a:r>
              <a:rPr lang="en-US" sz="2000" dirty="0">
                <a:solidFill>
                  <a:schemeClr val="bg1"/>
                </a:solidFill>
                <a:latin typeface="Cambria" charset="0"/>
                <a:ea typeface="Cambria" charset="0"/>
                <a:cs typeface="Cambria" charset="0"/>
              </a:rPr>
              <a:t>	1986 – Congress passes Comprehensive Anti-Apartheid Act</a:t>
            </a:r>
          </a:p>
          <a:p>
            <a:pPr marL="342900" indent="-342900">
              <a:lnSpc>
                <a:spcPct val="150000"/>
              </a:lnSpc>
              <a:buFont typeface="Arial" charset="0"/>
              <a:buChar char="•"/>
            </a:pPr>
            <a:r>
              <a:rPr lang="en-US" sz="2200" dirty="0">
                <a:solidFill>
                  <a:schemeClr val="bg1"/>
                </a:solidFill>
                <a:latin typeface="Cambria" charset="0"/>
                <a:ea typeface="Cambria" charset="0"/>
                <a:cs typeface="Cambria" charset="0"/>
              </a:rPr>
              <a:t>Foreign direct investment dries up – government keeps economy growing by increasing public expenditure</a:t>
            </a:r>
          </a:p>
          <a:p>
            <a:pPr marL="342900" indent="-342900">
              <a:lnSpc>
                <a:spcPct val="150000"/>
              </a:lnSpc>
              <a:buFont typeface="Arial" charset="0"/>
              <a:buChar char="•"/>
            </a:pPr>
            <a:r>
              <a:rPr lang="en-US" sz="2200" dirty="0">
                <a:solidFill>
                  <a:schemeClr val="bg1"/>
                </a:solidFill>
                <a:latin typeface="Cambria" charset="0"/>
                <a:ea typeface="Cambria" charset="0"/>
                <a:cs typeface="Cambria" charset="0"/>
              </a:rPr>
              <a:t>International/transnational protest</a:t>
            </a:r>
          </a:p>
          <a:p>
            <a:pPr lvl="1">
              <a:lnSpc>
                <a:spcPct val="150000"/>
              </a:lnSpc>
            </a:pPr>
            <a:r>
              <a:rPr lang="en-US" sz="2000" dirty="0">
                <a:solidFill>
                  <a:schemeClr val="bg1"/>
                </a:solidFill>
                <a:latin typeface="Cambria" charset="0"/>
                <a:ea typeface="Cambria" charset="0"/>
                <a:cs typeface="Cambria" charset="0"/>
              </a:rPr>
              <a:t>	Anti-Apartheid Movement</a:t>
            </a:r>
          </a:p>
          <a:p>
            <a:pPr marL="342900" indent="-342900">
              <a:lnSpc>
                <a:spcPct val="150000"/>
              </a:lnSpc>
              <a:buFont typeface="Arial" charset="0"/>
              <a:buChar char="•"/>
            </a:pPr>
            <a:r>
              <a:rPr lang="en-US" sz="2200" dirty="0">
                <a:solidFill>
                  <a:schemeClr val="bg1"/>
                </a:solidFill>
                <a:latin typeface="Cambria" charset="0"/>
                <a:ea typeface="Cambria" charset="0"/>
                <a:cs typeface="Cambria" charset="0"/>
              </a:rPr>
              <a:t>Boycotts</a:t>
            </a:r>
          </a:p>
          <a:p>
            <a:pPr lvl="1">
              <a:lnSpc>
                <a:spcPct val="150000"/>
              </a:lnSpc>
            </a:pPr>
            <a:r>
              <a:rPr lang="en-US" sz="2000" dirty="0">
                <a:solidFill>
                  <a:schemeClr val="bg1"/>
                </a:solidFill>
                <a:latin typeface="Cambria" charset="0"/>
                <a:ea typeface="Cambria" charset="0"/>
                <a:cs typeface="Cambria" charset="0"/>
              </a:rPr>
              <a:t>	Barclays Bank and student boycott in UK</a:t>
            </a:r>
          </a:p>
          <a:p>
            <a:pPr marL="342900" indent="-342900">
              <a:lnSpc>
                <a:spcPct val="150000"/>
              </a:lnSpc>
              <a:buFont typeface="Arial" charset="0"/>
              <a:buChar char="•"/>
            </a:pPr>
            <a:r>
              <a:rPr lang="en-US" sz="2200" dirty="0">
                <a:solidFill>
                  <a:schemeClr val="bg1"/>
                </a:solidFill>
                <a:latin typeface="Cambria" charset="0"/>
                <a:ea typeface="Cambria" charset="0"/>
                <a:cs typeface="Cambria" charset="0"/>
              </a:rPr>
              <a:t>Cultural isolation</a:t>
            </a:r>
          </a:p>
          <a:p>
            <a:pPr lvl="2">
              <a:lnSpc>
                <a:spcPct val="150000"/>
              </a:lnSpc>
            </a:pPr>
            <a:r>
              <a:rPr lang="en-US" sz="2000" dirty="0">
                <a:solidFill>
                  <a:schemeClr val="bg1"/>
                </a:solidFill>
                <a:latin typeface="Cambria" charset="0"/>
                <a:ea typeface="Cambria" charset="0"/>
                <a:cs typeface="Cambria" charset="0"/>
              </a:rPr>
              <a:t>Cricket and rugby teams refused to play/tour South Africa</a:t>
            </a:r>
          </a:p>
          <a:p>
            <a:pPr marL="342900" indent="-342900">
              <a:lnSpc>
                <a:spcPct val="150000"/>
              </a:lnSpc>
              <a:buFont typeface="Arial" charset="0"/>
              <a:buChar char="•"/>
            </a:pPr>
            <a:endParaRPr lang="en-US" sz="2200" dirty="0">
              <a:solidFill>
                <a:schemeClr val="bg1"/>
              </a:solidFill>
              <a:latin typeface="Cambria" charset="0"/>
              <a:ea typeface="Cambria" charset="0"/>
              <a:cs typeface="Cambria" charset="0"/>
            </a:endParaRPr>
          </a:p>
        </p:txBody>
      </p:sp>
    </p:spTree>
    <p:extLst>
      <p:ext uri="{BB962C8B-B14F-4D97-AF65-F5344CB8AC3E}">
        <p14:creationId xmlns:p14="http://schemas.microsoft.com/office/powerpoint/2010/main" val="19122464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34561"/>
            <a:ext cx="4714503" cy="1325563"/>
          </a:xfrm>
        </p:spPr>
        <p:txBody>
          <a:bodyPr>
            <a:normAutofit/>
          </a:bodyPr>
          <a:lstStyle/>
          <a:p>
            <a:pPr algn="ctr"/>
            <a:r>
              <a:rPr lang="is-IS" sz="3200" b="1" dirty="0">
                <a:solidFill>
                  <a:srgbClr val="FF0000"/>
                </a:solidFill>
                <a:latin typeface="Cambria" charset="0"/>
                <a:ea typeface="Cambria" charset="0"/>
                <a:cs typeface="Cambria" charset="0"/>
              </a:rPr>
              <a:t>Impact of the war in Angola</a:t>
            </a:r>
            <a:endParaRPr lang="en-US" sz="3200" b="1" dirty="0">
              <a:solidFill>
                <a:srgbClr val="FF0000"/>
              </a:solidFill>
              <a:latin typeface="Cambria" charset="0"/>
              <a:ea typeface="Cambria" charset="0"/>
              <a:cs typeface="Cambria" charset="0"/>
            </a:endParaRPr>
          </a:p>
        </p:txBody>
      </p:sp>
      <p:sp>
        <p:nvSpPr>
          <p:cNvPr id="5" name="TextBox 4"/>
          <p:cNvSpPr txBox="1"/>
          <p:nvPr/>
        </p:nvSpPr>
        <p:spPr>
          <a:xfrm>
            <a:off x="1101969" y="5378333"/>
            <a:ext cx="1565360" cy="584775"/>
          </a:xfrm>
          <a:prstGeom prst="rect">
            <a:avLst/>
          </a:prstGeom>
          <a:noFill/>
        </p:spPr>
        <p:txBody>
          <a:bodyPr wrap="square" rtlCol="0">
            <a:spAutoFit/>
          </a:bodyPr>
          <a:lstStyle/>
          <a:p>
            <a:pPr algn="r"/>
            <a:r>
              <a:rPr lang="en-US" sz="1600" b="1" dirty="0">
                <a:latin typeface="Cambria" charset="0"/>
                <a:ea typeface="Cambria" charset="0"/>
                <a:cs typeface="Cambria" charset="0"/>
              </a:rPr>
              <a:t>network24.com</a:t>
            </a:r>
          </a:p>
        </p:txBody>
      </p:sp>
      <p:sp>
        <p:nvSpPr>
          <p:cNvPr id="9" name="TextBox 8"/>
          <p:cNvSpPr txBox="1"/>
          <p:nvPr/>
        </p:nvSpPr>
        <p:spPr>
          <a:xfrm>
            <a:off x="222085" y="1242360"/>
            <a:ext cx="4492419" cy="5107809"/>
          </a:xfrm>
          <a:prstGeom prst="rect">
            <a:avLst/>
          </a:prstGeom>
          <a:noFill/>
        </p:spPr>
        <p:txBody>
          <a:bodyPr wrap="square" rtlCol="0">
            <a:spAutoFit/>
          </a:bodyPr>
          <a:lstStyle/>
          <a:p>
            <a:pPr marL="342900" indent="-342900">
              <a:lnSpc>
                <a:spcPct val="150000"/>
              </a:lnSpc>
              <a:buFont typeface="Arial" charset="0"/>
              <a:buChar char="•"/>
            </a:pPr>
            <a:r>
              <a:rPr lang="en-US" sz="2200" dirty="0">
                <a:solidFill>
                  <a:schemeClr val="bg1"/>
                </a:solidFill>
                <a:latin typeface="Cambria" charset="0"/>
                <a:ea typeface="Cambria" charset="0"/>
                <a:cs typeface="Cambria" charset="0"/>
              </a:rPr>
              <a:t>Shortage of [white] troops in Angola</a:t>
            </a:r>
          </a:p>
          <a:p>
            <a:pPr marL="342900" indent="-342900">
              <a:lnSpc>
                <a:spcPct val="150000"/>
              </a:lnSpc>
              <a:buFont typeface="Arial" charset="0"/>
              <a:buChar char="•"/>
            </a:pPr>
            <a:r>
              <a:rPr lang="en-US" sz="2200" dirty="0">
                <a:solidFill>
                  <a:schemeClr val="bg1"/>
                </a:solidFill>
                <a:latin typeface="Cambria" charset="0"/>
                <a:ea typeface="Cambria" charset="0"/>
                <a:cs typeface="Cambria" charset="0"/>
              </a:rPr>
              <a:t>Conscription led to draft-dodging</a:t>
            </a:r>
          </a:p>
          <a:p>
            <a:pPr marL="342900" indent="-342900">
              <a:lnSpc>
                <a:spcPct val="150000"/>
              </a:lnSpc>
              <a:buFont typeface="Arial" charset="0"/>
              <a:buChar char="•"/>
            </a:pPr>
            <a:r>
              <a:rPr lang="en-US" sz="2200" dirty="0">
                <a:solidFill>
                  <a:schemeClr val="bg1"/>
                </a:solidFill>
                <a:latin typeface="Cambria" charset="0"/>
                <a:ea typeface="Cambria" charset="0"/>
                <a:cs typeface="Cambria" charset="0"/>
              </a:rPr>
              <a:t>New York Accords , 1988</a:t>
            </a:r>
          </a:p>
          <a:p>
            <a:pPr marL="342900" indent="-342900">
              <a:lnSpc>
                <a:spcPct val="150000"/>
              </a:lnSpc>
              <a:buFont typeface="Arial" charset="0"/>
              <a:buChar char="•"/>
            </a:pPr>
            <a:r>
              <a:rPr lang="en-US" sz="2200" dirty="0">
                <a:solidFill>
                  <a:schemeClr val="bg1"/>
                </a:solidFill>
                <a:latin typeface="Cambria" charset="0"/>
                <a:ea typeface="Cambria" charset="0"/>
                <a:cs typeface="Cambria" charset="0"/>
              </a:rPr>
              <a:t>US no longer had a Cold War reason to prop up South Africa</a:t>
            </a:r>
            <a:r>
              <a:rPr lang="is-IS" sz="2200" dirty="0">
                <a:solidFill>
                  <a:schemeClr val="bg1"/>
                </a:solidFill>
                <a:latin typeface="Cambria" charset="0"/>
                <a:ea typeface="Cambria" charset="0"/>
                <a:cs typeface="Cambria" charset="0"/>
              </a:rPr>
              <a:t>… in Western eyes, the apartheid state had lost its </a:t>
            </a:r>
            <a:r>
              <a:rPr lang="is-IS" sz="2200" i="1" dirty="0">
                <a:solidFill>
                  <a:schemeClr val="bg1"/>
                </a:solidFill>
                <a:latin typeface="Cambria" charset="0"/>
                <a:ea typeface="Cambria" charset="0"/>
                <a:cs typeface="Cambria" charset="0"/>
              </a:rPr>
              <a:t>raison d’être</a:t>
            </a:r>
            <a:endParaRPr lang="en-US" sz="2000" dirty="0">
              <a:solidFill>
                <a:schemeClr val="bg1"/>
              </a:solidFill>
              <a:latin typeface="Cambria" charset="0"/>
              <a:ea typeface="Cambria" charset="0"/>
              <a:cs typeface="Cambria" charset="0"/>
            </a:endParaRPr>
          </a:p>
          <a:p>
            <a:pPr marL="342900" indent="-342900">
              <a:lnSpc>
                <a:spcPct val="150000"/>
              </a:lnSpc>
              <a:buFont typeface="Arial" charset="0"/>
              <a:buChar char="•"/>
            </a:pPr>
            <a:endParaRPr lang="en-US" sz="2200" dirty="0">
              <a:solidFill>
                <a:schemeClr val="bg1"/>
              </a:solidFill>
              <a:latin typeface="Cambria" charset="0"/>
              <a:ea typeface="Cambria" charset="0"/>
              <a:cs typeface="Cambria" charset="0"/>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667" t="1240" r="2551" b="21575"/>
          <a:stretch/>
        </p:blipFill>
        <p:spPr>
          <a:xfrm>
            <a:off x="4833258" y="617517"/>
            <a:ext cx="4041634" cy="5515729"/>
          </a:xfrm>
          <a:prstGeom prst="rect">
            <a:avLst/>
          </a:prstGeom>
        </p:spPr>
      </p:pic>
    </p:spTree>
    <p:extLst>
      <p:ext uri="{BB962C8B-B14F-4D97-AF65-F5344CB8AC3E}">
        <p14:creationId xmlns:p14="http://schemas.microsoft.com/office/powerpoint/2010/main" val="754034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945" y="2204816"/>
            <a:ext cx="3275407" cy="2731324"/>
          </a:xfrm>
        </p:spPr>
        <p:txBody>
          <a:bodyPr>
            <a:normAutofit/>
          </a:bodyPr>
          <a:lstStyle/>
          <a:p>
            <a:pPr algn="ctr"/>
            <a:r>
              <a:rPr lang="is-IS" sz="3200" b="1" dirty="0">
                <a:solidFill>
                  <a:srgbClr val="FF0000"/>
                </a:solidFill>
                <a:latin typeface="Cambria" charset="0"/>
                <a:ea typeface="Cambria" charset="0"/>
                <a:cs typeface="Cambria" charset="0"/>
              </a:rPr>
              <a:t>The transition to democracy</a:t>
            </a:r>
            <a:endParaRPr lang="en-US" sz="3200" b="1" dirty="0">
              <a:solidFill>
                <a:srgbClr val="FF0000"/>
              </a:solidFill>
              <a:latin typeface="Cambria" charset="0"/>
              <a:ea typeface="Cambria" charset="0"/>
              <a:cs typeface="Cambria" charset="0"/>
            </a:endParaRPr>
          </a:p>
        </p:txBody>
      </p:sp>
      <p:sp>
        <p:nvSpPr>
          <p:cNvPr id="5" name="TextBox 4"/>
          <p:cNvSpPr txBox="1"/>
          <p:nvPr/>
        </p:nvSpPr>
        <p:spPr>
          <a:xfrm>
            <a:off x="1101969" y="5378333"/>
            <a:ext cx="1565360" cy="584775"/>
          </a:xfrm>
          <a:prstGeom prst="rect">
            <a:avLst/>
          </a:prstGeom>
          <a:noFill/>
        </p:spPr>
        <p:txBody>
          <a:bodyPr wrap="square" rtlCol="0">
            <a:spAutoFit/>
          </a:bodyPr>
          <a:lstStyle/>
          <a:p>
            <a:pPr algn="r"/>
            <a:r>
              <a:rPr lang="en-US" sz="1600" b="1" dirty="0">
                <a:latin typeface="Cambria" charset="0"/>
                <a:ea typeface="Cambria" charset="0"/>
                <a:cs typeface="Cambria" charset="0"/>
              </a:rPr>
              <a:t>network24.com</a:t>
            </a:r>
          </a:p>
        </p:txBody>
      </p:sp>
      <p:sp>
        <p:nvSpPr>
          <p:cNvPr id="9" name="TextBox 8"/>
          <p:cNvSpPr txBox="1"/>
          <p:nvPr/>
        </p:nvSpPr>
        <p:spPr>
          <a:xfrm>
            <a:off x="3194463" y="90391"/>
            <a:ext cx="5723906" cy="6652399"/>
          </a:xfrm>
          <a:prstGeom prst="rect">
            <a:avLst/>
          </a:prstGeom>
          <a:noFill/>
        </p:spPr>
        <p:txBody>
          <a:bodyPr wrap="square" rtlCol="0">
            <a:spAutoFit/>
          </a:bodyPr>
          <a:lstStyle/>
          <a:p>
            <a:pPr marL="342900" indent="-342900">
              <a:buFont typeface="Arial" charset="0"/>
              <a:buChar char="•"/>
            </a:pPr>
            <a:r>
              <a:rPr lang="en-GB" sz="2000" dirty="0">
                <a:solidFill>
                  <a:schemeClr val="bg1"/>
                </a:solidFill>
                <a:latin typeface="Cambria" charset="0"/>
                <a:ea typeface="Cambria" charset="0"/>
                <a:cs typeface="Cambria" charset="0"/>
              </a:rPr>
              <a:t>Protracted, fractious negotiations between NP and various opposition parties following the release of Mandela in 1990</a:t>
            </a:r>
          </a:p>
          <a:p>
            <a:pPr marL="342900" indent="-342900">
              <a:buFont typeface="Arial" charset="0"/>
              <a:buChar char="•"/>
            </a:pPr>
            <a:endParaRPr lang="en-US" sz="2000" dirty="0">
              <a:solidFill>
                <a:schemeClr val="bg1"/>
              </a:solidFill>
              <a:latin typeface="Cambria" charset="0"/>
              <a:ea typeface="Cambria" charset="0"/>
              <a:cs typeface="Cambria" charset="0"/>
            </a:endParaRPr>
          </a:p>
          <a:p>
            <a:pPr marL="342900" indent="-342900">
              <a:buFont typeface="Arial" charset="0"/>
              <a:buChar char="•"/>
            </a:pPr>
            <a:r>
              <a:rPr lang="en-US" sz="2000" dirty="0">
                <a:solidFill>
                  <a:schemeClr val="bg1"/>
                </a:solidFill>
                <a:latin typeface="Cambria" charset="0"/>
                <a:ea typeface="Cambria" charset="0"/>
                <a:cs typeface="Cambria" charset="0"/>
              </a:rPr>
              <a:t>What was the National Party prepared to concede?</a:t>
            </a:r>
          </a:p>
          <a:p>
            <a:pPr marL="342900" indent="-342900">
              <a:buFont typeface="Arial" charset="0"/>
              <a:buChar char="•"/>
            </a:pPr>
            <a:endParaRPr lang="en-US" sz="2000" dirty="0">
              <a:solidFill>
                <a:schemeClr val="bg1"/>
              </a:solidFill>
              <a:latin typeface="Cambria" charset="0"/>
              <a:ea typeface="Cambria" charset="0"/>
              <a:cs typeface="Cambria" charset="0"/>
            </a:endParaRPr>
          </a:p>
          <a:p>
            <a:pPr marL="342900" indent="-342900">
              <a:buFont typeface="Arial" charset="0"/>
              <a:buChar char="•"/>
            </a:pPr>
            <a:r>
              <a:rPr lang="en-US" sz="2000" dirty="0">
                <a:solidFill>
                  <a:schemeClr val="bg1"/>
                </a:solidFill>
                <a:latin typeface="Cambria" charset="0"/>
                <a:ea typeface="Cambria" charset="0"/>
                <a:cs typeface="Cambria" charset="0"/>
              </a:rPr>
              <a:t>Divisions and unresolved issues within the ANC</a:t>
            </a:r>
          </a:p>
          <a:p>
            <a:pPr marL="342900" indent="-342900">
              <a:buFont typeface="Arial" charset="0"/>
              <a:buChar char="•"/>
            </a:pPr>
            <a:endParaRPr lang="en-US" sz="2000" dirty="0">
              <a:solidFill>
                <a:schemeClr val="bg1"/>
              </a:solidFill>
              <a:latin typeface="Cambria" charset="0"/>
              <a:ea typeface="Cambria" charset="0"/>
              <a:cs typeface="Cambria" charset="0"/>
            </a:endParaRPr>
          </a:p>
          <a:p>
            <a:pPr marL="342900" indent="-342900">
              <a:buFont typeface="Arial" charset="0"/>
              <a:buChar char="•"/>
            </a:pPr>
            <a:r>
              <a:rPr lang="en-US" sz="2000" dirty="0">
                <a:solidFill>
                  <a:schemeClr val="bg1"/>
                </a:solidFill>
                <a:latin typeface="Cambria" charset="0"/>
                <a:ea typeface="Cambria" charset="0"/>
                <a:cs typeface="Cambria" charset="0"/>
              </a:rPr>
              <a:t>Continued activity of  apartheid security apparatus and white extremists</a:t>
            </a:r>
          </a:p>
          <a:p>
            <a:pPr marL="342900" indent="-342900">
              <a:buFont typeface="Arial" charset="0"/>
              <a:buChar char="•"/>
            </a:pPr>
            <a:endParaRPr lang="en-US" sz="2000" dirty="0">
              <a:solidFill>
                <a:schemeClr val="bg1"/>
              </a:solidFill>
              <a:latin typeface="Cambria" charset="0"/>
              <a:ea typeface="Cambria" charset="0"/>
              <a:cs typeface="Cambria" charset="0"/>
            </a:endParaRPr>
          </a:p>
          <a:p>
            <a:pPr marL="342900" indent="-342900">
              <a:buFont typeface="Arial" charset="0"/>
              <a:buChar char="•"/>
            </a:pPr>
            <a:r>
              <a:rPr lang="en-US" sz="2000" dirty="0">
                <a:solidFill>
                  <a:schemeClr val="bg1"/>
                </a:solidFill>
                <a:latin typeface="Cambria" charset="0"/>
                <a:ea typeface="Cambria" charset="0"/>
                <a:cs typeface="Cambria" charset="0"/>
              </a:rPr>
              <a:t>Violence among supporters of African nationalist parties</a:t>
            </a:r>
          </a:p>
          <a:p>
            <a:pPr marL="342900" indent="-342900">
              <a:buFont typeface="Arial" charset="0"/>
              <a:buChar char="•"/>
            </a:pPr>
            <a:endParaRPr lang="en-US" sz="2000" dirty="0">
              <a:solidFill>
                <a:schemeClr val="bg1"/>
              </a:solidFill>
              <a:latin typeface="Cambria" charset="0"/>
              <a:ea typeface="Cambria" charset="0"/>
              <a:cs typeface="Cambria" charset="0"/>
            </a:endParaRPr>
          </a:p>
          <a:p>
            <a:pPr marL="342900" indent="-342900">
              <a:buFont typeface="Arial" charset="0"/>
              <a:buChar char="•"/>
            </a:pPr>
            <a:r>
              <a:rPr lang="en-US" sz="2000" dirty="0">
                <a:solidFill>
                  <a:schemeClr val="bg1"/>
                </a:solidFill>
                <a:latin typeface="Cambria" charset="0"/>
                <a:ea typeface="Cambria" charset="0"/>
                <a:cs typeface="Cambria" charset="0"/>
              </a:rPr>
              <a:t>1993 – 3,794 people died in violence in South Africa</a:t>
            </a:r>
          </a:p>
          <a:p>
            <a:pPr marL="342900" indent="-342900">
              <a:buFont typeface="Arial" charset="0"/>
              <a:buChar char="•"/>
            </a:pPr>
            <a:endParaRPr lang="en-US" sz="2000" dirty="0">
              <a:solidFill>
                <a:schemeClr val="bg1"/>
              </a:solidFill>
              <a:latin typeface="Cambria" charset="0"/>
              <a:ea typeface="Cambria" charset="0"/>
              <a:cs typeface="Cambria" charset="0"/>
            </a:endParaRPr>
          </a:p>
          <a:p>
            <a:pPr marL="342900" indent="-342900">
              <a:buFont typeface="Arial" charset="0"/>
              <a:buChar char="•"/>
            </a:pPr>
            <a:r>
              <a:rPr lang="en-US" sz="2000" dirty="0">
                <a:solidFill>
                  <a:schemeClr val="bg1"/>
                </a:solidFill>
                <a:latin typeface="Cambria" charset="0"/>
                <a:ea typeface="Cambria" charset="0"/>
                <a:cs typeface="Cambria" charset="0"/>
              </a:rPr>
              <a:t>1994	 – multiparty elections; ANC won 63%; Mandela elected president</a:t>
            </a:r>
          </a:p>
          <a:p>
            <a:pPr marL="342900" indent="-342900">
              <a:lnSpc>
                <a:spcPct val="150000"/>
              </a:lnSpc>
              <a:buFont typeface="Arial" charset="0"/>
              <a:buChar char="•"/>
            </a:pPr>
            <a:endParaRPr lang="is-IS" sz="2000" dirty="0">
              <a:solidFill>
                <a:schemeClr val="bg1"/>
              </a:solidFill>
              <a:latin typeface="Cambria" charset="0"/>
              <a:ea typeface="Cambria" charset="0"/>
              <a:cs typeface="Cambria" charset="0"/>
            </a:endParaRPr>
          </a:p>
        </p:txBody>
      </p:sp>
    </p:spTree>
    <p:extLst>
      <p:ext uri="{BB962C8B-B14F-4D97-AF65-F5344CB8AC3E}">
        <p14:creationId xmlns:p14="http://schemas.microsoft.com/office/powerpoint/2010/main" val="14621155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512452"/>
            <a:ext cx="2565069" cy="5745844"/>
          </a:xfrm>
        </p:spPr>
        <p:txBody>
          <a:bodyPr>
            <a:normAutofit/>
          </a:bodyPr>
          <a:lstStyle/>
          <a:p>
            <a:pPr algn="ctr"/>
            <a:r>
              <a:rPr lang="is-IS" sz="3200" b="1" dirty="0">
                <a:solidFill>
                  <a:srgbClr val="FF0000"/>
                </a:solidFill>
                <a:latin typeface="Cambria" charset="0"/>
                <a:ea typeface="Cambria" charset="0"/>
                <a:cs typeface="Cambria" charset="0"/>
              </a:rPr>
              <a:t>The ANC and the National Party</a:t>
            </a:r>
            <a:endParaRPr lang="en-US" sz="3200" b="1" dirty="0">
              <a:solidFill>
                <a:srgbClr val="FF0000"/>
              </a:solidFill>
              <a:latin typeface="Cambria" charset="0"/>
              <a:ea typeface="Cambria" charset="0"/>
              <a:cs typeface="Cambria" charset="0"/>
            </a:endParaRPr>
          </a:p>
        </p:txBody>
      </p:sp>
      <p:sp>
        <p:nvSpPr>
          <p:cNvPr id="5" name="TextBox 4"/>
          <p:cNvSpPr txBox="1"/>
          <p:nvPr/>
        </p:nvSpPr>
        <p:spPr>
          <a:xfrm>
            <a:off x="1101969" y="5378333"/>
            <a:ext cx="1565360" cy="584775"/>
          </a:xfrm>
          <a:prstGeom prst="rect">
            <a:avLst/>
          </a:prstGeom>
          <a:noFill/>
        </p:spPr>
        <p:txBody>
          <a:bodyPr wrap="square" rtlCol="0">
            <a:spAutoFit/>
          </a:bodyPr>
          <a:lstStyle/>
          <a:p>
            <a:pPr algn="r"/>
            <a:r>
              <a:rPr lang="en-US" sz="1600" b="1" dirty="0">
                <a:latin typeface="Cambria" charset="0"/>
                <a:ea typeface="Cambria" charset="0"/>
                <a:cs typeface="Cambria" charset="0"/>
              </a:rPr>
              <a:t>network24.com</a:t>
            </a:r>
          </a:p>
        </p:txBody>
      </p:sp>
      <p:sp>
        <p:nvSpPr>
          <p:cNvPr id="9" name="TextBox 8"/>
          <p:cNvSpPr txBox="1"/>
          <p:nvPr/>
        </p:nvSpPr>
        <p:spPr>
          <a:xfrm>
            <a:off x="2755075" y="0"/>
            <a:ext cx="6189736" cy="7092967"/>
          </a:xfrm>
          <a:prstGeom prst="rect">
            <a:avLst/>
          </a:prstGeom>
          <a:noFill/>
        </p:spPr>
        <p:txBody>
          <a:bodyPr wrap="square" rtlCol="0">
            <a:spAutoFit/>
          </a:bodyPr>
          <a:lstStyle/>
          <a:p>
            <a:pPr marL="342900" indent="-342900">
              <a:buFont typeface="Arial" charset="0"/>
              <a:buChar char="•"/>
            </a:pPr>
            <a:r>
              <a:rPr lang="en-US" sz="2200" dirty="0">
                <a:solidFill>
                  <a:schemeClr val="bg1"/>
                </a:solidFill>
                <a:latin typeface="Cambria" charset="0"/>
                <a:ea typeface="Cambria" charset="0"/>
                <a:cs typeface="Cambria" charset="0"/>
              </a:rPr>
              <a:t>ANC drop its commitment to public ownership of industry before the revolutions in Eastern Europe</a:t>
            </a:r>
            <a:r>
              <a:rPr lang="is-IS" sz="2200" dirty="0">
                <a:solidFill>
                  <a:schemeClr val="bg1"/>
                </a:solidFill>
                <a:latin typeface="Cambria" charset="0"/>
                <a:ea typeface="Cambria" charset="0"/>
                <a:cs typeface="Cambria" charset="0"/>
              </a:rPr>
              <a:t>… but Mandela continued to talk about nationalisation until 1992</a:t>
            </a:r>
          </a:p>
          <a:p>
            <a:pPr marL="342900" indent="-342900">
              <a:buFont typeface="Arial" charset="0"/>
              <a:buChar char="•"/>
            </a:pPr>
            <a:endParaRPr lang="en-US" sz="2200" dirty="0">
              <a:solidFill>
                <a:schemeClr val="bg1"/>
              </a:solidFill>
              <a:latin typeface="Cambria" charset="0"/>
              <a:ea typeface="Cambria" charset="0"/>
              <a:cs typeface="Cambria" charset="0"/>
            </a:endParaRPr>
          </a:p>
          <a:p>
            <a:pPr marL="342900" indent="-342900">
              <a:buFont typeface="Arial" charset="0"/>
              <a:buChar char="•"/>
            </a:pPr>
            <a:r>
              <a:rPr lang="en-US" sz="2200" dirty="0">
                <a:solidFill>
                  <a:schemeClr val="bg1"/>
                </a:solidFill>
                <a:latin typeface="Cambria" charset="0"/>
                <a:ea typeface="Cambria" charset="0"/>
                <a:cs typeface="Cambria" charset="0"/>
              </a:rPr>
              <a:t>Soviet Union encouraged ANC to negotiate with the apartheid regime</a:t>
            </a:r>
          </a:p>
          <a:p>
            <a:pPr marL="342900" indent="-342900">
              <a:buFont typeface="Arial" charset="0"/>
              <a:buChar char="•"/>
            </a:pPr>
            <a:endParaRPr lang="en-US" sz="2200" dirty="0">
              <a:solidFill>
                <a:schemeClr val="bg1"/>
              </a:solidFill>
              <a:latin typeface="Cambria" charset="0"/>
              <a:ea typeface="Cambria" charset="0"/>
              <a:cs typeface="Cambria" charset="0"/>
            </a:endParaRPr>
          </a:p>
          <a:p>
            <a:pPr marL="342900" indent="-342900">
              <a:buFont typeface="Arial" charset="0"/>
              <a:buChar char="•"/>
            </a:pPr>
            <a:r>
              <a:rPr lang="en-US" sz="2200" dirty="0">
                <a:solidFill>
                  <a:schemeClr val="bg1"/>
                </a:solidFill>
                <a:latin typeface="Cambria" charset="0"/>
                <a:ea typeface="Cambria" charset="0"/>
                <a:cs typeface="Cambria" charset="0"/>
              </a:rPr>
              <a:t>August 1989 – ANC accepted idea of a negotiated settlement</a:t>
            </a:r>
          </a:p>
          <a:p>
            <a:pPr marL="342900" indent="-342900">
              <a:buFont typeface="Arial" charset="0"/>
              <a:buChar char="•"/>
            </a:pPr>
            <a:endParaRPr lang="en-US" sz="2200" dirty="0">
              <a:solidFill>
                <a:schemeClr val="bg1"/>
              </a:solidFill>
              <a:latin typeface="Cambria" charset="0"/>
              <a:ea typeface="Cambria" charset="0"/>
              <a:cs typeface="Cambria" charset="0"/>
            </a:endParaRPr>
          </a:p>
          <a:p>
            <a:pPr marL="342900" indent="-342900">
              <a:buFont typeface="Arial" charset="0"/>
              <a:buChar char="•"/>
            </a:pPr>
            <a:r>
              <a:rPr lang="en-US" sz="2200" dirty="0">
                <a:solidFill>
                  <a:schemeClr val="bg1"/>
                </a:solidFill>
                <a:latin typeface="Cambria" charset="0"/>
                <a:ea typeface="Cambria" charset="0"/>
                <a:cs typeface="Cambria" charset="0"/>
              </a:rPr>
              <a:t>South Africa forced to accept SWAPO government in Namibia</a:t>
            </a:r>
            <a:r>
              <a:rPr lang="is-IS" sz="2200" dirty="0">
                <a:solidFill>
                  <a:schemeClr val="bg1"/>
                </a:solidFill>
                <a:latin typeface="Cambria" charset="0"/>
                <a:ea typeface="Cambria" charset="0"/>
                <a:cs typeface="Cambria" charset="0"/>
              </a:rPr>
              <a:t>… but turned out to be liberal, not Marxist</a:t>
            </a:r>
          </a:p>
          <a:p>
            <a:endParaRPr lang="is-IS" sz="2200" dirty="0">
              <a:solidFill>
                <a:schemeClr val="bg1"/>
              </a:solidFill>
              <a:latin typeface="Cambria" charset="0"/>
              <a:ea typeface="Cambria" charset="0"/>
              <a:cs typeface="Cambria" charset="0"/>
            </a:endParaRPr>
          </a:p>
          <a:p>
            <a:pPr marL="342900" indent="-342900">
              <a:buFont typeface="Arial" charset="0"/>
              <a:buChar char="•"/>
            </a:pPr>
            <a:endParaRPr lang="is-IS" sz="1000" dirty="0">
              <a:solidFill>
                <a:schemeClr val="bg1"/>
              </a:solidFill>
              <a:latin typeface="Cambria" charset="0"/>
              <a:ea typeface="Cambria" charset="0"/>
              <a:cs typeface="Cambria" charset="0"/>
            </a:endParaRPr>
          </a:p>
          <a:p>
            <a:r>
              <a:rPr lang="is-IS" sz="2200" i="1" dirty="0">
                <a:solidFill>
                  <a:schemeClr val="bg1"/>
                </a:solidFill>
                <a:latin typeface="Cambria" charset="0"/>
                <a:ea typeface="Cambria" charset="0"/>
                <a:cs typeface="Cambria" charset="0"/>
              </a:rPr>
              <a:t>When did de Klerk accept the need for negotiations?</a:t>
            </a:r>
          </a:p>
          <a:p>
            <a:endParaRPr lang="is-IS" sz="2200" i="1" dirty="0">
              <a:solidFill>
                <a:schemeClr val="bg1"/>
              </a:solidFill>
              <a:latin typeface="Cambria" charset="0"/>
              <a:ea typeface="Cambria" charset="0"/>
              <a:cs typeface="Cambria" charset="0"/>
            </a:endParaRPr>
          </a:p>
          <a:p>
            <a:r>
              <a:rPr lang="is-IS" sz="2200" i="1" dirty="0">
                <a:solidFill>
                  <a:schemeClr val="bg1"/>
                </a:solidFill>
                <a:latin typeface="Cambria" charset="0"/>
                <a:ea typeface="Cambria" charset="0"/>
                <a:cs typeface="Cambria" charset="0"/>
              </a:rPr>
              <a:t>Did this predate the end of the Cold War in Europe?</a:t>
            </a:r>
          </a:p>
          <a:p>
            <a:pPr marL="342900" indent="-342900">
              <a:buFont typeface="Arial" charset="0"/>
              <a:buChar char="•"/>
            </a:pPr>
            <a:endParaRPr lang="en-US" sz="2000" dirty="0">
              <a:solidFill>
                <a:schemeClr val="bg1"/>
              </a:solidFill>
              <a:latin typeface="Cambria" charset="0"/>
              <a:ea typeface="Cambria" charset="0"/>
              <a:cs typeface="Cambria" charset="0"/>
            </a:endParaRPr>
          </a:p>
          <a:p>
            <a:pPr marL="342900" indent="-342900">
              <a:lnSpc>
                <a:spcPct val="150000"/>
              </a:lnSpc>
              <a:buFont typeface="Arial" charset="0"/>
              <a:buChar char="•"/>
            </a:pPr>
            <a:endParaRPr lang="en-US" sz="2200" dirty="0">
              <a:solidFill>
                <a:schemeClr val="bg1"/>
              </a:solidFill>
              <a:latin typeface="Cambria" charset="0"/>
              <a:ea typeface="Cambria" charset="0"/>
              <a:cs typeface="Cambria" charset="0"/>
            </a:endParaRPr>
          </a:p>
        </p:txBody>
      </p:sp>
    </p:spTree>
    <p:extLst>
      <p:ext uri="{BB962C8B-B14F-4D97-AF65-F5344CB8AC3E}">
        <p14:creationId xmlns:p14="http://schemas.microsoft.com/office/powerpoint/2010/main" val="17856590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586880"/>
            <a:ext cx="3372592" cy="3806990"/>
          </a:xfrm>
        </p:spPr>
        <p:txBody>
          <a:bodyPr>
            <a:normAutofit/>
          </a:bodyPr>
          <a:lstStyle/>
          <a:p>
            <a:pPr algn="ctr"/>
            <a:r>
              <a:rPr lang="is-IS" sz="3200" b="1" dirty="0">
                <a:solidFill>
                  <a:srgbClr val="FF0000"/>
                </a:solidFill>
                <a:latin typeface="Cambria" charset="0"/>
                <a:ea typeface="Cambria" charset="0"/>
                <a:cs typeface="Cambria" charset="0"/>
              </a:rPr>
              <a:t>Conclusions: </a:t>
            </a:r>
            <a:br>
              <a:rPr lang="is-IS" sz="3200" b="1" dirty="0">
                <a:solidFill>
                  <a:srgbClr val="FF0000"/>
                </a:solidFill>
                <a:latin typeface="Cambria" charset="0"/>
                <a:ea typeface="Cambria" charset="0"/>
                <a:cs typeface="Cambria" charset="0"/>
              </a:rPr>
            </a:br>
            <a:r>
              <a:rPr lang="is-IS" sz="3200" b="1" dirty="0">
                <a:solidFill>
                  <a:srgbClr val="FF0000"/>
                </a:solidFill>
                <a:latin typeface="Cambria" charset="0"/>
                <a:ea typeface="Cambria" charset="0"/>
                <a:cs typeface="Cambria" charset="0"/>
              </a:rPr>
              <a:t>why did apartheid collapse?</a:t>
            </a:r>
            <a:endParaRPr lang="en-US" sz="3200" b="1" dirty="0">
              <a:solidFill>
                <a:srgbClr val="FF0000"/>
              </a:solidFill>
              <a:latin typeface="Cambria" charset="0"/>
              <a:ea typeface="Cambria" charset="0"/>
              <a:cs typeface="Cambria" charset="0"/>
            </a:endParaRPr>
          </a:p>
        </p:txBody>
      </p:sp>
      <p:sp>
        <p:nvSpPr>
          <p:cNvPr id="5" name="TextBox 4"/>
          <p:cNvSpPr txBox="1"/>
          <p:nvPr/>
        </p:nvSpPr>
        <p:spPr>
          <a:xfrm>
            <a:off x="1101969" y="5378333"/>
            <a:ext cx="1565360" cy="584775"/>
          </a:xfrm>
          <a:prstGeom prst="rect">
            <a:avLst/>
          </a:prstGeom>
          <a:noFill/>
        </p:spPr>
        <p:txBody>
          <a:bodyPr wrap="square" rtlCol="0">
            <a:spAutoFit/>
          </a:bodyPr>
          <a:lstStyle/>
          <a:p>
            <a:pPr algn="r"/>
            <a:r>
              <a:rPr lang="en-US" sz="1600" b="1" dirty="0">
                <a:latin typeface="Cambria" charset="0"/>
                <a:ea typeface="Cambria" charset="0"/>
                <a:cs typeface="Cambria" charset="0"/>
              </a:rPr>
              <a:t>network24.com</a:t>
            </a:r>
          </a:p>
        </p:txBody>
      </p:sp>
      <p:sp>
        <p:nvSpPr>
          <p:cNvPr id="9" name="TextBox 8"/>
          <p:cNvSpPr txBox="1"/>
          <p:nvPr/>
        </p:nvSpPr>
        <p:spPr>
          <a:xfrm>
            <a:off x="3372593" y="498534"/>
            <a:ext cx="5771406" cy="6344622"/>
          </a:xfrm>
          <a:prstGeom prst="rect">
            <a:avLst/>
          </a:prstGeom>
          <a:noFill/>
        </p:spPr>
        <p:txBody>
          <a:bodyPr wrap="square" rtlCol="0">
            <a:spAutoFit/>
          </a:bodyPr>
          <a:lstStyle/>
          <a:p>
            <a:pPr marL="342900" indent="-342900">
              <a:buFont typeface="Arial" charset="0"/>
              <a:buChar char="•"/>
            </a:pPr>
            <a:r>
              <a:rPr lang="en-GB" sz="2000" dirty="0">
                <a:solidFill>
                  <a:schemeClr val="bg1"/>
                </a:solidFill>
                <a:latin typeface="Cambria" charset="0"/>
                <a:ea typeface="Cambria" charset="0"/>
                <a:cs typeface="Cambria" charset="0"/>
              </a:rPr>
              <a:t>What are the connections between global changes and local changes?</a:t>
            </a:r>
          </a:p>
          <a:p>
            <a:pPr marL="342900" indent="-342900">
              <a:buFont typeface="Arial" charset="0"/>
              <a:buChar char="•"/>
            </a:pPr>
            <a:endParaRPr lang="en-GB" sz="2000" dirty="0">
              <a:solidFill>
                <a:schemeClr val="bg1"/>
              </a:solidFill>
              <a:latin typeface="Cambria" charset="0"/>
              <a:ea typeface="Cambria" charset="0"/>
              <a:cs typeface="Cambria" charset="0"/>
            </a:endParaRPr>
          </a:p>
          <a:p>
            <a:pPr marL="342900" indent="-342900">
              <a:buFont typeface="Arial" charset="0"/>
              <a:buChar char="•"/>
            </a:pPr>
            <a:r>
              <a:rPr lang="en-GB" sz="2000" dirty="0">
                <a:solidFill>
                  <a:schemeClr val="bg1"/>
                </a:solidFill>
                <a:latin typeface="Cambria" charset="0"/>
                <a:ea typeface="Cambria" charset="0"/>
                <a:cs typeface="Cambria" charset="0"/>
              </a:rPr>
              <a:t>Individual agency versus structural factors? </a:t>
            </a:r>
          </a:p>
          <a:p>
            <a:pPr marL="342900" indent="-342900">
              <a:buFont typeface="Arial" charset="0"/>
              <a:buChar char="•"/>
            </a:pPr>
            <a:endParaRPr lang="en-GB" sz="2000" dirty="0">
              <a:solidFill>
                <a:schemeClr val="bg1"/>
              </a:solidFill>
              <a:latin typeface="Cambria" charset="0"/>
              <a:ea typeface="Cambria" charset="0"/>
              <a:cs typeface="Cambria" charset="0"/>
            </a:endParaRPr>
          </a:p>
          <a:p>
            <a:pPr marL="342900" indent="-342900">
              <a:buFont typeface="Arial" charset="0"/>
              <a:buChar char="•"/>
            </a:pPr>
            <a:r>
              <a:rPr lang="en-GB" sz="2000" dirty="0">
                <a:solidFill>
                  <a:schemeClr val="bg1"/>
                </a:solidFill>
                <a:latin typeface="Cambria" charset="0"/>
                <a:ea typeface="Cambria" charset="0"/>
                <a:cs typeface="Cambria" charset="0"/>
              </a:rPr>
              <a:t>Internal developments in South Africa versus international pressure?</a:t>
            </a:r>
          </a:p>
          <a:p>
            <a:pPr marL="342900" indent="-342900">
              <a:buFont typeface="Arial" charset="0"/>
              <a:buChar char="•"/>
            </a:pPr>
            <a:endParaRPr lang="en-GB" sz="2000" dirty="0">
              <a:solidFill>
                <a:schemeClr val="bg1"/>
              </a:solidFill>
              <a:latin typeface="Cambria" charset="0"/>
              <a:ea typeface="Cambria" charset="0"/>
              <a:cs typeface="Cambria" charset="0"/>
            </a:endParaRPr>
          </a:p>
          <a:p>
            <a:pPr marL="342900" indent="-342900">
              <a:buFont typeface="Arial" charset="0"/>
              <a:buChar char="•"/>
            </a:pPr>
            <a:r>
              <a:rPr lang="en-GB" sz="2000" dirty="0">
                <a:solidFill>
                  <a:schemeClr val="bg1"/>
                </a:solidFill>
                <a:latin typeface="Cambria" charset="0"/>
                <a:ea typeface="Cambria" charset="0"/>
                <a:cs typeface="Cambria" charset="0"/>
              </a:rPr>
              <a:t>Paradox</a:t>
            </a:r>
            <a:r>
              <a:rPr lang="is-IS" sz="2000" dirty="0">
                <a:solidFill>
                  <a:schemeClr val="bg1"/>
                </a:solidFill>
                <a:latin typeface="Cambria" charset="0"/>
                <a:ea typeface="Cambria" charset="0"/>
                <a:cs typeface="Cambria" charset="0"/>
              </a:rPr>
              <a:t>… how does the collapse of the Soviet Union strengthen the ANC’s position? Did de Klerk underestimate the ANC?</a:t>
            </a:r>
          </a:p>
          <a:p>
            <a:pPr marL="342900" indent="-342900">
              <a:buFont typeface="Arial" charset="0"/>
              <a:buChar char="•"/>
            </a:pPr>
            <a:endParaRPr lang="is-IS" sz="2000" dirty="0">
              <a:solidFill>
                <a:schemeClr val="bg1"/>
              </a:solidFill>
              <a:latin typeface="Cambria" charset="0"/>
              <a:ea typeface="Cambria" charset="0"/>
              <a:cs typeface="Cambria" charset="0"/>
            </a:endParaRPr>
          </a:p>
          <a:p>
            <a:pPr marL="342900" indent="-342900">
              <a:buFont typeface="Arial" charset="0"/>
              <a:buChar char="•"/>
            </a:pPr>
            <a:r>
              <a:rPr lang="is-IS" sz="2000" dirty="0">
                <a:solidFill>
                  <a:schemeClr val="bg1"/>
                </a:solidFill>
                <a:latin typeface="Cambria" charset="0"/>
                <a:ea typeface="Cambria" charset="0"/>
                <a:cs typeface="Cambria" charset="0"/>
              </a:rPr>
              <a:t>What effect did the ANC military struggle have on the collapse of apartheid?</a:t>
            </a:r>
          </a:p>
          <a:p>
            <a:pPr marL="342900" indent="-342900">
              <a:buFont typeface="Arial" charset="0"/>
              <a:buChar char="•"/>
            </a:pPr>
            <a:endParaRPr lang="is-IS" sz="2000" dirty="0">
              <a:solidFill>
                <a:schemeClr val="bg1"/>
              </a:solidFill>
              <a:latin typeface="Cambria" charset="0"/>
              <a:ea typeface="Cambria" charset="0"/>
              <a:cs typeface="Cambria" charset="0"/>
            </a:endParaRPr>
          </a:p>
          <a:p>
            <a:pPr marL="342900" indent="-342900">
              <a:buFont typeface="Arial" charset="0"/>
              <a:buChar char="•"/>
            </a:pPr>
            <a:r>
              <a:rPr lang="is-IS" sz="2000" dirty="0">
                <a:solidFill>
                  <a:schemeClr val="bg1"/>
                </a:solidFill>
                <a:latin typeface="Cambria" charset="0"/>
                <a:ea typeface="Cambria" charset="0"/>
                <a:cs typeface="Cambria" charset="0"/>
              </a:rPr>
              <a:t>ANC’s support now fading away – younger generation have no memory of liberation struggle, dissatisfaction with the direction of the country...</a:t>
            </a:r>
            <a:endParaRPr lang="en-US" sz="2000" dirty="0">
              <a:solidFill>
                <a:schemeClr val="bg1"/>
              </a:solidFill>
              <a:latin typeface="Cambria" charset="0"/>
              <a:ea typeface="Cambria" charset="0"/>
              <a:cs typeface="Cambria" charset="0"/>
            </a:endParaRPr>
          </a:p>
          <a:p>
            <a:pPr marL="342900" indent="-342900">
              <a:lnSpc>
                <a:spcPct val="150000"/>
              </a:lnSpc>
              <a:buFont typeface="Arial" charset="0"/>
              <a:buChar char="•"/>
            </a:pPr>
            <a:endParaRPr lang="is-IS" sz="2000" dirty="0">
              <a:solidFill>
                <a:schemeClr val="bg1"/>
              </a:solidFill>
              <a:latin typeface="Cambria" charset="0"/>
              <a:ea typeface="Cambria" charset="0"/>
              <a:cs typeface="Cambria" charset="0"/>
            </a:endParaRPr>
          </a:p>
        </p:txBody>
      </p:sp>
    </p:spTree>
    <p:extLst>
      <p:ext uri="{BB962C8B-B14F-4D97-AF65-F5344CB8AC3E}">
        <p14:creationId xmlns:p14="http://schemas.microsoft.com/office/powerpoint/2010/main" val="164760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itle 1"/>
          <p:cNvSpPr txBox="1">
            <a:spLocks noGrp="1"/>
          </p:cNvSpPr>
          <p:nvPr>
            <p:ph type="title"/>
          </p:nvPr>
        </p:nvSpPr>
        <p:spPr>
          <a:xfrm>
            <a:off x="628650" y="365126"/>
            <a:ext cx="7886700" cy="846157"/>
          </a:xfrm>
          <a:prstGeom prst="rect">
            <a:avLst/>
          </a:prstGeom>
        </p:spPr>
        <p:txBody>
          <a:bodyPr/>
          <a:lstStyle>
            <a:lvl1pPr>
              <a:defRPr>
                <a:solidFill>
                  <a:srgbClr val="FFFFFF"/>
                </a:solidFill>
                <a:latin typeface="Cambria"/>
                <a:ea typeface="Cambria"/>
                <a:cs typeface="Cambria"/>
                <a:sym typeface="Cambria"/>
              </a:defRPr>
            </a:lvl1pPr>
          </a:lstStyle>
          <a:p>
            <a:r>
              <a:rPr b="1" dirty="0">
                <a:solidFill>
                  <a:srgbClr val="FF0000"/>
                </a:solidFill>
              </a:rPr>
              <a:t>Gorbachev‘s Reforms</a:t>
            </a:r>
            <a:r>
              <a:rPr lang="en-GB" b="1" dirty="0">
                <a:solidFill>
                  <a:srgbClr val="FF0000"/>
                </a:solidFill>
              </a:rPr>
              <a:t> in USSR</a:t>
            </a:r>
            <a:endParaRPr b="1" dirty="0">
              <a:solidFill>
                <a:srgbClr val="FF0000"/>
              </a:solidFill>
            </a:endParaRPr>
          </a:p>
        </p:txBody>
      </p:sp>
      <p:sp>
        <p:nvSpPr>
          <p:cNvPr id="127" name="Content Placeholder 2"/>
          <p:cNvSpPr txBox="1">
            <a:spLocks noGrp="1"/>
          </p:cNvSpPr>
          <p:nvPr>
            <p:ph type="body" sz="half" idx="1"/>
          </p:nvPr>
        </p:nvSpPr>
        <p:spPr>
          <a:xfrm>
            <a:off x="261257" y="1211283"/>
            <a:ext cx="4767943" cy="5415148"/>
          </a:xfrm>
          <a:prstGeom prst="rect">
            <a:avLst/>
          </a:prstGeom>
        </p:spPr>
        <p:txBody>
          <a:bodyPr/>
          <a:lstStyle/>
          <a:p>
            <a:pPr marL="342899" indent="-342899">
              <a:lnSpc>
                <a:spcPct val="120000"/>
              </a:lnSpc>
              <a:defRPr sz="1900">
                <a:solidFill>
                  <a:srgbClr val="FFFFFF"/>
                </a:solidFill>
                <a:latin typeface="Cambria"/>
                <a:ea typeface="Cambria"/>
                <a:cs typeface="Cambria"/>
                <a:sym typeface="Cambria"/>
              </a:defRPr>
            </a:pPr>
            <a:r>
              <a:rPr sz="2400" dirty="0"/>
              <a:t>Economic problems in the USSR</a:t>
            </a:r>
          </a:p>
          <a:p>
            <a:pPr marL="342899" indent="-342899">
              <a:lnSpc>
                <a:spcPct val="120000"/>
              </a:lnSpc>
              <a:defRPr sz="1900">
                <a:solidFill>
                  <a:srgbClr val="FFFFFF"/>
                </a:solidFill>
                <a:latin typeface="Cambria"/>
                <a:ea typeface="Cambria"/>
                <a:cs typeface="Cambria"/>
                <a:sym typeface="Cambria"/>
              </a:defRPr>
            </a:pPr>
            <a:r>
              <a:rPr sz="2400" dirty="0"/>
              <a:t>1985. Gorbachev’s reforms: </a:t>
            </a:r>
            <a:r>
              <a:rPr sz="2400" i="1" dirty="0"/>
              <a:t>perestroika</a:t>
            </a:r>
            <a:r>
              <a:rPr sz="2400" dirty="0"/>
              <a:t> (restructuring), </a:t>
            </a:r>
            <a:r>
              <a:rPr sz="2400" i="1" dirty="0"/>
              <a:t>glasnost</a:t>
            </a:r>
            <a:r>
              <a:rPr sz="2400" dirty="0"/>
              <a:t> (openness)</a:t>
            </a:r>
          </a:p>
          <a:p>
            <a:pPr marL="342899" indent="-342899">
              <a:lnSpc>
                <a:spcPct val="120000"/>
              </a:lnSpc>
              <a:defRPr sz="1900">
                <a:solidFill>
                  <a:srgbClr val="FFFFFF"/>
                </a:solidFill>
                <a:latin typeface="Cambria"/>
                <a:ea typeface="Cambria"/>
                <a:cs typeface="Cambria"/>
                <a:sym typeface="Cambria"/>
              </a:defRPr>
            </a:pPr>
            <a:r>
              <a:rPr sz="2400" dirty="0"/>
              <a:t>Imperial ‘overstretch’</a:t>
            </a:r>
          </a:p>
          <a:p>
            <a:pPr marL="342899" indent="-342899">
              <a:lnSpc>
                <a:spcPct val="120000"/>
              </a:lnSpc>
              <a:defRPr sz="1900">
                <a:solidFill>
                  <a:srgbClr val="FFFFFF"/>
                </a:solidFill>
                <a:latin typeface="Cambria"/>
                <a:ea typeface="Cambria"/>
                <a:cs typeface="Cambria"/>
                <a:sym typeface="Cambria"/>
              </a:defRPr>
            </a:pPr>
            <a:r>
              <a:rPr sz="2400" dirty="0"/>
              <a:t>Disappointment with Marxist regimes in the Third World –By 1988: withdrawal from Afghanistan, cutback on support for Ethiopia and Angola</a:t>
            </a:r>
            <a:endParaRPr lang="en-GB" sz="2400" dirty="0"/>
          </a:p>
          <a:p>
            <a:pPr marL="342899" indent="-342899">
              <a:lnSpc>
                <a:spcPct val="120000"/>
              </a:lnSpc>
              <a:defRPr sz="1900">
                <a:solidFill>
                  <a:srgbClr val="FFFFFF"/>
                </a:solidFill>
                <a:latin typeface="Cambria"/>
                <a:ea typeface="Cambria"/>
                <a:cs typeface="Cambria"/>
                <a:sym typeface="Cambria"/>
              </a:defRPr>
            </a:pPr>
            <a:endParaRPr dirty="0"/>
          </a:p>
        </p:txBody>
      </p:sp>
      <p:pic>
        <p:nvPicPr>
          <p:cNvPr id="128" name="Content Placeholder 4" descr="Content Placeholder 4"/>
          <p:cNvPicPr>
            <a:picLocks noChangeAspect="1"/>
          </p:cNvPicPr>
          <p:nvPr/>
        </p:nvPicPr>
        <p:blipFill>
          <a:blip r:embed="rId3"/>
          <a:stretch>
            <a:fillRect/>
          </a:stretch>
        </p:blipFill>
        <p:spPr>
          <a:xfrm>
            <a:off x="5195456" y="1825625"/>
            <a:ext cx="2959333" cy="4038256"/>
          </a:xfrm>
          <a:prstGeom prst="rect">
            <a:avLst/>
          </a:prstGeom>
          <a:ln w="12700">
            <a:miter lim="400000"/>
          </a:ln>
        </p:spPr>
      </p:pic>
      <p:sp>
        <p:nvSpPr>
          <p:cNvPr id="129" name="TextBox 3"/>
          <p:cNvSpPr txBox="1"/>
          <p:nvPr/>
        </p:nvSpPr>
        <p:spPr>
          <a:xfrm>
            <a:off x="5195456" y="5998816"/>
            <a:ext cx="2959332" cy="3727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2000">
                <a:solidFill>
                  <a:srgbClr val="FFFFFF"/>
                </a:solidFill>
                <a:latin typeface="Cambria"/>
                <a:ea typeface="Cambria"/>
                <a:cs typeface="Cambria"/>
                <a:sym typeface="Cambria"/>
              </a:defRPr>
            </a:lvl1pPr>
          </a:lstStyle>
          <a:p>
            <a:r>
              <a:t>Mikhail Gorbachev</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Title 1"/>
          <p:cNvSpPr txBox="1">
            <a:spLocks noGrp="1"/>
          </p:cNvSpPr>
          <p:nvPr>
            <p:ph type="title"/>
          </p:nvPr>
        </p:nvSpPr>
        <p:spPr>
          <a:xfrm>
            <a:off x="628650" y="365126"/>
            <a:ext cx="7886700" cy="774905"/>
          </a:xfrm>
          <a:prstGeom prst="rect">
            <a:avLst/>
          </a:prstGeom>
        </p:spPr>
        <p:txBody>
          <a:bodyPr/>
          <a:lstStyle>
            <a:lvl1pPr>
              <a:defRPr sz="3900">
                <a:solidFill>
                  <a:srgbClr val="FFFFFF"/>
                </a:solidFill>
                <a:latin typeface="Cambria"/>
                <a:ea typeface="Cambria"/>
                <a:cs typeface="Cambria"/>
                <a:sym typeface="Cambria"/>
              </a:defRPr>
            </a:lvl1pPr>
          </a:lstStyle>
          <a:p>
            <a:r>
              <a:rPr dirty="0"/>
              <a:t> </a:t>
            </a:r>
            <a:r>
              <a:rPr b="1" dirty="0">
                <a:solidFill>
                  <a:srgbClr val="FF0000"/>
                </a:solidFill>
              </a:rPr>
              <a:t>Revolutions in Eastern Europe</a:t>
            </a:r>
          </a:p>
        </p:txBody>
      </p:sp>
      <p:pic>
        <p:nvPicPr>
          <p:cNvPr id="134" name="Content Placeholder 5" descr="Content Placeholder 5"/>
          <p:cNvPicPr>
            <a:picLocks noChangeAspect="1"/>
          </p:cNvPicPr>
          <p:nvPr/>
        </p:nvPicPr>
        <p:blipFill>
          <a:blip r:embed="rId3"/>
          <a:stretch>
            <a:fillRect/>
          </a:stretch>
        </p:blipFill>
        <p:spPr>
          <a:xfrm>
            <a:off x="628650" y="1584030"/>
            <a:ext cx="3872906" cy="3444227"/>
          </a:xfrm>
          <a:prstGeom prst="rect">
            <a:avLst/>
          </a:prstGeom>
          <a:ln w="12700">
            <a:miter lim="400000"/>
          </a:ln>
        </p:spPr>
      </p:pic>
      <p:sp>
        <p:nvSpPr>
          <p:cNvPr id="135" name="Content Placeholder 3"/>
          <p:cNvSpPr txBox="1">
            <a:spLocks noGrp="1"/>
          </p:cNvSpPr>
          <p:nvPr>
            <p:ph type="body" sz="half" idx="1"/>
          </p:nvPr>
        </p:nvSpPr>
        <p:spPr>
          <a:xfrm>
            <a:off x="4629149" y="1207499"/>
            <a:ext cx="4312969" cy="5490184"/>
          </a:xfrm>
          <a:prstGeom prst="rect">
            <a:avLst/>
          </a:prstGeom>
        </p:spPr>
        <p:txBody>
          <a:bodyPr>
            <a:normAutofit/>
          </a:bodyPr>
          <a:lstStyle/>
          <a:p>
            <a:pPr>
              <a:lnSpc>
                <a:spcPct val="72000"/>
              </a:lnSpc>
              <a:defRPr sz="2500">
                <a:solidFill>
                  <a:srgbClr val="FFFFFF"/>
                </a:solidFill>
                <a:latin typeface="Cambria"/>
                <a:ea typeface="Cambria"/>
                <a:cs typeface="Cambria"/>
                <a:sym typeface="Cambria"/>
              </a:defRPr>
            </a:pPr>
            <a:r>
              <a:rPr dirty="0"/>
              <a:t>Crumbling support for regimes in Eastern Europe.</a:t>
            </a:r>
            <a:endParaRPr lang="en-GB" dirty="0"/>
          </a:p>
          <a:p>
            <a:pPr marL="0" indent="0">
              <a:lnSpc>
                <a:spcPct val="72000"/>
              </a:lnSpc>
              <a:buNone/>
              <a:defRPr sz="2500">
                <a:solidFill>
                  <a:srgbClr val="FFFFFF"/>
                </a:solidFill>
                <a:latin typeface="Cambria"/>
                <a:ea typeface="Cambria"/>
                <a:cs typeface="Cambria"/>
                <a:sym typeface="Cambria"/>
              </a:defRPr>
            </a:pPr>
            <a:r>
              <a:rPr dirty="0"/>
              <a:t> </a:t>
            </a:r>
          </a:p>
          <a:p>
            <a:pPr>
              <a:lnSpc>
                <a:spcPct val="72000"/>
              </a:lnSpc>
              <a:defRPr sz="2500">
                <a:solidFill>
                  <a:srgbClr val="FFFFFF"/>
                </a:solidFill>
                <a:latin typeface="Cambria"/>
                <a:ea typeface="Cambria"/>
                <a:cs typeface="Cambria"/>
                <a:sym typeface="Cambria"/>
              </a:defRPr>
            </a:pPr>
            <a:r>
              <a:rPr dirty="0"/>
              <a:t>1988-1991: 30% fall in the production of oil in the </a:t>
            </a:r>
            <a:r>
              <a:rPr dirty="0" err="1"/>
              <a:t>USSR</a:t>
            </a:r>
            <a:r>
              <a:rPr dirty="0" err="1">
                <a:latin typeface="Wingdings"/>
                <a:ea typeface="Wingdings"/>
                <a:cs typeface="Wingdings"/>
                <a:sym typeface="Wingdings"/>
              </a:rPr>
              <a:t></a:t>
            </a:r>
            <a:r>
              <a:rPr dirty="0" err="1"/>
              <a:t>acute</a:t>
            </a:r>
            <a:r>
              <a:rPr dirty="0"/>
              <a:t> economic crisis. Rivalry with Boris Yeltsin</a:t>
            </a:r>
            <a:endParaRPr lang="en-GB" dirty="0"/>
          </a:p>
          <a:p>
            <a:pPr>
              <a:lnSpc>
                <a:spcPct val="72000"/>
              </a:lnSpc>
              <a:defRPr sz="2500">
                <a:solidFill>
                  <a:srgbClr val="FFFFFF"/>
                </a:solidFill>
                <a:latin typeface="Cambria"/>
                <a:ea typeface="Cambria"/>
                <a:cs typeface="Cambria"/>
                <a:sym typeface="Cambria"/>
              </a:defRPr>
            </a:pPr>
            <a:endParaRPr dirty="0"/>
          </a:p>
          <a:p>
            <a:pPr>
              <a:lnSpc>
                <a:spcPct val="72000"/>
              </a:lnSpc>
              <a:defRPr sz="2500">
                <a:solidFill>
                  <a:srgbClr val="FFFFFF"/>
                </a:solidFill>
                <a:latin typeface="Cambria"/>
                <a:ea typeface="Cambria"/>
                <a:cs typeface="Cambria"/>
                <a:sym typeface="Cambria"/>
              </a:defRPr>
            </a:pPr>
            <a:r>
              <a:rPr dirty="0"/>
              <a:t>December 8, 1991: </a:t>
            </a:r>
            <a:r>
              <a:rPr dirty="0" err="1"/>
              <a:t>Belovezha</a:t>
            </a:r>
            <a:r>
              <a:rPr dirty="0"/>
              <a:t> Accords, USSR dissolved</a:t>
            </a:r>
            <a:endParaRPr lang="en-GB" dirty="0"/>
          </a:p>
          <a:p>
            <a:pPr>
              <a:lnSpc>
                <a:spcPct val="72000"/>
              </a:lnSpc>
              <a:defRPr sz="2500">
                <a:solidFill>
                  <a:srgbClr val="FFFFFF"/>
                </a:solidFill>
                <a:latin typeface="Cambria"/>
                <a:ea typeface="Cambria"/>
                <a:cs typeface="Cambria"/>
                <a:sym typeface="Cambria"/>
              </a:defRPr>
            </a:pPr>
            <a:endParaRPr dirty="0"/>
          </a:p>
          <a:p>
            <a:pPr marL="0" indent="0">
              <a:lnSpc>
                <a:spcPct val="72000"/>
              </a:lnSpc>
              <a:buSzTx/>
              <a:buNone/>
              <a:defRPr sz="2500" u="sng">
                <a:solidFill>
                  <a:srgbClr val="FFFFFF"/>
                </a:solidFill>
                <a:latin typeface="Cambria"/>
                <a:ea typeface="Cambria"/>
                <a:cs typeface="Cambria"/>
                <a:sym typeface="Cambria"/>
              </a:defRPr>
            </a:pPr>
            <a:r>
              <a:rPr dirty="0"/>
              <a:t>N.B. no-one expected this at all at the time</a:t>
            </a:r>
          </a:p>
        </p:txBody>
      </p:sp>
      <p:sp>
        <p:nvSpPr>
          <p:cNvPr id="136" name="TextBox 6"/>
          <p:cNvSpPr txBox="1"/>
          <p:nvPr/>
        </p:nvSpPr>
        <p:spPr>
          <a:xfrm>
            <a:off x="628650" y="5404787"/>
            <a:ext cx="4000500" cy="11485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i="1">
                <a:solidFill>
                  <a:srgbClr val="FFFFFF"/>
                </a:solidFill>
                <a:latin typeface="Cambria"/>
                <a:ea typeface="Cambria"/>
                <a:cs typeface="Cambria"/>
                <a:sym typeface="Cambria"/>
              </a:defRPr>
            </a:pPr>
            <a:r>
              <a:rPr dirty="0"/>
              <a:t>People climbing the Berlin Wall in front of the </a:t>
            </a:r>
            <a:r>
              <a:rPr dirty="0" err="1"/>
              <a:t>Brandenburger</a:t>
            </a:r>
            <a:r>
              <a:rPr dirty="0"/>
              <a:t> Gate. The Berlin Wall came down on </a:t>
            </a:r>
            <a:r>
              <a:rPr i="0" dirty="0"/>
              <a:t>9 November 1989: The Berlin Wall Comes Down</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 y="129680"/>
            <a:ext cx="2921328" cy="5154839"/>
          </a:xfrm>
        </p:spPr>
        <p:txBody>
          <a:bodyPr>
            <a:normAutofit/>
          </a:bodyPr>
          <a:lstStyle/>
          <a:p>
            <a:pPr algn="ctr"/>
            <a:r>
              <a:rPr lang="is-IS" sz="3200" b="1" dirty="0">
                <a:solidFill>
                  <a:srgbClr val="FF0000"/>
                </a:solidFill>
                <a:latin typeface="Cambria" charset="0"/>
                <a:ea typeface="Cambria" charset="0"/>
                <a:cs typeface="Cambria" charset="0"/>
              </a:rPr>
              <a:t>Toward democracy in sub-Saharan Africa</a:t>
            </a:r>
            <a:endParaRPr lang="en-US" sz="3200" b="1" dirty="0">
              <a:solidFill>
                <a:srgbClr val="FF0000"/>
              </a:solidFill>
              <a:latin typeface="Cambria" charset="0"/>
              <a:ea typeface="Cambria" charset="0"/>
              <a:cs typeface="Cambria" charset="0"/>
            </a:endParaRPr>
          </a:p>
        </p:txBody>
      </p:sp>
      <p:sp>
        <p:nvSpPr>
          <p:cNvPr id="5" name="TextBox 4"/>
          <p:cNvSpPr txBox="1"/>
          <p:nvPr/>
        </p:nvSpPr>
        <p:spPr>
          <a:xfrm>
            <a:off x="1101969" y="5378333"/>
            <a:ext cx="1565360" cy="584775"/>
          </a:xfrm>
          <a:prstGeom prst="rect">
            <a:avLst/>
          </a:prstGeom>
          <a:noFill/>
        </p:spPr>
        <p:txBody>
          <a:bodyPr wrap="square" rtlCol="0">
            <a:spAutoFit/>
          </a:bodyPr>
          <a:lstStyle/>
          <a:p>
            <a:pPr algn="r"/>
            <a:r>
              <a:rPr lang="en-US" sz="1600" b="1" dirty="0">
                <a:latin typeface="Cambria" charset="0"/>
                <a:ea typeface="Cambria" charset="0"/>
                <a:cs typeface="Cambria" charset="0"/>
              </a:rPr>
              <a:t>network24.com</a:t>
            </a:r>
          </a:p>
        </p:txBody>
      </p:sp>
      <p:sp>
        <p:nvSpPr>
          <p:cNvPr id="9" name="TextBox 8"/>
          <p:cNvSpPr txBox="1"/>
          <p:nvPr/>
        </p:nvSpPr>
        <p:spPr>
          <a:xfrm>
            <a:off x="3526972" y="367264"/>
            <a:ext cx="5481615" cy="5847755"/>
          </a:xfrm>
          <a:prstGeom prst="rect">
            <a:avLst/>
          </a:prstGeom>
          <a:noFill/>
        </p:spPr>
        <p:txBody>
          <a:bodyPr wrap="square" rtlCol="0">
            <a:spAutoFit/>
          </a:bodyPr>
          <a:lstStyle/>
          <a:p>
            <a:pPr marL="342900" indent="-342900">
              <a:buFont typeface="Arial" charset="0"/>
              <a:buChar char="•"/>
            </a:pPr>
            <a:r>
              <a:rPr lang="en-US" sz="2200" dirty="0">
                <a:solidFill>
                  <a:schemeClr val="bg1"/>
                </a:solidFill>
                <a:latin typeface="Cambria" charset="0"/>
                <a:ea typeface="Cambria" charset="0"/>
                <a:cs typeface="Cambria" charset="0"/>
              </a:rPr>
              <a:t>Economic crisis, especially after OPEC oil crisis of mid-1970s</a:t>
            </a:r>
          </a:p>
          <a:p>
            <a:pPr marL="342900" indent="-342900">
              <a:buFont typeface="Arial" charset="0"/>
              <a:buChar char="•"/>
            </a:pPr>
            <a:endParaRPr lang="en-US" sz="2200" dirty="0">
              <a:solidFill>
                <a:schemeClr val="bg1"/>
              </a:solidFill>
              <a:latin typeface="Cambria" charset="0"/>
              <a:ea typeface="Cambria" charset="0"/>
              <a:cs typeface="Cambria" charset="0"/>
            </a:endParaRPr>
          </a:p>
          <a:p>
            <a:pPr marL="342900" indent="-342900">
              <a:buFont typeface="Arial" charset="0"/>
              <a:buChar char="•"/>
            </a:pPr>
            <a:r>
              <a:rPr lang="en-US" sz="2200" dirty="0">
                <a:solidFill>
                  <a:schemeClr val="bg1"/>
                </a:solidFill>
                <a:latin typeface="Cambria" charset="0"/>
                <a:ea typeface="Cambria" charset="0"/>
                <a:cs typeface="Cambria" charset="0"/>
              </a:rPr>
              <a:t>Rising concern about human rights abuses</a:t>
            </a:r>
          </a:p>
          <a:p>
            <a:pPr marL="342900" indent="-342900">
              <a:buFont typeface="Arial" charset="0"/>
              <a:buChar char="•"/>
            </a:pPr>
            <a:endParaRPr lang="en-US" sz="2200" dirty="0">
              <a:solidFill>
                <a:schemeClr val="bg1"/>
              </a:solidFill>
              <a:latin typeface="Cambria" charset="0"/>
              <a:ea typeface="Cambria" charset="0"/>
              <a:cs typeface="Cambria" charset="0"/>
            </a:endParaRPr>
          </a:p>
          <a:p>
            <a:pPr marL="342900" indent="-342900">
              <a:buFont typeface="Arial" charset="0"/>
              <a:buChar char="•"/>
            </a:pPr>
            <a:r>
              <a:rPr lang="en-US" sz="2200" dirty="0">
                <a:solidFill>
                  <a:schemeClr val="bg1"/>
                </a:solidFill>
                <a:latin typeface="Cambria" charset="0"/>
                <a:ea typeface="Cambria" charset="0"/>
                <a:cs typeface="Cambria" charset="0"/>
              </a:rPr>
              <a:t>Structural adjustment reforms: reducing state sector, </a:t>
            </a:r>
            <a:r>
              <a:rPr lang="en-US" sz="2200" dirty="0" err="1">
                <a:solidFill>
                  <a:schemeClr val="bg1"/>
                </a:solidFill>
                <a:latin typeface="Cambria" charset="0"/>
                <a:ea typeface="Cambria" charset="0"/>
                <a:cs typeface="Cambria" charset="0"/>
              </a:rPr>
              <a:t>liberalisation</a:t>
            </a:r>
            <a:r>
              <a:rPr lang="en-US" sz="2200" dirty="0">
                <a:solidFill>
                  <a:schemeClr val="bg1"/>
                </a:solidFill>
                <a:latin typeface="Cambria" charset="0"/>
                <a:ea typeface="Cambria" charset="0"/>
                <a:cs typeface="Cambria" charset="0"/>
              </a:rPr>
              <a:t> of African economies</a:t>
            </a:r>
          </a:p>
          <a:p>
            <a:pPr marL="342900" indent="-342900">
              <a:buFont typeface="Arial" charset="0"/>
              <a:buChar char="•"/>
            </a:pPr>
            <a:endParaRPr lang="en-US" sz="2200" dirty="0">
              <a:solidFill>
                <a:schemeClr val="bg1"/>
              </a:solidFill>
              <a:latin typeface="Cambria" charset="0"/>
              <a:ea typeface="Cambria" charset="0"/>
              <a:cs typeface="Cambria" charset="0"/>
            </a:endParaRPr>
          </a:p>
          <a:p>
            <a:pPr marL="342900" indent="-342900">
              <a:buFont typeface="Arial" charset="0"/>
              <a:buChar char="•"/>
            </a:pPr>
            <a:r>
              <a:rPr lang="en-US" sz="2200" dirty="0">
                <a:solidFill>
                  <a:schemeClr val="bg1"/>
                </a:solidFill>
                <a:latin typeface="Cambria" charset="0"/>
                <a:ea typeface="Cambria" charset="0"/>
                <a:cs typeface="Cambria" charset="0"/>
              </a:rPr>
              <a:t>End of the Cold War pulled away pillars of external support</a:t>
            </a:r>
          </a:p>
          <a:p>
            <a:pPr marL="342900" indent="-342900">
              <a:buFont typeface="Arial" charset="0"/>
              <a:buChar char="•"/>
            </a:pPr>
            <a:endParaRPr lang="en-US" sz="2200" dirty="0">
              <a:solidFill>
                <a:schemeClr val="bg1"/>
              </a:solidFill>
              <a:latin typeface="Cambria" charset="0"/>
              <a:ea typeface="Cambria" charset="0"/>
              <a:cs typeface="Cambria" charset="0"/>
            </a:endParaRPr>
          </a:p>
          <a:p>
            <a:pPr marL="342900" indent="-342900">
              <a:buFont typeface="Arial" charset="0"/>
              <a:buChar char="•"/>
            </a:pPr>
            <a:r>
              <a:rPr lang="en-US" sz="2200" dirty="0">
                <a:solidFill>
                  <a:schemeClr val="bg1"/>
                </a:solidFill>
                <a:latin typeface="Cambria" charset="0"/>
                <a:ea typeface="Cambria" charset="0"/>
                <a:cs typeface="Cambria" charset="0"/>
              </a:rPr>
              <a:t>Wave of </a:t>
            </a:r>
            <a:r>
              <a:rPr lang="en-US" sz="2200" dirty="0" err="1">
                <a:solidFill>
                  <a:schemeClr val="bg1"/>
                </a:solidFill>
                <a:latin typeface="Cambria" charset="0"/>
                <a:ea typeface="Cambria" charset="0"/>
                <a:cs typeface="Cambria" charset="0"/>
              </a:rPr>
              <a:t>democratisation</a:t>
            </a:r>
            <a:r>
              <a:rPr lang="en-US" sz="2200" dirty="0">
                <a:solidFill>
                  <a:schemeClr val="bg1"/>
                </a:solidFill>
                <a:latin typeface="Cambria" charset="0"/>
                <a:ea typeface="Cambria" charset="0"/>
                <a:cs typeface="Cambria" charset="0"/>
              </a:rPr>
              <a:t> in early 1990s</a:t>
            </a:r>
          </a:p>
          <a:p>
            <a:pPr marL="342900" indent="-342900">
              <a:buFont typeface="Arial" charset="0"/>
              <a:buChar char="•"/>
            </a:pPr>
            <a:endParaRPr lang="en-US" sz="2200" dirty="0">
              <a:solidFill>
                <a:schemeClr val="bg1"/>
              </a:solidFill>
              <a:latin typeface="Cambria" charset="0"/>
              <a:ea typeface="Cambria" charset="0"/>
              <a:cs typeface="Cambria" charset="0"/>
            </a:endParaRPr>
          </a:p>
          <a:p>
            <a:pPr marL="342900" indent="-342900">
              <a:buFont typeface="Arial" charset="0"/>
              <a:buChar char="•"/>
            </a:pPr>
            <a:r>
              <a:rPr lang="en-US" sz="2200" dirty="0">
                <a:solidFill>
                  <a:schemeClr val="bg1"/>
                </a:solidFill>
                <a:latin typeface="Cambria" charset="0"/>
                <a:ea typeface="Cambria" charset="0"/>
                <a:cs typeface="Cambria" charset="0"/>
              </a:rPr>
              <a:t>Precedents provided by Eastern European revolutions?</a:t>
            </a:r>
          </a:p>
        </p:txBody>
      </p:sp>
    </p:spTree>
    <p:extLst>
      <p:ext uri="{BB962C8B-B14F-4D97-AF65-F5344CB8AC3E}">
        <p14:creationId xmlns:p14="http://schemas.microsoft.com/office/powerpoint/2010/main" val="17186816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15637" y="1368446"/>
            <a:ext cx="8538358" cy="3425168"/>
          </a:xfrm>
          <a:prstGeom prst="rect">
            <a:avLst/>
          </a:prstGeom>
        </p:spPr>
        <p:txBody>
          <a:bodyPr wrap="square">
            <a:spAutoFit/>
          </a:bodyPr>
          <a:lstStyle/>
          <a:p>
            <a:pPr algn="just">
              <a:lnSpc>
                <a:spcPct val="114000"/>
              </a:lnSpc>
            </a:pPr>
            <a:r>
              <a:rPr lang="en-GB" sz="2400" dirty="0">
                <a:solidFill>
                  <a:schemeClr val="bg1"/>
                </a:solidFill>
                <a:latin typeface="Cambria" charset="0"/>
                <a:ea typeface="Cambria" charset="0"/>
                <a:cs typeface="Cambria" charset="0"/>
              </a:rPr>
              <a:t>Tanzanians recognise that ‘events in Eastern Europe signify a very important shift away from the old assumptions and certainties, and they also feel that these events provided us with object lessons on how our own societies should be governed, the relationship between the rulers and the ruled, how power should be shared and who should allocate the sharing. And above all they all appreciate the moral force for change based on “people’s power.”</a:t>
            </a:r>
            <a:r>
              <a:rPr lang="en-US" sz="2400" dirty="0">
                <a:solidFill>
                  <a:schemeClr val="bg1"/>
                </a:solidFill>
                <a:latin typeface="Cambria" charset="0"/>
                <a:ea typeface="Cambria" charset="0"/>
                <a:cs typeface="Cambria" charset="0"/>
              </a:rPr>
              <a:t>’</a:t>
            </a:r>
          </a:p>
        </p:txBody>
      </p:sp>
      <p:sp>
        <p:nvSpPr>
          <p:cNvPr id="6" name="Rectangle 5"/>
          <p:cNvSpPr/>
          <p:nvPr/>
        </p:nvSpPr>
        <p:spPr>
          <a:xfrm>
            <a:off x="1068779" y="4881563"/>
            <a:ext cx="7885216" cy="400110"/>
          </a:xfrm>
          <a:prstGeom prst="rect">
            <a:avLst/>
          </a:prstGeom>
        </p:spPr>
        <p:txBody>
          <a:bodyPr wrap="square">
            <a:spAutoFit/>
          </a:bodyPr>
          <a:lstStyle/>
          <a:p>
            <a:pPr algn="r"/>
            <a:r>
              <a:rPr lang="en-GB" sz="2000" dirty="0">
                <a:solidFill>
                  <a:schemeClr val="bg1"/>
                </a:solidFill>
                <a:latin typeface="Cambria" charset="0"/>
                <a:ea typeface="Cambria" charset="0"/>
                <a:cs typeface="Cambria" charset="0"/>
              </a:rPr>
              <a:t>A. M. Babu, ‘Open Letter to CCM Chairman’, </a:t>
            </a:r>
            <a:r>
              <a:rPr lang="en-GB" sz="2000" i="1" dirty="0">
                <a:solidFill>
                  <a:schemeClr val="bg1"/>
                </a:solidFill>
                <a:latin typeface="Cambria" charset="0"/>
                <a:ea typeface="Cambria" charset="0"/>
                <a:cs typeface="Cambria" charset="0"/>
              </a:rPr>
              <a:t>New African</a:t>
            </a:r>
            <a:r>
              <a:rPr lang="en-GB" sz="2000" dirty="0">
                <a:solidFill>
                  <a:schemeClr val="bg1"/>
                </a:solidFill>
                <a:latin typeface="Cambria" charset="0"/>
                <a:ea typeface="Cambria" charset="0"/>
                <a:cs typeface="Cambria" charset="0"/>
              </a:rPr>
              <a:t>, February 1990</a:t>
            </a:r>
            <a:endParaRPr lang="en-US" sz="2000" dirty="0">
              <a:solidFill>
                <a:schemeClr val="bg1"/>
              </a:solidFill>
              <a:latin typeface="Cambria" charset="0"/>
              <a:ea typeface="Cambria" charset="0"/>
              <a:cs typeface="Cambria" charset="0"/>
            </a:endParaRPr>
          </a:p>
        </p:txBody>
      </p:sp>
    </p:spTree>
    <p:extLst>
      <p:ext uri="{BB962C8B-B14F-4D97-AF65-F5344CB8AC3E}">
        <p14:creationId xmlns:p14="http://schemas.microsoft.com/office/powerpoint/2010/main" val="843341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person in a suit and tie&#10;&#10;Description automatically generated with low confidence"/>
          <p:cNvPicPr>
            <a:picLocks noChangeAspect="1"/>
          </p:cNvPicPr>
          <p:nvPr/>
        </p:nvPicPr>
        <p:blipFill rotWithShape="1">
          <a:blip r:embed="rId2"/>
          <a:srcRect l="12540" r="37790"/>
          <a:stretch/>
        </p:blipFill>
        <p:spPr>
          <a:xfrm>
            <a:off x="3088140" y="10"/>
            <a:ext cx="6055860" cy="6857990"/>
          </a:xfrm>
          <a:prstGeom prst="rect">
            <a:avLst/>
          </a:prstGeom>
        </p:spPr>
      </p:pic>
      <p:sp>
        <p:nvSpPr>
          <p:cNvPr id="16" name="Freeform: Shape 9">
            <a:extLst>
              <a:ext uri="{FF2B5EF4-FFF2-40B4-BE49-F238E27FC236}">
                <a16:creationId xmlns:a16="http://schemas.microsoft.com/office/drawing/2014/main" id="{8F23F8A3-8FD7-4779-8323-FDC26BE998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5894850" cy="6858478"/>
          </a:xfrm>
          <a:custGeom>
            <a:avLst/>
            <a:gdLst>
              <a:gd name="connsiteX0" fmla="*/ 7859800 w 7859800"/>
              <a:gd name="connsiteY0" fmla="*/ 6858478 h 6858478"/>
              <a:gd name="connsiteX1" fmla="*/ 435245 w 7859800"/>
              <a:gd name="connsiteY1" fmla="*/ 6858478 h 6858478"/>
              <a:gd name="connsiteX2" fmla="*/ 435505 w 7859800"/>
              <a:gd name="connsiteY2" fmla="*/ 6857916 h 6858478"/>
              <a:gd name="connsiteX3" fmla="*/ 0 w 7859800"/>
              <a:gd name="connsiteY3" fmla="*/ 6857916 h 6858478"/>
              <a:gd name="connsiteX4" fmla="*/ 0 w 7859800"/>
              <a:gd name="connsiteY4" fmla="*/ 0 h 6858478"/>
              <a:gd name="connsiteX5" fmla="*/ 3611620 w 7859800"/>
              <a:gd name="connsiteY5" fmla="*/ 0 h 6858478"/>
              <a:gd name="connsiteX6" fmla="*/ 4677848 w 7859800"/>
              <a:gd name="connsiteY6" fmla="*/ 0 h 6858478"/>
              <a:gd name="connsiteX7" fmla="*/ 4683425 w 7859800"/>
              <a:gd name="connsiteY7"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59800" h="6858478">
                <a:moveTo>
                  <a:pt x="7859800" y="6858478"/>
                </a:moveTo>
                <a:lnTo>
                  <a:pt x="435245" y="6858478"/>
                </a:lnTo>
                <a:lnTo>
                  <a:pt x="435505" y="6857916"/>
                </a:lnTo>
                <a:lnTo>
                  <a:pt x="0" y="6857916"/>
                </a:lnTo>
                <a:lnTo>
                  <a:pt x="0" y="0"/>
                </a:lnTo>
                <a:lnTo>
                  <a:pt x="3611620" y="0"/>
                </a:lnTo>
                <a:lnTo>
                  <a:pt x="4677848" y="0"/>
                </a:lnTo>
                <a:lnTo>
                  <a:pt x="4683425" y="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Freeform: Shape 11">
            <a:extLst>
              <a:ext uri="{FF2B5EF4-FFF2-40B4-BE49-F238E27FC236}">
                <a16:creationId xmlns:a16="http://schemas.microsoft.com/office/drawing/2014/main" id="{F605C4CC-A25C-416F-8333-7CB7DC97D8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5573380" cy="6858478"/>
          </a:xfrm>
          <a:custGeom>
            <a:avLst/>
            <a:gdLst>
              <a:gd name="connsiteX0" fmla="*/ 7431174 w 7431174"/>
              <a:gd name="connsiteY0" fmla="*/ 6858478 h 6858478"/>
              <a:gd name="connsiteX1" fmla="*/ 6619 w 7431174"/>
              <a:gd name="connsiteY1" fmla="*/ 6858478 h 6858478"/>
              <a:gd name="connsiteX2" fmla="*/ 6879 w 7431174"/>
              <a:gd name="connsiteY2" fmla="*/ 6857916 h 6858478"/>
              <a:gd name="connsiteX3" fmla="*/ 0 w 7431174"/>
              <a:gd name="connsiteY3" fmla="*/ 6857916 h 6858478"/>
              <a:gd name="connsiteX4" fmla="*/ 0 w 7431174"/>
              <a:gd name="connsiteY4" fmla="*/ 0 h 6858478"/>
              <a:gd name="connsiteX5" fmla="*/ 3182994 w 7431174"/>
              <a:gd name="connsiteY5" fmla="*/ 0 h 6858478"/>
              <a:gd name="connsiteX6" fmla="*/ 4249222 w 7431174"/>
              <a:gd name="connsiteY6" fmla="*/ 0 h 6858478"/>
              <a:gd name="connsiteX7" fmla="*/ 4254799 w 7431174"/>
              <a:gd name="connsiteY7"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31174" h="6858478">
                <a:moveTo>
                  <a:pt x="7431174" y="6858478"/>
                </a:moveTo>
                <a:lnTo>
                  <a:pt x="6619" y="6858478"/>
                </a:lnTo>
                <a:lnTo>
                  <a:pt x="6879" y="6857916"/>
                </a:lnTo>
                <a:lnTo>
                  <a:pt x="0" y="6857916"/>
                </a:lnTo>
                <a:lnTo>
                  <a:pt x="0" y="0"/>
                </a:lnTo>
                <a:lnTo>
                  <a:pt x="3182994" y="0"/>
                </a:lnTo>
                <a:lnTo>
                  <a:pt x="4249222" y="0"/>
                </a:lnTo>
                <a:lnTo>
                  <a:pt x="4254799" y="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Title 1"/>
          <p:cNvSpPr txBox="1">
            <a:spLocks/>
          </p:cNvSpPr>
          <p:nvPr/>
        </p:nvSpPr>
        <p:spPr>
          <a:xfrm>
            <a:off x="380010" y="1211283"/>
            <a:ext cx="3978234" cy="4965679"/>
          </a:xfrm>
          <a:prstGeom prst="rect">
            <a:avLst/>
          </a:prstGeom>
        </p:spPr>
        <p:txBody>
          <a:bodyPr vert="horz" lIns="91440" tIns="45720" rIns="91440" bIns="45720" rtlCol="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sz="3600" b="1" dirty="0">
                <a:solidFill>
                  <a:srgbClr val="FF0000"/>
                </a:solidFill>
                <a:latin typeface="+mn-lt"/>
                <a:ea typeface="+mn-ea"/>
                <a:cs typeface="+mn-cs"/>
              </a:rPr>
              <a:t>F. W. de Klerk at the state opening of parliament, </a:t>
            </a:r>
          </a:p>
          <a:p>
            <a:pPr>
              <a:spcAft>
                <a:spcPts val="600"/>
              </a:spcAft>
            </a:pPr>
            <a:r>
              <a:rPr lang="en-US" sz="3600" b="1" dirty="0">
                <a:solidFill>
                  <a:srgbClr val="FF0000"/>
                </a:solidFill>
                <a:latin typeface="+mn-lt"/>
                <a:ea typeface="+mn-ea"/>
                <a:cs typeface="+mn-cs"/>
              </a:rPr>
              <a:t>2 February 1990</a:t>
            </a:r>
          </a:p>
          <a:p>
            <a:pPr>
              <a:spcAft>
                <a:spcPts val="600"/>
              </a:spcAft>
            </a:pPr>
            <a:endParaRPr lang="en-US" sz="3200" b="1" dirty="0">
              <a:solidFill>
                <a:srgbClr val="FF0000"/>
              </a:solidFill>
              <a:latin typeface="+mn-lt"/>
              <a:ea typeface="+mn-ea"/>
              <a:cs typeface="+mn-cs"/>
            </a:endParaRPr>
          </a:p>
          <a:p>
            <a:pPr>
              <a:spcAft>
                <a:spcPts val="600"/>
              </a:spcAft>
            </a:pPr>
            <a:endParaRPr lang="en-US" sz="3200" b="1" dirty="0">
              <a:solidFill>
                <a:srgbClr val="FF0000"/>
              </a:solidFill>
              <a:latin typeface="+mn-lt"/>
              <a:ea typeface="+mn-ea"/>
              <a:cs typeface="+mn-cs"/>
            </a:endParaRPr>
          </a:p>
        </p:txBody>
      </p:sp>
    </p:spTree>
    <p:extLst>
      <p:ext uri="{BB962C8B-B14F-4D97-AF65-F5344CB8AC3E}">
        <p14:creationId xmlns:p14="http://schemas.microsoft.com/office/powerpoint/2010/main" val="1335752250"/>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Title 1"/>
          <p:cNvSpPr txBox="1">
            <a:spLocks noGrp="1"/>
          </p:cNvSpPr>
          <p:nvPr>
            <p:ph type="title"/>
          </p:nvPr>
        </p:nvSpPr>
        <p:spPr>
          <a:xfrm>
            <a:off x="628650" y="365127"/>
            <a:ext cx="7886700" cy="727404"/>
          </a:xfrm>
          <a:prstGeom prst="rect">
            <a:avLst/>
          </a:prstGeom>
        </p:spPr>
        <p:txBody>
          <a:bodyPr/>
          <a:lstStyle>
            <a:lvl1pPr>
              <a:defRPr>
                <a:solidFill>
                  <a:srgbClr val="FFFFFF"/>
                </a:solidFill>
                <a:latin typeface="Cambria"/>
                <a:ea typeface="Cambria"/>
                <a:cs typeface="Cambria"/>
                <a:sym typeface="Cambria"/>
              </a:defRPr>
            </a:lvl1pPr>
          </a:lstStyle>
          <a:p>
            <a:r>
              <a:rPr b="1" dirty="0">
                <a:solidFill>
                  <a:srgbClr val="FF0000"/>
                </a:solidFill>
              </a:rPr>
              <a:t>Soweto Uprising, 1976</a:t>
            </a:r>
          </a:p>
        </p:txBody>
      </p:sp>
      <p:pic>
        <p:nvPicPr>
          <p:cNvPr id="158" name="Content Placeholder 5" descr="Content Placeholder 5"/>
          <p:cNvPicPr>
            <a:picLocks noChangeAspect="1"/>
          </p:cNvPicPr>
          <p:nvPr/>
        </p:nvPicPr>
        <p:blipFill>
          <a:blip r:embed="rId3"/>
          <a:stretch>
            <a:fillRect/>
          </a:stretch>
        </p:blipFill>
        <p:spPr>
          <a:xfrm>
            <a:off x="628650" y="1825625"/>
            <a:ext cx="3886200" cy="2185987"/>
          </a:xfrm>
          <a:prstGeom prst="rect">
            <a:avLst/>
          </a:prstGeom>
          <a:ln w="12700">
            <a:miter lim="400000"/>
          </a:ln>
        </p:spPr>
      </p:pic>
      <p:sp>
        <p:nvSpPr>
          <p:cNvPr id="159" name="Content Placeholder 3"/>
          <p:cNvSpPr txBox="1">
            <a:spLocks noGrp="1"/>
          </p:cNvSpPr>
          <p:nvPr>
            <p:ph type="body" sz="half" idx="1"/>
          </p:nvPr>
        </p:nvSpPr>
        <p:spPr>
          <a:xfrm>
            <a:off x="4629151" y="1253331"/>
            <a:ext cx="4289217" cy="4351338"/>
          </a:xfrm>
          <a:prstGeom prst="rect">
            <a:avLst/>
          </a:prstGeom>
        </p:spPr>
        <p:txBody>
          <a:bodyPr>
            <a:noAutofit/>
          </a:bodyPr>
          <a:lstStyle/>
          <a:p>
            <a:pPr marL="342900" indent="-342900">
              <a:lnSpc>
                <a:spcPct val="120000"/>
              </a:lnSpc>
              <a:defRPr sz="2300">
                <a:solidFill>
                  <a:srgbClr val="FFFFFF"/>
                </a:solidFill>
                <a:latin typeface="Cambria"/>
                <a:ea typeface="Cambria"/>
                <a:cs typeface="Cambria"/>
                <a:sym typeface="Cambria"/>
              </a:defRPr>
            </a:pPr>
            <a:r>
              <a:rPr dirty="0"/>
              <a:t>June 1976 – Soweto Uprising</a:t>
            </a:r>
            <a:endParaRPr lang="en-GB" dirty="0"/>
          </a:p>
          <a:p>
            <a:pPr marL="342900" indent="-342900">
              <a:lnSpc>
                <a:spcPct val="120000"/>
              </a:lnSpc>
              <a:defRPr sz="2300">
                <a:solidFill>
                  <a:srgbClr val="FFFFFF"/>
                </a:solidFill>
                <a:latin typeface="Cambria"/>
                <a:ea typeface="Cambria"/>
                <a:cs typeface="Cambria"/>
                <a:sym typeface="Cambria"/>
              </a:defRPr>
            </a:pPr>
            <a:endParaRPr sz="1200" dirty="0"/>
          </a:p>
          <a:p>
            <a:pPr marL="342900" indent="-342900">
              <a:lnSpc>
                <a:spcPct val="120000"/>
              </a:lnSpc>
              <a:defRPr sz="2300">
                <a:solidFill>
                  <a:srgbClr val="FFFFFF"/>
                </a:solidFill>
                <a:latin typeface="Cambria"/>
                <a:ea typeface="Cambria"/>
                <a:cs typeface="Cambria"/>
                <a:sym typeface="Cambria"/>
              </a:defRPr>
            </a:pPr>
            <a:r>
              <a:rPr dirty="0"/>
              <a:t>1980s – formation of United Democratic Front</a:t>
            </a:r>
            <a:endParaRPr lang="en-GB" dirty="0"/>
          </a:p>
          <a:p>
            <a:pPr marL="342900" indent="-342900">
              <a:lnSpc>
                <a:spcPct val="120000"/>
              </a:lnSpc>
              <a:defRPr sz="2300">
                <a:solidFill>
                  <a:srgbClr val="FFFFFF"/>
                </a:solidFill>
                <a:latin typeface="Cambria"/>
                <a:ea typeface="Cambria"/>
                <a:cs typeface="Cambria"/>
                <a:sym typeface="Cambria"/>
              </a:defRPr>
            </a:pPr>
            <a:endParaRPr sz="1200" dirty="0"/>
          </a:p>
          <a:p>
            <a:pPr marL="342900" indent="-342900">
              <a:lnSpc>
                <a:spcPct val="120000"/>
              </a:lnSpc>
              <a:defRPr sz="2300">
                <a:solidFill>
                  <a:srgbClr val="FFFFFF"/>
                </a:solidFill>
                <a:latin typeface="Cambria"/>
                <a:ea typeface="Cambria"/>
                <a:cs typeface="Cambria"/>
                <a:sym typeface="Cambria"/>
              </a:defRPr>
            </a:pPr>
            <a:r>
              <a:rPr dirty="0"/>
              <a:t>1985 – P. W. Botha declares state of emergency</a:t>
            </a:r>
            <a:endParaRPr lang="en-GB" dirty="0"/>
          </a:p>
          <a:p>
            <a:pPr marL="342900" indent="-342900">
              <a:lnSpc>
                <a:spcPct val="120000"/>
              </a:lnSpc>
              <a:defRPr sz="2300">
                <a:solidFill>
                  <a:srgbClr val="FFFFFF"/>
                </a:solidFill>
                <a:latin typeface="Cambria"/>
                <a:ea typeface="Cambria"/>
                <a:cs typeface="Cambria"/>
                <a:sym typeface="Cambria"/>
              </a:defRPr>
            </a:pPr>
            <a:endParaRPr sz="1200" dirty="0"/>
          </a:p>
          <a:p>
            <a:pPr marL="0" indent="0">
              <a:lnSpc>
                <a:spcPct val="120000"/>
              </a:lnSpc>
              <a:buSzTx/>
              <a:buNone/>
              <a:defRPr sz="2300">
                <a:solidFill>
                  <a:srgbClr val="FFFFFF"/>
                </a:solidFill>
                <a:latin typeface="Cambria"/>
                <a:ea typeface="Cambria"/>
                <a:cs typeface="Cambria"/>
                <a:sym typeface="Cambria"/>
              </a:defRPr>
            </a:pPr>
            <a:r>
              <a:rPr b="1" dirty="0"/>
              <a:t>What role did the ANC play?</a:t>
            </a:r>
          </a:p>
        </p:txBody>
      </p:sp>
      <p:sp>
        <p:nvSpPr>
          <p:cNvPr id="160" name="Rectangle 6"/>
          <p:cNvSpPr txBox="1"/>
          <p:nvPr/>
        </p:nvSpPr>
        <p:spPr>
          <a:xfrm>
            <a:off x="628650" y="4001294"/>
            <a:ext cx="3886200" cy="27487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i="1">
                <a:solidFill>
                  <a:srgbClr val="FFFFFF"/>
                </a:solidFill>
                <a:latin typeface="Cambria"/>
                <a:ea typeface="Cambria"/>
                <a:cs typeface="Cambria"/>
                <a:sym typeface="Cambria"/>
              </a:defRPr>
            </a:pPr>
            <a:r>
              <a:t>Hector Pieterson being carried by Mbuyisa Makhubo after being shot by South African police. His sister, Antoinette Sithole, runs beside them. Pieterson was rushed to a local clinic and declared dead on arrival. This photo by Sam Nzima became an icon of the Soweto uprising.</a:t>
            </a:r>
          </a:p>
          <a:p>
            <a:pPr>
              <a:defRPr i="1">
                <a:solidFill>
                  <a:srgbClr val="FFFFFF"/>
                </a:solidFill>
                <a:latin typeface="Cambria"/>
                <a:ea typeface="Cambria"/>
                <a:cs typeface="Cambria"/>
                <a:sym typeface="Cambria"/>
              </a:defRPr>
            </a:pPr>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29680"/>
            <a:ext cx="9143999" cy="1325563"/>
          </a:xfrm>
        </p:spPr>
        <p:txBody>
          <a:bodyPr>
            <a:normAutofit/>
          </a:bodyPr>
          <a:lstStyle/>
          <a:p>
            <a:pPr algn="ctr"/>
            <a:r>
              <a:rPr lang="is-IS" sz="3200" b="1" dirty="0">
                <a:solidFill>
                  <a:srgbClr val="FF0000"/>
                </a:solidFill>
                <a:latin typeface="Cambria" charset="0"/>
                <a:ea typeface="Cambria" charset="0"/>
                <a:cs typeface="Cambria" charset="0"/>
              </a:rPr>
              <a:t>Black protest in South Africa</a:t>
            </a:r>
            <a:endParaRPr lang="en-US" sz="3200" b="1" dirty="0">
              <a:solidFill>
                <a:srgbClr val="FF0000"/>
              </a:solidFill>
              <a:latin typeface="Cambria" charset="0"/>
              <a:ea typeface="Cambria" charset="0"/>
              <a:cs typeface="Cambria" charset="0"/>
            </a:endParaRPr>
          </a:p>
        </p:txBody>
      </p:sp>
      <p:sp>
        <p:nvSpPr>
          <p:cNvPr id="5" name="TextBox 4"/>
          <p:cNvSpPr txBox="1"/>
          <p:nvPr/>
        </p:nvSpPr>
        <p:spPr>
          <a:xfrm>
            <a:off x="1101969" y="5378333"/>
            <a:ext cx="1565360" cy="584775"/>
          </a:xfrm>
          <a:prstGeom prst="rect">
            <a:avLst/>
          </a:prstGeom>
          <a:noFill/>
        </p:spPr>
        <p:txBody>
          <a:bodyPr wrap="square" rtlCol="0">
            <a:spAutoFit/>
          </a:bodyPr>
          <a:lstStyle/>
          <a:p>
            <a:pPr algn="r"/>
            <a:r>
              <a:rPr lang="en-US" sz="1600" b="1" dirty="0">
                <a:latin typeface="Cambria" charset="0"/>
                <a:ea typeface="Cambria" charset="0"/>
                <a:cs typeface="Cambria" charset="0"/>
              </a:rPr>
              <a:t>network24.com</a:t>
            </a:r>
          </a:p>
        </p:txBody>
      </p:sp>
      <p:sp>
        <p:nvSpPr>
          <p:cNvPr id="9" name="TextBox 8"/>
          <p:cNvSpPr txBox="1"/>
          <p:nvPr/>
        </p:nvSpPr>
        <p:spPr>
          <a:xfrm>
            <a:off x="420420" y="1455243"/>
            <a:ext cx="5118231" cy="4599977"/>
          </a:xfrm>
          <a:prstGeom prst="rect">
            <a:avLst/>
          </a:prstGeom>
          <a:noFill/>
        </p:spPr>
        <p:txBody>
          <a:bodyPr wrap="square" rtlCol="0">
            <a:spAutoFit/>
          </a:bodyPr>
          <a:lstStyle/>
          <a:p>
            <a:pPr marL="342900" indent="-342900">
              <a:lnSpc>
                <a:spcPct val="150000"/>
              </a:lnSpc>
              <a:buFont typeface="Arial" charset="0"/>
              <a:buChar char="•"/>
            </a:pPr>
            <a:r>
              <a:rPr lang="en-US" sz="2200" dirty="0">
                <a:solidFill>
                  <a:schemeClr val="bg1"/>
                </a:solidFill>
                <a:latin typeface="Cambria" charset="0"/>
                <a:ea typeface="Cambria" charset="0"/>
                <a:cs typeface="Cambria" charset="0"/>
              </a:rPr>
              <a:t>Steve </a:t>
            </a:r>
            <a:r>
              <a:rPr lang="en-US" sz="2200" dirty="0" err="1">
                <a:solidFill>
                  <a:schemeClr val="bg1"/>
                </a:solidFill>
                <a:latin typeface="Cambria" charset="0"/>
                <a:ea typeface="Cambria" charset="0"/>
                <a:cs typeface="Cambria" charset="0"/>
              </a:rPr>
              <a:t>Biko</a:t>
            </a:r>
            <a:r>
              <a:rPr lang="en-US" sz="2200" dirty="0">
                <a:solidFill>
                  <a:schemeClr val="bg1"/>
                </a:solidFill>
                <a:latin typeface="Cambria" charset="0"/>
                <a:ea typeface="Cambria" charset="0"/>
                <a:cs typeface="Cambria" charset="0"/>
              </a:rPr>
              <a:t> and ’black consciousness’ movement</a:t>
            </a:r>
          </a:p>
          <a:p>
            <a:pPr marL="342900" indent="-342900">
              <a:lnSpc>
                <a:spcPct val="150000"/>
              </a:lnSpc>
              <a:buFont typeface="Arial" charset="0"/>
              <a:buChar char="•"/>
            </a:pPr>
            <a:r>
              <a:rPr lang="en-US" sz="2200" dirty="0">
                <a:solidFill>
                  <a:schemeClr val="bg1"/>
                </a:solidFill>
                <a:latin typeface="Cambria" charset="0"/>
                <a:ea typeface="Cambria" charset="0"/>
                <a:cs typeface="Cambria" charset="0"/>
              </a:rPr>
              <a:t>June 1976 – Soweto Uprising</a:t>
            </a:r>
          </a:p>
          <a:p>
            <a:pPr marL="342900" indent="-342900">
              <a:lnSpc>
                <a:spcPct val="150000"/>
              </a:lnSpc>
              <a:buFont typeface="Arial" charset="0"/>
              <a:buChar char="•"/>
            </a:pPr>
            <a:r>
              <a:rPr lang="en-US" sz="2200" dirty="0">
                <a:solidFill>
                  <a:schemeClr val="bg1"/>
                </a:solidFill>
                <a:latin typeface="Cambria" charset="0"/>
                <a:ea typeface="Cambria" charset="0"/>
                <a:cs typeface="Cambria" charset="0"/>
              </a:rPr>
              <a:t>September 1977 – </a:t>
            </a:r>
            <a:r>
              <a:rPr lang="en-US" sz="2200" dirty="0" err="1">
                <a:solidFill>
                  <a:schemeClr val="bg1"/>
                </a:solidFill>
                <a:latin typeface="Cambria" charset="0"/>
                <a:ea typeface="Cambria" charset="0"/>
                <a:cs typeface="Cambria" charset="0"/>
              </a:rPr>
              <a:t>Biko</a:t>
            </a:r>
            <a:r>
              <a:rPr lang="en-US" sz="2200" dirty="0">
                <a:solidFill>
                  <a:schemeClr val="bg1"/>
                </a:solidFill>
                <a:latin typeface="Cambria" charset="0"/>
                <a:ea typeface="Cambria" charset="0"/>
                <a:cs typeface="Cambria" charset="0"/>
              </a:rPr>
              <a:t> beaten to death in police custody</a:t>
            </a:r>
          </a:p>
          <a:p>
            <a:pPr marL="342900" indent="-342900">
              <a:lnSpc>
                <a:spcPct val="150000"/>
              </a:lnSpc>
              <a:buFont typeface="Arial" charset="0"/>
              <a:buChar char="•"/>
            </a:pPr>
            <a:r>
              <a:rPr lang="en-US" sz="2200" dirty="0">
                <a:solidFill>
                  <a:schemeClr val="bg1"/>
                </a:solidFill>
                <a:latin typeface="Cambria" charset="0"/>
                <a:ea typeface="Cambria" charset="0"/>
                <a:cs typeface="Cambria" charset="0"/>
              </a:rPr>
              <a:t>1980s – formation of United Democratic Front</a:t>
            </a:r>
          </a:p>
          <a:p>
            <a:pPr marL="342900" indent="-342900">
              <a:lnSpc>
                <a:spcPct val="150000"/>
              </a:lnSpc>
              <a:buFont typeface="Arial" charset="0"/>
              <a:buChar char="•"/>
            </a:pPr>
            <a:r>
              <a:rPr lang="en-US" sz="2200" dirty="0">
                <a:solidFill>
                  <a:schemeClr val="bg1"/>
                </a:solidFill>
                <a:latin typeface="Cambria" charset="0"/>
                <a:ea typeface="Cambria" charset="0"/>
                <a:cs typeface="Cambria" charset="0"/>
              </a:rPr>
              <a:t>1985 – P. W. Botha declares state of emergency</a:t>
            </a:r>
          </a:p>
        </p:txBody>
      </p:sp>
      <p:pic>
        <p:nvPicPr>
          <p:cNvPr id="3" name="Picture 2"/>
          <p:cNvPicPr>
            <a:picLocks noChangeAspect="1"/>
          </p:cNvPicPr>
          <p:nvPr/>
        </p:nvPicPr>
        <p:blipFill>
          <a:blip r:embed="rId2"/>
          <a:stretch>
            <a:fillRect/>
          </a:stretch>
        </p:blipFill>
        <p:spPr>
          <a:xfrm>
            <a:off x="5786388" y="1651369"/>
            <a:ext cx="2730292" cy="3228975"/>
          </a:xfrm>
          <a:prstGeom prst="rect">
            <a:avLst/>
          </a:prstGeom>
        </p:spPr>
      </p:pic>
      <p:sp>
        <p:nvSpPr>
          <p:cNvPr id="4" name="Rectangle 3"/>
          <p:cNvSpPr/>
          <p:nvPr/>
        </p:nvSpPr>
        <p:spPr>
          <a:xfrm>
            <a:off x="6522675" y="4891804"/>
            <a:ext cx="1257717" cy="369332"/>
          </a:xfrm>
          <a:prstGeom prst="rect">
            <a:avLst/>
          </a:prstGeom>
        </p:spPr>
        <p:txBody>
          <a:bodyPr wrap="none">
            <a:spAutoFit/>
          </a:bodyPr>
          <a:lstStyle/>
          <a:p>
            <a:r>
              <a:rPr lang="en-US" dirty="0">
                <a:solidFill>
                  <a:schemeClr val="bg1"/>
                </a:solidFill>
                <a:latin typeface="Cambria" charset="0"/>
                <a:ea typeface="Cambria" charset="0"/>
                <a:cs typeface="Cambria" charset="0"/>
              </a:rPr>
              <a:t>Steve </a:t>
            </a:r>
            <a:r>
              <a:rPr lang="en-US" dirty="0" err="1">
                <a:solidFill>
                  <a:schemeClr val="bg1"/>
                </a:solidFill>
                <a:latin typeface="Cambria" charset="0"/>
                <a:ea typeface="Cambria" charset="0"/>
                <a:cs typeface="Cambria" charset="0"/>
              </a:rPr>
              <a:t>Biko</a:t>
            </a:r>
            <a:r>
              <a:rPr lang="en-US" dirty="0">
                <a:solidFill>
                  <a:schemeClr val="bg1"/>
                </a:solidFill>
                <a:latin typeface="Cambria" charset="0"/>
                <a:ea typeface="Cambria" charset="0"/>
                <a:cs typeface="Cambria" charset="0"/>
              </a:rPr>
              <a:t> </a:t>
            </a:r>
            <a:endParaRPr lang="en-US" dirty="0"/>
          </a:p>
        </p:txBody>
      </p:sp>
    </p:spTree>
    <p:extLst>
      <p:ext uri="{BB962C8B-B14F-4D97-AF65-F5344CB8AC3E}">
        <p14:creationId xmlns:p14="http://schemas.microsoft.com/office/powerpoint/2010/main" val="7407959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68" y="232110"/>
            <a:ext cx="2365661" cy="5384919"/>
          </a:xfrm>
        </p:spPr>
        <p:txBody>
          <a:bodyPr>
            <a:normAutofit/>
          </a:bodyPr>
          <a:lstStyle/>
          <a:p>
            <a:pPr algn="ctr"/>
            <a:r>
              <a:rPr lang="is-IS" sz="3200" b="1" dirty="0">
                <a:solidFill>
                  <a:srgbClr val="FF0000"/>
                </a:solidFill>
                <a:latin typeface="Cambria" charset="0"/>
                <a:ea typeface="Cambria" charset="0"/>
                <a:cs typeface="Cambria" charset="0"/>
              </a:rPr>
              <a:t>The malaise of the apartheid state</a:t>
            </a:r>
            <a:endParaRPr lang="en-US" sz="3200" b="1" dirty="0">
              <a:solidFill>
                <a:srgbClr val="FF0000"/>
              </a:solidFill>
              <a:latin typeface="Cambria" charset="0"/>
              <a:ea typeface="Cambria" charset="0"/>
              <a:cs typeface="Cambria" charset="0"/>
            </a:endParaRPr>
          </a:p>
        </p:txBody>
      </p:sp>
      <p:sp>
        <p:nvSpPr>
          <p:cNvPr id="5" name="TextBox 4"/>
          <p:cNvSpPr txBox="1"/>
          <p:nvPr/>
        </p:nvSpPr>
        <p:spPr>
          <a:xfrm>
            <a:off x="1101969" y="5378333"/>
            <a:ext cx="1565360" cy="584775"/>
          </a:xfrm>
          <a:prstGeom prst="rect">
            <a:avLst/>
          </a:prstGeom>
          <a:noFill/>
        </p:spPr>
        <p:txBody>
          <a:bodyPr wrap="square" rtlCol="0">
            <a:spAutoFit/>
          </a:bodyPr>
          <a:lstStyle/>
          <a:p>
            <a:pPr algn="r"/>
            <a:r>
              <a:rPr lang="en-US" sz="1600" b="1" dirty="0">
                <a:latin typeface="Cambria" charset="0"/>
                <a:ea typeface="Cambria" charset="0"/>
                <a:cs typeface="Cambria" charset="0"/>
              </a:rPr>
              <a:t>network24.com</a:t>
            </a:r>
          </a:p>
        </p:txBody>
      </p:sp>
      <p:sp>
        <p:nvSpPr>
          <p:cNvPr id="9" name="TextBox 8"/>
          <p:cNvSpPr txBox="1"/>
          <p:nvPr/>
        </p:nvSpPr>
        <p:spPr>
          <a:xfrm>
            <a:off x="3313216" y="708046"/>
            <a:ext cx="5529116" cy="5615640"/>
          </a:xfrm>
          <a:prstGeom prst="rect">
            <a:avLst/>
          </a:prstGeom>
          <a:noFill/>
        </p:spPr>
        <p:txBody>
          <a:bodyPr wrap="square" rtlCol="0">
            <a:spAutoFit/>
          </a:bodyPr>
          <a:lstStyle/>
          <a:p>
            <a:pPr marL="342900" indent="-342900">
              <a:buFont typeface="Arial" charset="0"/>
              <a:buChar char="•"/>
            </a:pPr>
            <a:r>
              <a:rPr lang="en-US" sz="2200" dirty="0">
                <a:solidFill>
                  <a:schemeClr val="bg1"/>
                </a:solidFill>
                <a:latin typeface="Cambria" charset="0"/>
                <a:ea typeface="Cambria" charset="0"/>
                <a:cs typeface="Cambria" charset="0"/>
              </a:rPr>
              <a:t>1978 – Vorster forced to resign as prime minister, replaced by P. W. Botha</a:t>
            </a:r>
          </a:p>
          <a:p>
            <a:pPr marL="342900" indent="-342900">
              <a:buFont typeface="Arial" charset="0"/>
              <a:buChar char="•"/>
            </a:pPr>
            <a:endParaRPr lang="en-US" sz="2200" dirty="0">
              <a:solidFill>
                <a:schemeClr val="bg1"/>
              </a:solidFill>
              <a:latin typeface="Cambria" charset="0"/>
              <a:ea typeface="Cambria" charset="0"/>
              <a:cs typeface="Cambria" charset="0"/>
            </a:endParaRPr>
          </a:p>
          <a:p>
            <a:pPr marL="342900" indent="-342900">
              <a:buFont typeface="Arial" charset="0"/>
              <a:buChar char="•"/>
            </a:pPr>
            <a:r>
              <a:rPr lang="en-US" sz="2200" dirty="0">
                <a:solidFill>
                  <a:schemeClr val="bg1"/>
                </a:solidFill>
                <a:latin typeface="Cambria" charset="0"/>
                <a:ea typeface="Cambria" charset="0"/>
                <a:cs typeface="Cambria" charset="0"/>
              </a:rPr>
              <a:t>Botha bolstered executive – </a:t>
            </a:r>
            <a:r>
              <a:rPr lang="en-US" sz="2200" dirty="0" err="1">
                <a:solidFill>
                  <a:schemeClr val="bg1"/>
                </a:solidFill>
                <a:latin typeface="Cambria" charset="0"/>
                <a:ea typeface="Cambria" charset="0"/>
                <a:cs typeface="Cambria" charset="0"/>
              </a:rPr>
              <a:t>centralisation</a:t>
            </a:r>
            <a:r>
              <a:rPr lang="en-US" sz="2200" dirty="0">
                <a:solidFill>
                  <a:schemeClr val="bg1"/>
                </a:solidFill>
                <a:latin typeface="Cambria" charset="0"/>
                <a:ea typeface="Cambria" charset="0"/>
                <a:cs typeface="Cambria" charset="0"/>
              </a:rPr>
              <a:t> of power</a:t>
            </a:r>
          </a:p>
          <a:p>
            <a:pPr marL="342900" indent="-342900">
              <a:buFont typeface="Arial" charset="0"/>
              <a:buChar char="•"/>
            </a:pPr>
            <a:endParaRPr lang="en-US" sz="2200" dirty="0">
              <a:solidFill>
                <a:schemeClr val="bg1"/>
              </a:solidFill>
              <a:latin typeface="Cambria" charset="0"/>
              <a:ea typeface="Cambria" charset="0"/>
              <a:cs typeface="Cambria" charset="0"/>
            </a:endParaRPr>
          </a:p>
          <a:p>
            <a:pPr marL="342900" indent="-342900">
              <a:buFont typeface="Arial" charset="0"/>
              <a:buChar char="•"/>
            </a:pPr>
            <a:r>
              <a:rPr lang="en-US" sz="2200" dirty="0">
                <a:solidFill>
                  <a:schemeClr val="bg1"/>
                </a:solidFill>
                <a:latin typeface="Cambria" charset="0"/>
                <a:ea typeface="Cambria" charset="0"/>
                <a:cs typeface="Cambria" charset="0"/>
              </a:rPr>
              <a:t>Superficial political change designed to gain support of </a:t>
            </a:r>
            <a:r>
              <a:rPr lang="en-US" sz="2200" dirty="0" err="1">
                <a:solidFill>
                  <a:schemeClr val="bg1"/>
                </a:solidFill>
                <a:latin typeface="Cambria" charset="0"/>
                <a:ea typeface="Cambria" charset="0"/>
                <a:cs typeface="Cambria" charset="0"/>
              </a:rPr>
              <a:t>coloured</a:t>
            </a:r>
            <a:r>
              <a:rPr lang="en-US" sz="2200" dirty="0">
                <a:solidFill>
                  <a:schemeClr val="bg1"/>
                </a:solidFill>
                <a:latin typeface="Cambria" charset="0"/>
                <a:ea typeface="Cambria" charset="0"/>
                <a:cs typeface="Cambria" charset="0"/>
              </a:rPr>
              <a:t> and Asian population</a:t>
            </a:r>
          </a:p>
          <a:p>
            <a:pPr marL="342900" indent="-342900">
              <a:buFont typeface="Arial" charset="0"/>
              <a:buChar char="•"/>
            </a:pPr>
            <a:endParaRPr lang="en-US" sz="2200" dirty="0">
              <a:solidFill>
                <a:schemeClr val="bg1"/>
              </a:solidFill>
              <a:latin typeface="Cambria" charset="0"/>
              <a:ea typeface="Cambria" charset="0"/>
              <a:cs typeface="Cambria" charset="0"/>
            </a:endParaRPr>
          </a:p>
          <a:p>
            <a:pPr marL="342900" indent="-342900">
              <a:buFont typeface="Arial" charset="0"/>
              <a:buChar char="•"/>
            </a:pPr>
            <a:r>
              <a:rPr lang="en-US" sz="2200" dirty="0">
                <a:solidFill>
                  <a:schemeClr val="bg1"/>
                </a:solidFill>
                <a:latin typeface="Cambria" charset="0"/>
                <a:ea typeface="Cambria" charset="0"/>
                <a:cs typeface="Cambria" charset="0"/>
              </a:rPr>
              <a:t>A shift in Afrikaner mentality? Less committed to apartheid as a racial order</a:t>
            </a:r>
          </a:p>
          <a:p>
            <a:pPr marL="342900" indent="-342900">
              <a:buFont typeface="Arial" charset="0"/>
              <a:buChar char="•"/>
            </a:pPr>
            <a:endParaRPr lang="en-US" sz="2200" dirty="0">
              <a:solidFill>
                <a:schemeClr val="bg1"/>
              </a:solidFill>
              <a:latin typeface="Cambria" charset="0"/>
              <a:ea typeface="Cambria" charset="0"/>
              <a:cs typeface="Cambria" charset="0"/>
            </a:endParaRPr>
          </a:p>
          <a:p>
            <a:pPr marL="342900" indent="-342900">
              <a:buFont typeface="Arial" charset="0"/>
              <a:buChar char="•"/>
            </a:pPr>
            <a:r>
              <a:rPr lang="en-US" sz="2200" dirty="0">
                <a:solidFill>
                  <a:schemeClr val="bg1"/>
                </a:solidFill>
                <a:latin typeface="Cambria" charset="0"/>
                <a:ea typeface="Cambria" charset="0"/>
                <a:cs typeface="Cambria" charset="0"/>
              </a:rPr>
              <a:t>Exodus of young white South Africans – manpower shortage</a:t>
            </a:r>
          </a:p>
          <a:p>
            <a:pPr marL="342900" indent="-342900">
              <a:lnSpc>
                <a:spcPct val="150000"/>
              </a:lnSpc>
              <a:buFont typeface="Arial" charset="0"/>
              <a:buChar char="•"/>
            </a:pPr>
            <a:endParaRPr lang="en-US" sz="2200" dirty="0">
              <a:solidFill>
                <a:schemeClr val="bg1"/>
              </a:solidFill>
              <a:latin typeface="Cambria" charset="0"/>
              <a:ea typeface="Cambria" charset="0"/>
              <a:cs typeface="Cambria" charset="0"/>
            </a:endParaRPr>
          </a:p>
        </p:txBody>
      </p:sp>
    </p:spTree>
    <p:extLst>
      <p:ext uri="{BB962C8B-B14F-4D97-AF65-F5344CB8AC3E}">
        <p14:creationId xmlns:p14="http://schemas.microsoft.com/office/powerpoint/2010/main" val="4765674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632</TotalTime>
  <Words>1805</Words>
  <Application>Microsoft Macintosh PowerPoint</Application>
  <PresentationFormat>On-screen Show (4:3)</PresentationFormat>
  <Paragraphs>145</Paragraphs>
  <Slides>14</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Cambria</vt:lpstr>
      <vt:lpstr>Wingdings</vt:lpstr>
      <vt:lpstr>Office Theme</vt:lpstr>
      <vt:lpstr>The Cold War and the end of apartheid </vt:lpstr>
      <vt:lpstr>Gorbachev‘s Reforms in USSR</vt:lpstr>
      <vt:lpstr> Revolutions in Eastern Europe</vt:lpstr>
      <vt:lpstr>Toward democracy in sub-Saharan Africa</vt:lpstr>
      <vt:lpstr>PowerPoint Presentation</vt:lpstr>
      <vt:lpstr>PowerPoint Presentation</vt:lpstr>
      <vt:lpstr>Soweto Uprising, 1976</vt:lpstr>
      <vt:lpstr>Black protest in South Africa</vt:lpstr>
      <vt:lpstr>The malaise of the apartheid state</vt:lpstr>
      <vt:lpstr>Sanctions, boycotts, and isolation</vt:lpstr>
      <vt:lpstr>Impact of the war in Angola</vt:lpstr>
      <vt:lpstr>The transition to democracy</vt:lpstr>
      <vt:lpstr>The ANC and the National Party</vt:lpstr>
      <vt:lpstr>Conclusions:  why did apartheid collapse?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Cuba and South Africa in Angola, 1974-1989</dc:title>
  <dc:creator>George Roberts</dc:creator>
  <cp:lastModifiedBy>d.m.anderson@warwick.ac.uk</cp:lastModifiedBy>
  <cp:revision>57</cp:revision>
  <dcterms:created xsi:type="dcterms:W3CDTF">2016-02-21T17:39:25Z</dcterms:created>
  <dcterms:modified xsi:type="dcterms:W3CDTF">2026-03-08T17:43:06Z</dcterms:modified>
</cp:coreProperties>
</file>