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78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9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0"/>
    <p:restoredTop sz="94700"/>
  </p:normalViewPr>
  <p:slideViewPr>
    <p:cSldViewPr snapToGrid="0" snapToObjects="1">
      <p:cViewPr varScale="1">
        <p:scale>
          <a:sx n="106" d="100"/>
          <a:sy n="106" d="100"/>
        </p:scale>
        <p:origin x="18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2CD7D-23AA-F049-AFF1-F5D4B56DF88B}" type="datetimeFigureOut">
              <a:rPr lang="en-US" smtClean="0"/>
              <a:t>3/12/23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D7BB7-D563-6B45-8F6B-56DE142F6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7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D7BB7-D563-6B45-8F6B-56DE142F60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77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67AC-8CD1-E64A-B2E2-63B4173D94F2}" type="datetimeFigureOut">
              <a:rPr lang="en-US" smtClean="0"/>
              <a:t>3/12/23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8108-B582-1543-BDAC-9785B3FD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64941"/>
            <a:ext cx="9144000" cy="1597231"/>
          </a:xfrm>
        </p:spPr>
        <p:txBody>
          <a:bodyPr anchor="t">
            <a:normAutofit/>
          </a:bodyPr>
          <a:lstStyle/>
          <a:p>
            <a:pPr algn="l">
              <a:lnSpc>
                <a:spcPct val="114000"/>
              </a:lnSpc>
            </a:pPr>
            <a:r>
              <a:rPr lang="en-US" sz="36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New dawns? Africa after the Cold War</a:t>
            </a:r>
            <a:b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HI277 | Africa and the Cold War		</a:t>
            </a:r>
            <a:b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12 March 2023		</a:t>
            </a:r>
            <a:endParaRPr lang="en-US" sz="18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325066" cy="536494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856084" y="4838293"/>
            <a:ext cx="7287916" cy="526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4000"/>
              </a:lnSpc>
            </a:pPr>
            <a:r>
              <a:rPr lang="en-US" sz="18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Child Soldiers in Sierra Leone – Human Rights Watch</a:t>
            </a:r>
            <a:endParaRPr lang="en-US" sz="1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768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357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Africa and the ‘War on Terror’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1613920"/>
            <a:ext cx="8735209" cy="5032376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6871" y="1613920"/>
            <a:ext cx="8570258" cy="503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Shortlived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moment of  ‘liberal interventionism’; Blair’s ’Chicago Doctrine’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11 September 2001 as a turning point: the invasions of Afghanistan and Iraq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‘War on Terror’ as a new, overarching matrix for American foreign policy and stretched into Africa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American attacks on Al Qaeda training camps in Sudan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War against Al Shabaab in Somalia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Islamic extremism in the Sahel – transnational groups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Alienation of African Muslims...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governments using language of ’War on Terror’ for leverage...</a:t>
            </a: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63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9886" cy="62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2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356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British and French interventions in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5903842"/>
            <a:ext cx="8735209" cy="742453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4172" y="1613920"/>
            <a:ext cx="9039827" cy="503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France continues to have close relationship with </a:t>
            </a:r>
            <a:r>
              <a:rPr lang="en-GB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 Francophonie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Removal of Laurence Gbagbo in Ivory Coast  (2012)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Operations in Central African Republic (2013)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Britain – more hands off</a:t>
            </a:r>
            <a:endParaRPr lang="is-I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Operation Palliser – intervention in Sierra Leone civil war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Waging the ‘War on Terror’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intervention in Mali (2013)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British providing training for Kenyan police... 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xtrajudicial killings of Muslim preachers ‘suspected’ of promoting terrorism in Mombasa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Cameron and Sarkozy’s intervention in Libya – American proxy?</a:t>
            </a:r>
          </a:p>
          <a:p>
            <a:pPr marL="457200" lvl="1" indent="0">
              <a:lnSpc>
                <a:spcPct val="114000"/>
              </a:lnSpc>
              <a:buNone/>
            </a:pPr>
            <a:endParaRPr lang="is-I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is-I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860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00" y="315732"/>
            <a:ext cx="7874000" cy="57404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6092042"/>
            <a:ext cx="8462700" cy="76595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Martin </a:t>
            </a:r>
            <a:r>
              <a:rPr lang="en-US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Rowson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en-US" sz="20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Guardian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19 March 2011</a:t>
            </a:r>
          </a:p>
        </p:txBody>
      </p:sp>
    </p:spTree>
    <p:extLst>
      <p:ext uri="{BB962C8B-B14F-4D97-AF65-F5344CB8AC3E}">
        <p14:creationId xmlns:p14="http://schemas.microsoft.com/office/powerpoint/2010/main" val="1646435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769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China in Africa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47" y="1295794"/>
            <a:ext cx="9144000" cy="477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874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China in Africa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2" y="1261070"/>
            <a:ext cx="9144000" cy="51435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44188" y="596732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Robert Mugabe </a:t>
            </a:r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Beijing, 2014 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196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357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Democratisation</a:t>
            </a:r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: a mixed record?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1613920"/>
            <a:ext cx="8735209" cy="5032376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6871" y="1613920"/>
            <a:ext cx="8570258" cy="50323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Some successes, e.g. Ghana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Seemingly unmovable dominant parties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Chama Cha Mapinduzi in Tanzania – in power since independence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Other ruling parties and </a:t>
            </a:r>
            <a:r>
              <a:rPr lang="en-GB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 facto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autocrats hang on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Pierre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Nkurunziza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Burundi – extending term limits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Joseph Kabila and delaying elections in Congo – </a:t>
            </a:r>
            <a:r>
              <a:rPr lang="en-GB" sz="20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glissage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(‘slippage’)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</a:t>
            </a:r>
            <a:r>
              <a:rPr lang="en-GB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developmentalist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state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Paul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Kagame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Rwanda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Yoweri Museveni in power since 1986 in Uganda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Ethiopia after Mengistu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Democracy: a Western imposition?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96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22746" y="288357"/>
            <a:ext cx="7500395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 Pan-African revival?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9550" y="1613920"/>
            <a:ext cx="5743540" cy="47943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Failure of the Organisation of African </a:t>
            </a:r>
            <a:r>
              <a:rPr lang="en-GB" sz="2400" strike="sngStrike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Disunity</a:t>
            </a: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Unity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Sirte Declaration (2001) and birth of the African Union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More interventionist approach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AMISOM in Somalia in the war against Al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Shabaab</a:t>
            </a: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‘blowback’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World Cup final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bomings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Kampala (2010)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Westgate mall attacks, Nairobi (2013)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	Garissa University massacre (2015)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ECOWAS intervention in Gambia to push Yahya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Jammeh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from power (2017) 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582" y="288357"/>
            <a:ext cx="2974461" cy="294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84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874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Resistance to the International Criminal Court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8344" y="5671596"/>
            <a:ext cx="8935656" cy="1186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Uhuru Kenyatta uses ICC case in successful </a:t>
            </a:r>
            <a:r>
              <a:rPr lang="en-US" sz="24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election campaign in Kenya (2013)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2333"/>
            <a:ext cx="9144000" cy="42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28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00" y="0"/>
            <a:ext cx="68190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1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204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6092042"/>
            <a:ext cx="9144000" cy="76595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4000"/>
              </a:lnSpc>
            </a:pPr>
            <a:r>
              <a:rPr lang="en-US" sz="36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ANC supporters, 1994</a:t>
            </a:r>
            <a:endParaRPr lang="en-US" sz="2400" b="1" dirty="0">
              <a:solidFill>
                <a:srgbClr val="FF19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843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91432"/>
            <a:ext cx="6352673" cy="74682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Residual Third World solidarities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4450" y="3136738"/>
            <a:ext cx="3889094" cy="2621743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494" y="966842"/>
            <a:ext cx="7584725" cy="529799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919494" y="6331352"/>
            <a:ext cx="7584725" cy="5266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en-US" sz="1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Florence Bernault, ‘The political shaping of local </a:t>
            </a:r>
            <a:r>
              <a:rPr lang="en-US" sz="16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sacrality</a:t>
            </a:r>
            <a:r>
              <a:rPr lang="en-US" sz="1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Brazzaville, 1959-1997’, in David M. Anderson and Richard Rathbone (eds), </a:t>
            </a:r>
            <a:r>
              <a:rPr lang="en-US" sz="16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Africa’s Urban Past </a:t>
            </a:r>
            <a:r>
              <a:rPr lang="en-US" sz="1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(2000)  </a:t>
            </a:r>
          </a:p>
        </p:txBody>
      </p:sp>
      <p:sp>
        <p:nvSpPr>
          <p:cNvPr id="8" name="Oval 7"/>
          <p:cNvSpPr/>
          <p:nvPr/>
        </p:nvSpPr>
        <p:spPr>
          <a:xfrm>
            <a:off x="4143737" y="3136738"/>
            <a:ext cx="856526" cy="5903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87211" y="4447609"/>
            <a:ext cx="856526" cy="59031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77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0043" y="191432"/>
            <a:ext cx="6268452" cy="74682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Residual Third World solidarities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4450" y="3136738"/>
            <a:ext cx="3889094" cy="2621743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16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9492" y="6041985"/>
            <a:ext cx="7622624" cy="642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4000"/>
              </a:lnSpc>
            </a:pPr>
            <a:r>
              <a:rPr lang="en-US" sz="2400" i="1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Daladala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Dar es Salaam</a:t>
            </a:r>
            <a:endParaRPr lang="en-US" sz="2400" i="1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04" y="938261"/>
            <a:ext cx="9144000" cy="501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37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741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The continent of the future?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4172" y="1613920"/>
            <a:ext cx="4282634" cy="4384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’Africa Rising’ in 2010s</a:t>
            </a:r>
            <a:endParaRPr lang="is-I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Emergence of a creative, cosmopolitan middle class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Dynamic business environment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Rapidly growing cities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Recent examples of handovers of political power...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Ghana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Gambia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Somalia</a:t>
            </a:r>
          </a:p>
          <a:p>
            <a:pPr marL="457200" lvl="1" indent="0">
              <a:lnSpc>
                <a:spcPct val="114000"/>
              </a:lnSpc>
              <a:buNone/>
            </a:pPr>
            <a:endParaRPr lang="is-I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is-I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127" y="1524304"/>
            <a:ext cx="4525700" cy="447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35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62" y="699455"/>
            <a:ext cx="4032376" cy="53872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561" y="688668"/>
            <a:ext cx="4048523" cy="540882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15522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454" y="596345"/>
            <a:ext cx="5714546" cy="438647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6076708"/>
            <a:ext cx="9144000" cy="78129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4000"/>
              </a:lnSpc>
            </a:pPr>
            <a:r>
              <a:rPr lang="en-US" sz="36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The murder of Samuel Doe, Liberia, 1990</a:t>
            </a:r>
            <a:endParaRPr lang="en-US" sz="2400" b="1" dirty="0">
              <a:solidFill>
                <a:srgbClr val="FF19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6346"/>
            <a:ext cx="3855931" cy="438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21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365126"/>
            <a:ext cx="8554452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Structural adjustment and </a:t>
            </a:r>
            <a:r>
              <a:rPr lang="en-US" sz="3200" b="1" dirty="0" err="1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democratisation</a:t>
            </a:r>
            <a:endParaRPr lang="en-US" sz="3200" b="1" dirty="0">
              <a:solidFill>
                <a:srgbClr val="FF19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5032375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African states in economic crisis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OPEC oil crisis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Commodity price crash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Economic mismanagement and corruption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Weak post-colonial economic structures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= structural adjustment </a:t>
            </a:r>
            <a:r>
              <a:rPr lang="en-US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programmes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(SAPs)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Cutting back on public sector</a:t>
            </a:r>
          </a:p>
          <a:p>
            <a:pPr lvl="1">
              <a:lnSpc>
                <a:spcPct val="114000"/>
              </a:lnSpc>
            </a:pPr>
            <a:r>
              <a:rPr lang="en-US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Liberalisation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of economy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Wave of </a:t>
            </a:r>
            <a:r>
              <a:rPr lang="en-US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democratisation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early 1990s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26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Conflict and state collapse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266083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Somalia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Collapse of Siad Barre’s dictatorship with withdrawal of American support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Liberia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Samuel Doe versus Charles Taylor’s National Patriotic Front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Sierra Leone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Corrupt regime weakened by SAPs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Invasion from Liberia by Revolutionary United Front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870" y="288357"/>
            <a:ext cx="8688687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From Kigali to Kinshasa – ‘Africa’s World War’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871" y="1613920"/>
            <a:ext cx="8570258" cy="503237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Rwandan genocide, 1994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‘Ethnic’ tensions between majority Hutu and minority Tutsi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Presidential plane of Hutu president Juvenal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Habyarimana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shot down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500,000-800,000 Rwandans killed, vast majority Tutsi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Tutsi Paul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Kagame’s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Rwandan Patriotic Front takes power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Hutu flee over border into Congo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Congo wars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Uganda and Rwanda supported anti-Mobutu alliance in eastern Congo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Mobutu swept from power in 1997 by rebel forces of Laurent Kabila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Assassination of Kabila (2001) and ‘second Congo war’ (1998-2003?)</a:t>
            </a:r>
          </a:p>
          <a:p>
            <a:pPr lvl="1">
              <a:lnSpc>
                <a:spcPct val="114000"/>
              </a:lnSpc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Nine African states involved... </a:t>
            </a: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</a:t>
            </a: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mpossible to know how many deaths</a:t>
            </a: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0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29" y="288357"/>
            <a:ext cx="8154742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American foreign policy after 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871" y="1613920"/>
            <a:ext cx="4697505" cy="503237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 moment of triumph?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Fukuyama and the </a:t>
            </a:r>
            <a:r>
              <a:rPr lang="en-GB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End of History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Successful intervention in Iraq during First Gulf War (1990-1)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‘lonely superpower’?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Humanitarian intervention in Somalia leads to ‘Black Hawk Down’ incident (1993)</a:t>
            </a:r>
          </a:p>
          <a:p>
            <a:pPr>
              <a:lnSpc>
                <a:spcPct val="114000"/>
              </a:lnSpc>
            </a:pPr>
            <a:endParaRPr lang="en-GB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is-I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031" y="1613920"/>
            <a:ext cx="2935684" cy="440167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686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29" y="288357"/>
            <a:ext cx="8154742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American ‘Afropessimism’</a:t>
            </a:r>
            <a:endParaRPr lang="en-US" sz="3200" b="1" dirty="0">
              <a:solidFill>
                <a:srgbClr val="FF19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1613920"/>
            <a:ext cx="8735209" cy="5032376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‘West Africa is reverting to the Africa of the Victorian atlas’</a:t>
            </a:r>
          </a:p>
          <a:p>
            <a:pPr marL="0" indent="0" algn="r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– Robert D. Kaplan, ‘The Coming Anarchy’ (1994)</a:t>
            </a:r>
          </a:p>
          <a:p>
            <a:pPr marL="0" indent="0" algn="r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marL="0" indent="0" algn="just">
              <a:lnSpc>
                <a:spcPct val="114000"/>
              </a:lnSpc>
              <a:buNone/>
            </a:pP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‘A part of West Africa today suffers insensate and feral struggle devoid of political or ideological purpose, conducted by uprooted, ignorant, anomic young men serving </a:t>
            </a:r>
            <a:r>
              <a:rPr lang="en-GB" sz="2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Caligulan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warlords. This is a postmodern barbarism unconnected to any African past. The Uganda of Idi Amin and the Central African ‘Empire’ of the egregious Jean-</a:t>
            </a:r>
            <a:r>
              <a:rPr lang="en-GB" sz="2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Bédel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22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Bokassa</a:t>
            </a:r>
            <a:r>
              <a:rPr lang="en-GB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seem rational enterprises compared with the inadvertent and apocalyptic nihilism practiced there and in Rwanda.’</a:t>
            </a:r>
          </a:p>
          <a:p>
            <a:pPr marL="0" indent="0" algn="r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– William Pfaff, ‘A New Colonialism? Europe must go back into Africa’ (1995)</a:t>
            </a:r>
          </a:p>
          <a:p>
            <a:pPr marL="0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26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357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1934"/>
                </a:solidFill>
                <a:latin typeface="Cambria" charset="0"/>
                <a:ea typeface="Cambria" charset="0"/>
                <a:cs typeface="Cambria" charset="0"/>
              </a:rPr>
              <a:t>Africa’s post-Cold War conflicts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395" y="1613920"/>
            <a:ext cx="8735209" cy="5032376"/>
          </a:xfrm>
        </p:spPr>
        <p:txBody>
          <a:bodyPr>
            <a:normAutofit/>
          </a:bodyPr>
          <a:lstStyle/>
          <a:p>
            <a:pPr marL="0" indent="0">
              <a:lnSpc>
                <a:spcPct val="114000"/>
              </a:lnSpc>
              <a:buNone/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6871" y="1613920"/>
            <a:ext cx="8570258" cy="503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Borders no longer respected – and are shown to be porous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State actors now also violate sovereignty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e.g. Ethiopian invasion of Eritrea, multiple states in Congo wars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Violence as a political strategy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Transnational armed groups</a:t>
            </a:r>
          </a:p>
          <a:p>
            <a:pPr marL="457200" lvl="1" indent="0">
              <a:lnSpc>
                <a:spcPct val="114000"/>
              </a:lnSpc>
              <a:buNone/>
            </a:pPr>
            <a:r>
              <a:rPr lang="is-I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Lord’s Resistance Army in Central African Republic and Uganda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Exploitation of mineral resoures: blood diamonds, coltan</a:t>
            </a:r>
          </a:p>
          <a:p>
            <a:pPr>
              <a:lnSpc>
                <a:spcPct val="114000"/>
              </a:lnSpc>
            </a:pP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Collapse of superpower support &gt; fall of </a:t>
            </a:r>
            <a:r>
              <a:rPr lang="is-I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ancien régimes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>
              <a:lnSpc>
                <a:spcPct val="114000"/>
              </a:lnSpc>
            </a:pPr>
            <a:endParaRPr lang="en-GB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020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ED4B9C9-DB78-0A40-BD83-5908D82CDB0F}" vid="{919595DA-5BB7-9443-A6EA-C764FDE40F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and white</Template>
  <TotalTime>205</TotalTime>
  <Words>947</Words>
  <Application>Microsoft Macintosh PowerPoint</Application>
  <PresentationFormat>On-screen Show (4:3)</PresentationFormat>
  <Paragraphs>134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</vt:lpstr>
      <vt:lpstr>Office Theme</vt:lpstr>
      <vt:lpstr>New dawns? Africa after the Cold War HI277 | Africa and the Cold War    12 March 2023  </vt:lpstr>
      <vt:lpstr>PowerPoint Presentation</vt:lpstr>
      <vt:lpstr>PowerPoint Presentation</vt:lpstr>
      <vt:lpstr>Structural adjustment and democratisation</vt:lpstr>
      <vt:lpstr>Conflict and state collapse</vt:lpstr>
      <vt:lpstr>From Kigali to Kinshasa – ‘Africa’s World War’</vt:lpstr>
      <vt:lpstr>American foreign policy after the Cold War</vt:lpstr>
      <vt:lpstr>American ‘Afropessimism’</vt:lpstr>
      <vt:lpstr>Africa’s post-Cold War conflicts</vt:lpstr>
      <vt:lpstr>Africa and the ‘War on Terror’</vt:lpstr>
      <vt:lpstr>PowerPoint Presentation</vt:lpstr>
      <vt:lpstr>British and French interventions in Africa</vt:lpstr>
      <vt:lpstr>PowerPoint Presentation</vt:lpstr>
      <vt:lpstr>China in Africa</vt:lpstr>
      <vt:lpstr>China in Africa</vt:lpstr>
      <vt:lpstr>Democratisation: a mixed record?</vt:lpstr>
      <vt:lpstr>A Pan-African revival?</vt:lpstr>
      <vt:lpstr>Resistance to the International Criminal Court</vt:lpstr>
      <vt:lpstr>PowerPoint Presentation</vt:lpstr>
      <vt:lpstr>Residual Third World solidarities</vt:lpstr>
      <vt:lpstr>Residual Third World solidarities</vt:lpstr>
      <vt:lpstr>The continent of the future?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dawns? Africa after the Cold War HI277 | Africa and the Cold War Dr George Roberts | 6 March 2017</dc:title>
  <dc:creator>George Roberts</dc:creator>
  <cp:lastModifiedBy>David Anderson</cp:lastModifiedBy>
  <cp:revision>21</cp:revision>
  <dcterms:created xsi:type="dcterms:W3CDTF">2017-03-03T09:19:13Z</dcterms:created>
  <dcterms:modified xsi:type="dcterms:W3CDTF">2023-03-12T18:12:19Z</dcterms:modified>
</cp:coreProperties>
</file>