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0"/>
  </p:notesMasterIdLst>
  <p:sldIdLst>
    <p:sldId id="256" r:id="rId2"/>
    <p:sldId id="290" r:id="rId3"/>
    <p:sldId id="302" r:id="rId4"/>
    <p:sldId id="279" r:id="rId5"/>
    <p:sldId id="293" r:id="rId6"/>
    <p:sldId id="282" r:id="rId7"/>
    <p:sldId id="283" r:id="rId8"/>
    <p:sldId id="284" r:id="rId9"/>
    <p:sldId id="285" r:id="rId10"/>
    <p:sldId id="286" r:id="rId11"/>
    <p:sldId id="287" r:id="rId12"/>
    <p:sldId id="295" r:id="rId13"/>
    <p:sldId id="296" r:id="rId14"/>
    <p:sldId id="297" r:id="rId15"/>
    <p:sldId id="298" r:id="rId16"/>
    <p:sldId id="299" r:id="rId17"/>
    <p:sldId id="301" r:id="rId18"/>
    <p:sldId id="30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03"/>
    <p:restoredTop sz="94714"/>
  </p:normalViewPr>
  <p:slideViewPr>
    <p:cSldViewPr snapToGrid="0" snapToObjects="1">
      <p:cViewPr varScale="1">
        <p:scale>
          <a:sx n="93" d="100"/>
          <a:sy n="93" d="100"/>
        </p:scale>
        <p:origin x="520"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22CD7D-23AA-F049-AFF1-F5D4B56DF88B}" type="datetimeFigureOut">
              <a:rPr lang="en-US" smtClean="0"/>
              <a:t>3/4/19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FD7BB7-D563-6B45-8F6B-56DE142F602C}" type="slidenum">
              <a:rPr lang="en-US" smtClean="0"/>
              <a:t>‹#›</a:t>
            </a:fld>
            <a:endParaRPr lang="en-US"/>
          </a:p>
        </p:txBody>
      </p:sp>
    </p:spTree>
    <p:extLst>
      <p:ext uri="{BB962C8B-B14F-4D97-AF65-F5344CB8AC3E}">
        <p14:creationId xmlns:p14="http://schemas.microsoft.com/office/powerpoint/2010/main" val="402957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Kenya: extrajudicial killings of Muslim preachers in coastal Kenya. Watch an </a:t>
            </a:r>
            <a:r>
              <a:rPr lang="pt-BR" sz="1200" kern="1200" dirty="0">
                <a:solidFill>
                  <a:schemeClr val="tx1"/>
                </a:solidFill>
                <a:effectLst/>
                <a:latin typeface="+mn-lt"/>
                <a:ea typeface="+mn-ea"/>
                <a:cs typeface="+mn-cs"/>
              </a:rPr>
              <a:t>Al </a:t>
            </a:r>
            <a:r>
              <a:rPr lang="pt-BR" sz="1200" kern="1200" dirty="0" err="1">
                <a:solidFill>
                  <a:schemeClr val="tx1"/>
                </a:solidFill>
                <a:effectLst/>
                <a:latin typeface="+mn-lt"/>
                <a:ea typeface="+mn-ea"/>
                <a:cs typeface="+mn-cs"/>
              </a:rPr>
              <a:t>Jazeera</a:t>
            </a:r>
            <a:r>
              <a:rPr lang="pt-BR" sz="1200" kern="1200" dirty="0">
                <a:solidFill>
                  <a:schemeClr val="tx1"/>
                </a:solidFill>
                <a:effectLst/>
                <a:latin typeface="+mn-lt"/>
                <a:ea typeface="+mn-ea"/>
                <a:cs typeface="+mn-cs"/>
              </a:rPr>
              <a:t> documentar: </a:t>
            </a:r>
            <a:r>
              <a:rPr lang="pt-BR" sz="1200" kern="1200" dirty="0" err="1">
                <a:solidFill>
                  <a:schemeClr val="tx1"/>
                </a:solidFill>
                <a:effectLst/>
                <a:latin typeface="+mn-lt"/>
                <a:ea typeface="+mn-ea"/>
                <a:cs typeface="+mn-cs"/>
              </a:rPr>
              <a:t>https</a:t>
            </a:r>
            <a:r>
              <a:rPr lang="pt-BR" sz="1200" kern="1200" dirty="0">
                <a:solidFill>
                  <a:schemeClr val="tx1"/>
                </a:solidFill>
                <a:effectLst/>
                <a:latin typeface="+mn-lt"/>
                <a:ea typeface="+mn-ea"/>
                <a:cs typeface="+mn-cs"/>
              </a:rPr>
              <a:t>://</a:t>
            </a:r>
            <a:r>
              <a:rPr lang="pt-BR" sz="1200" kern="1200" dirty="0" err="1">
                <a:solidFill>
                  <a:schemeClr val="tx1"/>
                </a:solidFill>
                <a:effectLst/>
                <a:latin typeface="+mn-lt"/>
                <a:ea typeface="+mn-ea"/>
                <a:cs typeface="+mn-cs"/>
              </a:rPr>
              <a:t>www.aljazeera.com</a:t>
            </a:r>
            <a:r>
              <a:rPr lang="pt-BR" sz="1200" kern="1200" dirty="0">
                <a:solidFill>
                  <a:schemeClr val="tx1"/>
                </a:solidFill>
                <a:effectLst/>
                <a:latin typeface="+mn-lt"/>
                <a:ea typeface="+mn-ea"/>
                <a:cs typeface="+mn-cs"/>
              </a:rPr>
              <a:t>/</a:t>
            </a:r>
            <a:r>
              <a:rPr lang="pt-BR" sz="1200" kern="1200" dirty="0" err="1">
                <a:solidFill>
                  <a:schemeClr val="tx1"/>
                </a:solidFill>
                <a:effectLst/>
                <a:latin typeface="+mn-lt"/>
                <a:ea typeface="+mn-ea"/>
                <a:cs typeface="+mn-cs"/>
              </a:rPr>
              <a:t>indepth</a:t>
            </a:r>
            <a:r>
              <a:rPr lang="pt-BR" sz="1200" kern="1200" dirty="0">
                <a:solidFill>
                  <a:schemeClr val="tx1"/>
                </a:solidFill>
                <a:effectLst/>
                <a:latin typeface="+mn-lt"/>
                <a:ea typeface="+mn-ea"/>
                <a:cs typeface="+mn-cs"/>
              </a:rPr>
              <a:t>/</a:t>
            </a:r>
            <a:r>
              <a:rPr lang="pt-BR" sz="1200" kern="1200" dirty="0" err="1">
                <a:solidFill>
                  <a:schemeClr val="tx1"/>
                </a:solidFill>
                <a:effectLst/>
                <a:latin typeface="+mn-lt"/>
                <a:ea typeface="+mn-ea"/>
                <a:cs typeface="+mn-cs"/>
              </a:rPr>
              <a:t>opinion</a:t>
            </a:r>
            <a:r>
              <a:rPr lang="pt-BR" sz="1200" kern="1200" dirty="0">
                <a:solidFill>
                  <a:schemeClr val="tx1"/>
                </a:solidFill>
                <a:effectLst/>
                <a:latin typeface="+mn-lt"/>
                <a:ea typeface="+mn-ea"/>
                <a:cs typeface="+mn-cs"/>
              </a:rPr>
              <a:t>/2014/12/trap-insecurity-extrajudicial-ki-20141288552608186.html</a:t>
            </a:r>
            <a:r>
              <a:rPr lang="en-GB" dirty="0">
                <a:effectLst/>
              </a:rPr>
              <a:t> </a:t>
            </a:r>
            <a:endParaRPr lang="en-US" dirty="0"/>
          </a:p>
        </p:txBody>
      </p:sp>
      <p:sp>
        <p:nvSpPr>
          <p:cNvPr id="4" name="Slide Number Placeholder 3"/>
          <p:cNvSpPr>
            <a:spLocks noGrp="1"/>
          </p:cNvSpPr>
          <p:nvPr>
            <p:ph type="sldNum" sz="quarter" idx="5"/>
          </p:nvPr>
        </p:nvSpPr>
        <p:spPr/>
        <p:txBody>
          <a:bodyPr/>
          <a:lstStyle/>
          <a:p>
            <a:fld id="{B7FD7BB7-D563-6B45-8F6B-56DE142F602C}" type="slidenum">
              <a:rPr lang="en-US" smtClean="0"/>
              <a:t>12</a:t>
            </a:fld>
            <a:endParaRPr lang="en-US"/>
          </a:p>
        </p:txBody>
      </p:sp>
    </p:spTree>
    <p:extLst>
      <p:ext uri="{BB962C8B-B14F-4D97-AF65-F5344CB8AC3E}">
        <p14:creationId xmlns:p14="http://schemas.microsoft.com/office/powerpoint/2010/main" val="4175952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New Pan-African Solidarities?</a:t>
            </a:r>
            <a:endParaRPr lang="en-GB" sz="11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Does the ‘Bandung moment’ still have echoes in Africa? Have these connections been intensified by globalising economy and media environment, failure of Cold War development models, alienation because of structural adjustment programmes… There has been search for new identities that draw on other solidarities.</a:t>
            </a:r>
            <a:endParaRPr lang="en-GB" sz="11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By the 1990s, the </a:t>
            </a:r>
            <a:r>
              <a:rPr lang="en-GB" sz="1200" b="1" kern="1200" dirty="0">
                <a:solidFill>
                  <a:schemeClr val="tx1"/>
                </a:solidFill>
                <a:effectLst/>
                <a:latin typeface="+mn-lt"/>
                <a:ea typeface="+mn-ea"/>
                <a:cs typeface="+mn-cs"/>
              </a:rPr>
              <a:t>Organisation of African Unity</a:t>
            </a:r>
            <a:r>
              <a:rPr lang="en-GB" sz="1200" kern="1200" dirty="0">
                <a:solidFill>
                  <a:schemeClr val="tx1"/>
                </a:solidFill>
                <a:effectLst/>
                <a:latin typeface="+mn-lt"/>
                <a:ea typeface="+mn-ea"/>
                <a:cs typeface="+mn-cs"/>
              </a:rPr>
              <a:t> was no longer relevant. But could it be revived for a post-Cold War world?</a:t>
            </a:r>
            <a:endParaRPr lang="en-GB" sz="11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In 2001, the Sirte Declaration established the African Union. This was driven by </a:t>
            </a:r>
            <a:r>
              <a:rPr lang="en-GB" sz="1200" kern="1200" dirty="0" err="1">
                <a:solidFill>
                  <a:schemeClr val="tx1"/>
                </a:solidFill>
                <a:effectLst/>
                <a:latin typeface="+mn-lt"/>
                <a:ea typeface="+mn-ea"/>
                <a:cs typeface="+mn-cs"/>
              </a:rPr>
              <a:t>Lybia’s</a:t>
            </a:r>
            <a:r>
              <a:rPr lang="en-GB" sz="1200" kern="1200" dirty="0">
                <a:solidFill>
                  <a:schemeClr val="tx1"/>
                </a:solidFill>
                <a:effectLst/>
                <a:latin typeface="+mn-lt"/>
                <a:ea typeface="+mn-ea"/>
                <a:cs typeface="+mn-cs"/>
              </a:rPr>
              <a:t> M. Gaddafi and South Africa’s Thabo Mbeki.</a:t>
            </a:r>
            <a:endParaRPr lang="en-GB" sz="11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Some say, the AFRICAN UNION has been more interventionist, getting involved in Somalia (The African Union Mission in Somalia) </a:t>
            </a:r>
            <a:endParaRPr lang="en-GB" sz="11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Resistance to the International Criminal Court</a:t>
            </a:r>
            <a:r>
              <a:rPr lang="en-GB" sz="1200" kern="1200" dirty="0">
                <a:solidFill>
                  <a:schemeClr val="tx1"/>
                </a:solidFill>
                <a:effectLst/>
                <a:latin typeface="+mn-lt"/>
                <a:ea typeface="+mn-ea"/>
                <a:cs typeface="+mn-cs"/>
              </a:rPr>
              <a:t>. A number of African states have resisted prosecutions against Africans at the International Criminal Court.  Many see the court picking on easy black African targets, while ‘war criminals’ like Bush and Blair go unpunished.</a:t>
            </a:r>
            <a:endParaRPr lang="en-GB" sz="11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Post-election violence in Kenya in 2007 – dropping of cases against a number of prominent Kenyans, like Uhuru Kenyatta.</a:t>
            </a:r>
            <a:endParaRPr lang="en-GB" sz="11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South African government’s refusal to arrest Omar Al Bashir…</a:t>
            </a:r>
            <a:endParaRPr lang="en-GB" sz="11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Now many African states are withdrawing from the ICC…</a:t>
            </a:r>
            <a:endParaRPr lang="en-GB" sz="11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Defending Africans against Western cultural influences…</a:t>
            </a:r>
            <a:endParaRPr lang="en-GB" sz="11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AIDS and homosexuality as a particularly African example here…</a:t>
            </a:r>
            <a:endParaRPr lang="en-GB" sz="11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GB" sz="11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sym typeface="Wingdings" pitchFamily="2" charset="2"/>
              </a:rPr>
              <a:t></a:t>
            </a:r>
            <a:r>
              <a:rPr lang="en-GB" sz="1200" kern="1200" dirty="0">
                <a:solidFill>
                  <a:schemeClr val="tx1"/>
                </a:solidFill>
                <a:effectLst/>
                <a:latin typeface="+mn-lt"/>
                <a:ea typeface="+mn-ea"/>
                <a:cs typeface="+mn-cs"/>
              </a:rPr>
              <a:t>DEFINITELY THERE HAS BEEN A SENCE THAT THERE SHOULD BE “African solutions for African problems’. However, African leaders do not shy away of using international law and appeal to human rights when politically necessary (the case of Lord’s Resistance Army and ill-conceived  </a:t>
            </a:r>
            <a:r>
              <a:rPr lang="en-GB" sz="1200" kern="1200" dirty="0" err="1">
                <a:solidFill>
                  <a:schemeClr val="tx1"/>
                </a:solidFill>
                <a:effectLst/>
                <a:latin typeface="+mn-lt"/>
                <a:ea typeface="+mn-ea"/>
                <a:cs typeface="+mn-cs"/>
              </a:rPr>
              <a:t>Kony</a:t>
            </a:r>
            <a:r>
              <a:rPr lang="en-GB" sz="1200" kern="1200" dirty="0">
                <a:solidFill>
                  <a:schemeClr val="tx1"/>
                </a:solidFill>
                <a:effectLst/>
                <a:latin typeface="+mn-lt"/>
                <a:ea typeface="+mn-ea"/>
                <a:cs typeface="+mn-cs"/>
              </a:rPr>
              <a:t> 2012 –a campaign to capture Joseph </a:t>
            </a:r>
            <a:r>
              <a:rPr lang="en-GB" sz="1200" kern="1200" dirty="0" err="1">
                <a:solidFill>
                  <a:schemeClr val="tx1"/>
                </a:solidFill>
                <a:effectLst/>
                <a:latin typeface="+mn-lt"/>
                <a:ea typeface="+mn-ea"/>
                <a:cs typeface="+mn-cs"/>
              </a:rPr>
              <a:t>Kony</a:t>
            </a:r>
            <a:r>
              <a:rPr lang="en-GB" sz="1200" kern="1200" dirty="0">
                <a:solidFill>
                  <a:schemeClr val="tx1"/>
                </a:solidFill>
                <a:effectLst/>
                <a:latin typeface="+mn-lt"/>
                <a:ea typeface="+mn-ea"/>
                <a:cs typeface="+mn-cs"/>
              </a:rPr>
              <a:t> has raised questions about the nature of Western role in these conflicts, esp. by  well-wishers who know little about the causes of these conflicts). Watch the documentary “</a:t>
            </a:r>
            <a:r>
              <a:rPr lang="en-GB" sz="1200" kern="1200" dirty="0" err="1">
                <a:solidFill>
                  <a:schemeClr val="tx1"/>
                </a:solidFill>
                <a:effectLst/>
                <a:latin typeface="+mn-lt"/>
                <a:ea typeface="+mn-ea"/>
                <a:cs typeface="+mn-cs"/>
              </a:rPr>
              <a:t>Kony</a:t>
            </a:r>
            <a:r>
              <a:rPr lang="en-GB" sz="1200" kern="1200" dirty="0">
                <a:solidFill>
                  <a:schemeClr val="tx1"/>
                </a:solidFill>
                <a:effectLst/>
                <a:latin typeface="+mn-lt"/>
                <a:ea typeface="+mn-ea"/>
                <a:cs typeface="+mn-cs"/>
              </a:rPr>
              <a:t> 2012” at home</a:t>
            </a:r>
            <a:endParaRPr lang="en-GB"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B7FD7BB7-D563-6B45-8F6B-56DE142F602C}" type="slidenum">
              <a:rPr lang="en-US" smtClean="0"/>
              <a:t>16</a:t>
            </a:fld>
            <a:endParaRPr lang="en-US"/>
          </a:p>
        </p:txBody>
      </p:sp>
    </p:spTree>
    <p:extLst>
      <p:ext uri="{BB962C8B-B14F-4D97-AF65-F5344CB8AC3E}">
        <p14:creationId xmlns:p14="http://schemas.microsoft.com/office/powerpoint/2010/main" val="3289889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56367AC-8CD1-E64A-B2E2-63B4173D94F2}" type="datetimeFigureOut">
              <a:rPr lang="en-US" smtClean="0"/>
              <a:t>3/4/19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6367AC-8CD1-E64A-B2E2-63B4173D94F2}" type="datetimeFigureOut">
              <a:rPr lang="en-US" smtClean="0"/>
              <a:t>3/4/19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6367AC-8CD1-E64A-B2E2-63B4173D94F2}" type="datetimeFigureOut">
              <a:rPr lang="en-US" smtClean="0"/>
              <a:t>3/4/19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6367AC-8CD1-E64A-B2E2-63B4173D94F2}" type="datetimeFigureOut">
              <a:rPr lang="en-US" smtClean="0"/>
              <a:t>3/4/19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6367AC-8CD1-E64A-B2E2-63B4173D94F2}" type="datetimeFigureOut">
              <a:rPr lang="en-US" smtClean="0"/>
              <a:t>3/4/19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56367AC-8CD1-E64A-B2E2-63B4173D94F2}" type="datetimeFigureOut">
              <a:rPr lang="en-US" smtClean="0"/>
              <a:t>3/4/19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56367AC-8CD1-E64A-B2E2-63B4173D94F2}" type="datetimeFigureOut">
              <a:rPr lang="en-US" smtClean="0"/>
              <a:t>3/4/19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56367AC-8CD1-E64A-B2E2-63B4173D94F2}" type="datetimeFigureOut">
              <a:rPr lang="en-US" smtClean="0"/>
              <a:t>3/4/19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6367AC-8CD1-E64A-B2E2-63B4173D94F2}" type="datetimeFigureOut">
              <a:rPr lang="en-US" smtClean="0"/>
              <a:t>3/4/19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6367AC-8CD1-E64A-B2E2-63B4173D94F2}" type="datetimeFigureOut">
              <a:rPr lang="en-US" smtClean="0"/>
              <a:t>3/4/19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6367AC-8CD1-E64A-B2E2-63B4173D94F2}" type="datetimeFigureOut">
              <a:rPr lang="en-US" smtClean="0"/>
              <a:t>3/4/19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EF8108-B582-1543-BDAC-9785B3FDB11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6367AC-8CD1-E64A-B2E2-63B4173D94F2}" type="datetimeFigureOut">
              <a:rPr lang="en-US" smtClean="0"/>
              <a:t>3/4/19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F8108-B582-1543-BDAC-9785B3FDB11C}" type="slidenum">
              <a:rPr lang="en-US" smtClean="0"/>
              <a:t>‹#›</a:t>
            </a:fld>
            <a:endParaRPr lang="en-US"/>
          </a:p>
        </p:txBody>
      </p:sp>
    </p:spTree>
    <p:extLst>
      <p:ext uri="{BB962C8B-B14F-4D97-AF65-F5344CB8AC3E}">
        <p14:creationId xmlns:p14="http://schemas.microsoft.com/office/powerpoint/2010/main" val="17473078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tiff"/><Relationship Id="rId1" Type="http://schemas.openxmlformats.org/officeDocument/2006/relationships/slideLayout" Target="../slideLayouts/slideLayout3.xml"/><Relationship Id="rId4" Type="http://schemas.openxmlformats.org/officeDocument/2006/relationships/image" Target="../media/image15.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64941"/>
            <a:ext cx="9144000" cy="1597231"/>
          </a:xfrm>
        </p:spPr>
        <p:txBody>
          <a:bodyPr anchor="t">
            <a:normAutofit/>
          </a:bodyPr>
          <a:lstStyle/>
          <a:p>
            <a:pPr algn="l">
              <a:lnSpc>
                <a:spcPct val="114000"/>
              </a:lnSpc>
            </a:pPr>
            <a:r>
              <a:rPr lang="en-US" sz="3600" dirty="0">
                <a:solidFill>
                  <a:schemeClr val="bg1"/>
                </a:solidFill>
                <a:latin typeface="Cambria" charset="0"/>
                <a:ea typeface="Cambria" charset="0"/>
                <a:cs typeface="Cambria" charset="0"/>
              </a:rPr>
              <a:t>New dawns? Africa after the Cold War</a:t>
            </a:r>
            <a:br>
              <a:rPr lang="en-US" sz="3600" dirty="0">
                <a:solidFill>
                  <a:schemeClr val="bg1"/>
                </a:solidFill>
                <a:latin typeface="Cambria" charset="0"/>
                <a:ea typeface="Cambria" charset="0"/>
                <a:cs typeface="Cambria" charset="0"/>
              </a:rPr>
            </a:br>
            <a:r>
              <a:rPr lang="en-US" sz="2400" dirty="0">
                <a:solidFill>
                  <a:schemeClr val="bg1"/>
                </a:solidFill>
                <a:latin typeface="Cambria" charset="0"/>
                <a:ea typeface="Cambria" charset="0"/>
                <a:cs typeface="Cambria" charset="0"/>
              </a:rPr>
              <a:t>HI277 | Africa and the Cold War		</a:t>
            </a:r>
            <a:br>
              <a:rPr lang="en-US" sz="1800" dirty="0">
                <a:solidFill>
                  <a:schemeClr val="bg1"/>
                </a:solidFill>
                <a:latin typeface="Cambria" charset="0"/>
                <a:ea typeface="Cambria" charset="0"/>
                <a:cs typeface="Cambria" charset="0"/>
              </a:rPr>
            </a:br>
            <a:r>
              <a:rPr lang="en-US" sz="2400" dirty="0" err="1">
                <a:solidFill>
                  <a:schemeClr val="bg1"/>
                </a:solidFill>
                <a:latin typeface="Cambria" charset="0"/>
                <a:ea typeface="Cambria" charset="0"/>
                <a:cs typeface="Cambria" charset="0"/>
              </a:rPr>
              <a:t>Dr</a:t>
            </a:r>
            <a:r>
              <a:rPr lang="en-US" sz="2400" dirty="0">
                <a:solidFill>
                  <a:schemeClr val="bg1"/>
                </a:solidFill>
                <a:latin typeface="Cambria" charset="0"/>
                <a:ea typeface="Cambria" charset="0"/>
                <a:cs typeface="Cambria" charset="0"/>
              </a:rPr>
              <a:t> Natalia Telepneva| Term 2, Week 9		</a:t>
            </a:r>
            <a:endParaRPr lang="en-US" sz="1800" dirty="0">
              <a:solidFill>
                <a:schemeClr val="bg1"/>
              </a:solidFill>
              <a:latin typeface="Cambria" charset="0"/>
              <a:ea typeface="Cambria" charset="0"/>
              <a:cs typeface="Cambria" charset="0"/>
            </a:endParaRPr>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325066" cy="5364941"/>
          </a:xfrm>
          <a:prstGeom prst="rect">
            <a:avLst/>
          </a:prstGeom>
        </p:spPr>
      </p:pic>
      <p:sp>
        <p:nvSpPr>
          <p:cNvPr id="5" name="Title 1"/>
          <p:cNvSpPr txBox="1">
            <a:spLocks/>
          </p:cNvSpPr>
          <p:nvPr/>
        </p:nvSpPr>
        <p:spPr>
          <a:xfrm>
            <a:off x="1856084" y="4838293"/>
            <a:ext cx="7287916" cy="5266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lnSpc>
                <a:spcPct val="114000"/>
              </a:lnSpc>
            </a:pPr>
            <a:r>
              <a:rPr lang="en-US" sz="1800">
                <a:solidFill>
                  <a:schemeClr val="bg1"/>
                </a:solidFill>
                <a:effectLst>
                  <a:outerShdw blurRad="50800" dist="38100" dir="2700000" algn="tl" rotWithShape="0">
                    <a:prstClr val="black">
                      <a:alpha val="40000"/>
                    </a:prstClr>
                  </a:outerShdw>
                </a:effectLst>
                <a:latin typeface="Cambria" charset="0"/>
                <a:ea typeface="Cambria" charset="0"/>
                <a:cs typeface="Cambria" charset="0"/>
              </a:rPr>
              <a:t>Child Soldiers in Sierra Leone – Human Rights Watch</a:t>
            </a:r>
            <a:endParaRPr lang="en-US" sz="1800" dirty="0">
              <a:solidFill>
                <a:schemeClr val="bg1"/>
              </a:solidFill>
              <a:effectLst>
                <a:outerShdw blurRad="50800" dist="38100" dir="2700000" algn="tl" rotWithShape="0">
                  <a:prstClr val="black">
                    <a:alpha val="40000"/>
                  </a:prstClr>
                </a:outerShdw>
              </a:effectLst>
              <a:latin typeface="Cambria" charset="0"/>
              <a:ea typeface="Cambria" charset="0"/>
              <a:cs typeface="Cambria" charset="0"/>
            </a:endParaRPr>
          </a:p>
        </p:txBody>
      </p:sp>
    </p:spTree>
    <p:extLst>
      <p:ext uri="{BB962C8B-B14F-4D97-AF65-F5344CB8AC3E}">
        <p14:creationId xmlns:p14="http://schemas.microsoft.com/office/powerpoint/2010/main" val="1676768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8E3A7-02B8-B94A-9620-E943A91AC60E}"/>
              </a:ext>
            </a:extLst>
          </p:cNvPr>
          <p:cNvSpPr>
            <a:spLocks noGrp="1"/>
          </p:cNvSpPr>
          <p:nvPr>
            <p:ph type="title"/>
          </p:nvPr>
        </p:nvSpPr>
        <p:spPr/>
        <p:txBody>
          <a:bodyPr/>
          <a:lstStyle/>
          <a:p>
            <a:r>
              <a:rPr lang="en-US" dirty="0">
                <a:solidFill>
                  <a:schemeClr val="bg1"/>
                </a:solidFill>
                <a:latin typeface="Cambria" charset="0"/>
                <a:ea typeface="Cambria" charset="0"/>
                <a:cs typeface="Cambria" charset="0"/>
              </a:rPr>
              <a:t>2. Making sense of Africa’s post-Cold War conflicts</a:t>
            </a:r>
            <a:endParaRPr lang="en-US" dirty="0"/>
          </a:p>
        </p:txBody>
      </p:sp>
      <p:sp>
        <p:nvSpPr>
          <p:cNvPr id="3" name="Content Placeholder 2">
            <a:extLst>
              <a:ext uri="{FF2B5EF4-FFF2-40B4-BE49-F238E27FC236}">
                <a16:creationId xmlns:a16="http://schemas.microsoft.com/office/drawing/2014/main" id="{83773647-6143-4842-BE8C-3300C942EF13}"/>
              </a:ext>
            </a:extLst>
          </p:cNvPr>
          <p:cNvSpPr>
            <a:spLocks noGrp="1"/>
          </p:cNvSpPr>
          <p:nvPr>
            <p:ph idx="1"/>
          </p:nvPr>
        </p:nvSpPr>
        <p:spPr/>
        <p:txBody>
          <a:bodyPr>
            <a:normAutofit lnSpcReduction="10000"/>
          </a:bodyPr>
          <a:lstStyle/>
          <a:p>
            <a:pPr>
              <a:lnSpc>
                <a:spcPct val="114000"/>
              </a:lnSpc>
            </a:pPr>
            <a:r>
              <a:rPr lang="en-GB" sz="2400" dirty="0">
                <a:solidFill>
                  <a:schemeClr val="bg1"/>
                </a:solidFill>
                <a:latin typeface="Cambria" charset="0"/>
                <a:ea typeface="Cambria" charset="0"/>
                <a:cs typeface="Cambria" charset="0"/>
              </a:rPr>
              <a:t>Borders no longer respected – and are shown to be porous</a:t>
            </a:r>
          </a:p>
          <a:p>
            <a:pPr>
              <a:lnSpc>
                <a:spcPct val="114000"/>
              </a:lnSpc>
            </a:pPr>
            <a:r>
              <a:rPr lang="en-GB" sz="2400" dirty="0">
                <a:solidFill>
                  <a:schemeClr val="bg1"/>
                </a:solidFill>
                <a:latin typeface="Cambria" charset="0"/>
                <a:ea typeface="Cambria" charset="0"/>
                <a:cs typeface="Cambria" charset="0"/>
              </a:rPr>
              <a:t>State actors now also violate sovereignty</a:t>
            </a:r>
          </a:p>
          <a:p>
            <a:pPr marL="457200" lvl="1" indent="0">
              <a:lnSpc>
                <a:spcPct val="114000"/>
              </a:lnSpc>
              <a:buNone/>
            </a:pPr>
            <a:r>
              <a:rPr lang="en-GB" sz="2000" dirty="0">
                <a:solidFill>
                  <a:schemeClr val="bg1"/>
                </a:solidFill>
                <a:latin typeface="Cambria" charset="0"/>
                <a:ea typeface="Cambria" charset="0"/>
                <a:cs typeface="Cambria" charset="0"/>
              </a:rPr>
              <a:t>e.g. Ethiopian invasion of Eritrea, multiple states in Congo wars</a:t>
            </a:r>
          </a:p>
          <a:p>
            <a:pPr>
              <a:lnSpc>
                <a:spcPct val="114000"/>
              </a:lnSpc>
            </a:pPr>
            <a:r>
              <a:rPr lang="is-IS" sz="2400" dirty="0">
                <a:solidFill>
                  <a:schemeClr val="bg1"/>
                </a:solidFill>
                <a:latin typeface="Cambria" charset="0"/>
                <a:ea typeface="Cambria" charset="0"/>
                <a:cs typeface="Cambria" charset="0"/>
              </a:rPr>
              <a:t>Violence as a political strategy</a:t>
            </a:r>
          </a:p>
          <a:p>
            <a:pPr>
              <a:lnSpc>
                <a:spcPct val="114000"/>
              </a:lnSpc>
            </a:pPr>
            <a:r>
              <a:rPr lang="is-IS" sz="2400" dirty="0">
                <a:solidFill>
                  <a:schemeClr val="bg1"/>
                </a:solidFill>
                <a:latin typeface="Cambria" charset="0"/>
                <a:ea typeface="Cambria" charset="0"/>
                <a:cs typeface="Cambria" charset="0"/>
              </a:rPr>
              <a:t>Transnational armed groups</a:t>
            </a:r>
          </a:p>
          <a:p>
            <a:pPr marL="457200" lvl="1" indent="0">
              <a:lnSpc>
                <a:spcPct val="114000"/>
              </a:lnSpc>
              <a:buNone/>
            </a:pPr>
            <a:r>
              <a:rPr lang="is-IS" sz="2000" dirty="0">
                <a:solidFill>
                  <a:schemeClr val="bg1"/>
                </a:solidFill>
                <a:latin typeface="Cambria" charset="0"/>
                <a:ea typeface="Cambria" charset="0"/>
                <a:cs typeface="Cambria" charset="0"/>
              </a:rPr>
              <a:t>Lord’s Resistance Army in Central African Republic and Uganda</a:t>
            </a:r>
          </a:p>
          <a:p>
            <a:pPr>
              <a:lnSpc>
                <a:spcPct val="114000"/>
              </a:lnSpc>
            </a:pPr>
            <a:r>
              <a:rPr lang="is-IS" sz="2400" dirty="0">
                <a:solidFill>
                  <a:schemeClr val="bg1"/>
                </a:solidFill>
                <a:latin typeface="Cambria" charset="0"/>
                <a:ea typeface="Cambria" charset="0"/>
                <a:cs typeface="Cambria" charset="0"/>
              </a:rPr>
              <a:t>Exploitation of mineral resoures: blood diamonds, coltan</a:t>
            </a:r>
          </a:p>
          <a:p>
            <a:pPr>
              <a:lnSpc>
                <a:spcPct val="114000"/>
              </a:lnSpc>
            </a:pPr>
            <a:r>
              <a:rPr lang="is-IS" sz="2400" dirty="0">
                <a:solidFill>
                  <a:schemeClr val="bg1"/>
                </a:solidFill>
                <a:latin typeface="Cambria" charset="0"/>
                <a:ea typeface="Cambria" charset="0"/>
                <a:cs typeface="Cambria" charset="0"/>
              </a:rPr>
              <a:t>Collapse of superpower support &gt; fall of </a:t>
            </a:r>
            <a:r>
              <a:rPr lang="is-IS" sz="2400" i="1" dirty="0">
                <a:solidFill>
                  <a:schemeClr val="bg1"/>
                </a:solidFill>
                <a:latin typeface="Cambria" charset="0"/>
                <a:ea typeface="Cambria" charset="0"/>
                <a:cs typeface="Cambria" charset="0"/>
              </a:rPr>
              <a:t>ancien régimes</a:t>
            </a:r>
            <a:r>
              <a:rPr lang="is-IS" sz="2400" dirty="0">
                <a:solidFill>
                  <a:schemeClr val="bg1"/>
                </a:solidFill>
                <a:latin typeface="Cambria" charset="0"/>
                <a:ea typeface="Cambria" charset="0"/>
                <a:cs typeface="Cambria" charset="0"/>
              </a:rPr>
              <a:t> </a:t>
            </a:r>
          </a:p>
          <a:p>
            <a:endParaRPr lang="en-US" dirty="0"/>
          </a:p>
        </p:txBody>
      </p:sp>
    </p:spTree>
    <p:extLst>
      <p:ext uri="{BB962C8B-B14F-4D97-AF65-F5344CB8AC3E}">
        <p14:creationId xmlns:p14="http://schemas.microsoft.com/office/powerpoint/2010/main" val="2965075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6C146-3C56-8145-BD83-F953A46694A9}"/>
              </a:ext>
            </a:extLst>
          </p:cNvPr>
          <p:cNvSpPr>
            <a:spLocks noGrp="1"/>
          </p:cNvSpPr>
          <p:nvPr>
            <p:ph type="title"/>
          </p:nvPr>
        </p:nvSpPr>
        <p:spPr/>
        <p:txBody>
          <a:bodyPr/>
          <a:lstStyle/>
          <a:p>
            <a:r>
              <a:rPr lang="en-US" dirty="0">
                <a:solidFill>
                  <a:schemeClr val="bg1"/>
                </a:solidFill>
                <a:latin typeface="Cambria" charset="0"/>
                <a:ea typeface="Cambria" charset="0"/>
                <a:cs typeface="Cambria" charset="0"/>
              </a:rPr>
              <a:t>2. Africa and the ‘War on Terror’</a:t>
            </a:r>
            <a:endParaRPr lang="en-US" dirty="0"/>
          </a:p>
        </p:txBody>
      </p:sp>
      <p:sp>
        <p:nvSpPr>
          <p:cNvPr id="3" name="Content Placeholder 2">
            <a:extLst>
              <a:ext uri="{FF2B5EF4-FFF2-40B4-BE49-F238E27FC236}">
                <a16:creationId xmlns:a16="http://schemas.microsoft.com/office/drawing/2014/main" id="{2F262F8F-BF35-0C4D-B80B-894E973763FC}"/>
              </a:ext>
            </a:extLst>
          </p:cNvPr>
          <p:cNvSpPr>
            <a:spLocks noGrp="1"/>
          </p:cNvSpPr>
          <p:nvPr>
            <p:ph idx="1"/>
          </p:nvPr>
        </p:nvSpPr>
        <p:spPr/>
        <p:txBody>
          <a:bodyPr>
            <a:normAutofit fontScale="92500" lnSpcReduction="20000"/>
          </a:bodyPr>
          <a:lstStyle/>
          <a:p>
            <a:pPr>
              <a:lnSpc>
                <a:spcPct val="114000"/>
              </a:lnSpc>
            </a:pPr>
            <a:r>
              <a:rPr lang="en-GB" sz="2400" dirty="0">
                <a:solidFill>
                  <a:schemeClr val="bg1"/>
                </a:solidFill>
                <a:latin typeface="Cambria" charset="0"/>
                <a:ea typeface="Cambria" charset="0"/>
                <a:cs typeface="Cambria" charset="0"/>
              </a:rPr>
              <a:t>Short-lived moment of  ‘liberal interventionism’; Blair’s ’Chicago Doctrine’, 1999</a:t>
            </a:r>
          </a:p>
          <a:p>
            <a:pPr>
              <a:lnSpc>
                <a:spcPct val="114000"/>
              </a:lnSpc>
            </a:pPr>
            <a:r>
              <a:rPr lang="en-GB" sz="2400" dirty="0">
                <a:solidFill>
                  <a:schemeClr val="bg1"/>
                </a:solidFill>
                <a:latin typeface="Cambria" charset="0"/>
                <a:ea typeface="Cambria" charset="0"/>
                <a:cs typeface="Cambria" charset="0"/>
              </a:rPr>
              <a:t>11 September 2001 as a turning point: the invasions of Afghanistan and Iraq</a:t>
            </a:r>
          </a:p>
          <a:p>
            <a:pPr>
              <a:lnSpc>
                <a:spcPct val="114000"/>
              </a:lnSpc>
            </a:pPr>
            <a:r>
              <a:rPr lang="en-GB" sz="2400" dirty="0">
                <a:solidFill>
                  <a:schemeClr val="bg1"/>
                </a:solidFill>
                <a:latin typeface="Cambria" charset="0"/>
                <a:ea typeface="Cambria" charset="0"/>
                <a:cs typeface="Cambria" charset="0"/>
              </a:rPr>
              <a:t>‘War on Terror’ as a new, overarching matrix for American foreign policy and stretched into Africa</a:t>
            </a:r>
            <a:r>
              <a:rPr lang="is-IS" sz="2400" dirty="0">
                <a:solidFill>
                  <a:schemeClr val="bg1"/>
                </a:solidFill>
                <a:latin typeface="Cambria" charset="0"/>
                <a:ea typeface="Cambria" charset="0"/>
                <a:cs typeface="Cambria" charset="0"/>
              </a:rPr>
              <a:t>…</a:t>
            </a:r>
          </a:p>
          <a:p>
            <a:pPr lvl="1">
              <a:lnSpc>
                <a:spcPct val="114000"/>
              </a:lnSpc>
            </a:pPr>
            <a:r>
              <a:rPr lang="is-IS" sz="2000" dirty="0">
                <a:solidFill>
                  <a:schemeClr val="bg1"/>
                </a:solidFill>
                <a:latin typeface="Cambria" charset="0"/>
                <a:ea typeface="Cambria" charset="0"/>
                <a:cs typeface="Cambria" charset="0"/>
              </a:rPr>
              <a:t>American attacks on Al Qaeda training camps in Sudan</a:t>
            </a:r>
          </a:p>
          <a:p>
            <a:pPr lvl="1">
              <a:lnSpc>
                <a:spcPct val="114000"/>
              </a:lnSpc>
            </a:pPr>
            <a:r>
              <a:rPr lang="is-IS" sz="2000" dirty="0">
                <a:solidFill>
                  <a:schemeClr val="bg1"/>
                </a:solidFill>
                <a:latin typeface="Cambria" charset="0"/>
                <a:ea typeface="Cambria" charset="0"/>
                <a:cs typeface="Cambria" charset="0"/>
              </a:rPr>
              <a:t>War against Al Shabaab in Somalia</a:t>
            </a:r>
          </a:p>
          <a:p>
            <a:pPr lvl="1">
              <a:lnSpc>
                <a:spcPct val="114000"/>
              </a:lnSpc>
            </a:pPr>
            <a:r>
              <a:rPr lang="is-IS" sz="2000" dirty="0">
                <a:solidFill>
                  <a:schemeClr val="bg1"/>
                </a:solidFill>
                <a:latin typeface="Cambria" charset="0"/>
                <a:ea typeface="Cambria" charset="0"/>
                <a:cs typeface="Cambria" charset="0"/>
              </a:rPr>
              <a:t>Islamic extremism in the Sahel – transnational groups</a:t>
            </a:r>
          </a:p>
          <a:p>
            <a:pPr lvl="1">
              <a:lnSpc>
                <a:spcPct val="114000"/>
              </a:lnSpc>
            </a:pPr>
            <a:r>
              <a:rPr lang="is-IS" sz="2000" dirty="0">
                <a:solidFill>
                  <a:schemeClr val="bg1"/>
                </a:solidFill>
                <a:latin typeface="Cambria" charset="0"/>
                <a:ea typeface="Cambria" charset="0"/>
                <a:cs typeface="Cambria" charset="0"/>
              </a:rPr>
              <a:t>Alienation of African Muslims...</a:t>
            </a:r>
          </a:p>
          <a:p>
            <a:pPr lvl="1">
              <a:lnSpc>
                <a:spcPct val="114000"/>
              </a:lnSpc>
            </a:pPr>
            <a:r>
              <a:rPr lang="is-IS" sz="2000" dirty="0">
                <a:solidFill>
                  <a:schemeClr val="bg1"/>
                </a:solidFill>
                <a:latin typeface="Cambria" charset="0"/>
                <a:ea typeface="Cambria" charset="0"/>
                <a:cs typeface="Cambria" charset="0"/>
              </a:rPr>
              <a:t>African governments using language of ’War on Terror’ for leverage...</a:t>
            </a:r>
            <a:endParaRPr lang="en-GB" sz="2000" dirty="0">
              <a:solidFill>
                <a:schemeClr val="bg1"/>
              </a:solidFill>
              <a:latin typeface="Cambria" charset="0"/>
              <a:ea typeface="Cambria" charset="0"/>
              <a:cs typeface="Cambria" charset="0"/>
            </a:endParaRPr>
          </a:p>
          <a:p>
            <a:endParaRPr lang="en-US" dirty="0"/>
          </a:p>
        </p:txBody>
      </p:sp>
    </p:spTree>
    <p:extLst>
      <p:ext uri="{BB962C8B-B14F-4D97-AF65-F5344CB8AC3E}">
        <p14:creationId xmlns:p14="http://schemas.microsoft.com/office/powerpoint/2010/main" val="2080469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27E60E-6935-7A49-B44D-F34FC389D97C}"/>
              </a:ext>
            </a:extLst>
          </p:cNvPr>
          <p:cNvSpPr>
            <a:spLocks noGrp="1"/>
          </p:cNvSpPr>
          <p:nvPr>
            <p:ph type="title"/>
          </p:nvPr>
        </p:nvSpPr>
        <p:spPr/>
        <p:txBody>
          <a:bodyPr/>
          <a:lstStyle/>
          <a:p>
            <a:r>
              <a:rPr lang="en-US" dirty="0">
                <a:solidFill>
                  <a:schemeClr val="bg1"/>
                </a:solidFill>
                <a:latin typeface="Cambria" charset="0"/>
                <a:ea typeface="Cambria" charset="0"/>
                <a:cs typeface="Cambria" charset="0"/>
              </a:rPr>
              <a:t>2. British and French interventions in Africa</a:t>
            </a:r>
            <a:endParaRPr lang="en-US" dirty="0"/>
          </a:p>
        </p:txBody>
      </p:sp>
      <p:sp>
        <p:nvSpPr>
          <p:cNvPr id="6" name="Content Placeholder 5">
            <a:extLst>
              <a:ext uri="{FF2B5EF4-FFF2-40B4-BE49-F238E27FC236}">
                <a16:creationId xmlns:a16="http://schemas.microsoft.com/office/drawing/2014/main" id="{A31067B3-0E5C-4A4D-866A-2628B5711BB4}"/>
              </a:ext>
            </a:extLst>
          </p:cNvPr>
          <p:cNvSpPr>
            <a:spLocks noGrp="1"/>
          </p:cNvSpPr>
          <p:nvPr>
            <p:ph sz="half" idx="2"/>
          </p:nvPr>
        </p:nvSpPr>
        <p:spPr>
          <a:xfrm>
            <a:off x="4629150" y="2022595"/>
            <a:ext cx="3886200" cy="4351338"/>
          </a:xfrm>
        </p:spPr>
        <p:txBody>
          <a:bodyPr>
            <a:normAutofit fontScale="62500" lnSpcReduction="20000"/>
          </a:bodyPr>
          <a:lstStyle/>
          <a:p>
            <a:pPr>
              <a:lnSpc>
                <a:spcPct val="114000"/>
              </a:lnSpc>
            </a:pPr>
            <a:r>
              <a:rPr lang="en-GB" sz="2400" dirty="0">
                <a:solidFill>
                  <a:schemeClr val="bg1"/>
                </a:solidFill>
                <a:latin typeface="Cambria" charset="0"/>
                <a:ea typeface="Cambria" charset="0"/>
                <a:cs typeface="Cambria" charset="0"/>
              </a:rPr>
              <a:t>France continues to have close relationship with </a:t>
            </a:r>
            <a:r>
              <a:rPr lang="en-GB" sz="2400" i="1" dirty="0">
                <a:solidFill>
                  <a:schemeClr val="bg1"/>
                </a:solidFill>
                <a:latin typeface="Cambria" charset="0"/>
                <a:ea typeface="Cambria" charset="0"/>
                <a:cs typeface="Cambria" charset="0"/>
              </a:rPr>
              <a:t>La Francophonie</a:t>
            </a:r>
          </a:p>
          <a:p>
            <a:pPr marL="457200" lvl="1" indent="0">
              <a:lnSpc>
                <a:spcPct val="114000"/>
              </a:lnSpc>
              <a:buNone/>
            </a:pPr>
            <a:r>
              <a:rPr lang="en-GB" sz="2000" dirty="0">
                <a:solidFill>
                  <a:schemeClr val="bg1"/>
                </a:solidFill>
                <a:latin typeface="Cambria" charset="0"/>
                <a:ea typeface="Cambria" charset="0"/>
                <a:cs typeface="Cambria" charset="0"/>
              </a:rPr>
              <a:t>Removal of Laurence Gbagbo in Ivory Coast  (2012)</a:t>
            </a:r>
          </a:p>
          <a:p>
            <a:pPr marL="457200" lvl="1" indent="0">
              <a:lnSpc>
                <a:spcPct val="114000"/>
              </a:lnSpc>
              <a:buNone/>
            </a:pPr>
            <a:r>
              <a:rPr lang="en-GB" sz="2000" dirty="0">
                <a:solidFill>
                  <a:schemeClr val="bg1"/>
                </a:solidFill>
                <a:latin typeface="Cambria" charset="0"/>
                <a:ea typeface="Cambria" charset="0"/>
                <a:cs typeface="Cambria" charset="0"/>
              </a:rPr>
              <a:t>Operations in Central African Republic (2013)</a:t>
            </a:r>
          </a:p>
          <a:p>
            <a:pPr>
              <a:lnSpc>
                <a:spcPct val="114000"/>
              </a:lnSpc>
            </a:pPr>
            <a:r>
              <a:rPr lang="en-GB" sz="2400" dirty="0">
                <a:solidFill>
                  <a:schemeClr val="bg1"/>
                </a:solidFill>
                <a:latin typeface="Cambria" charset="0"/>
                <a:ea typeface="Cambria" charset="0"/>
                <a:cs typeface="Cambria" charset="0"/>
              </a:rPr>
              <a:t>Britain – more hands off</a:t>
            </a:r>
            <a:endParaRPr lang="is-IS" sz="2400" dirty="0">
              <a:solidFill>
                <a:schemeClr val="bg1"/>
              </a:solidFill>
              <a:latin typeface="Cambria" charset="0"/>
              <a:ea typeface="Cambria" charset="0"/>
              <a:cs typeface="Cambria" charset="0"/>
            </a:endParaRPr>
          </a:p>
          <a:p>
            <a:pPr marL="457200" lvl="1" indent="0">
              <a:lnSpc>
                <a:spcPct val="114000"/>
              </a:lnSpc>
              <a:buNone/>
            </a:pPr>
            <a:r>
              <a:rPr lang="is-IS" sz="2000" dirty="0">
                <a:solidFill>
                  <a:schemeClr val="bg1"/>
                </a:solidFill>
                <a:latin typeface="Cambria" charset="0"/>
                <a:ea typeface="Cambria" charset="0"/>
                <a:cs typeface="Cambria" charset="0"/>
              </a:rPr>
              <a:t>Operation Palliser – intervention in Sierra Leone civil war</a:t>
            </a:r>
          </a:p>
          <a:p>
            <a:pPr>
              <a:lnSpc>
                <a:spcPct val="114000"/>
              </a:lnSpc>
            </a:pPr>
            <a:r>
              <a:rPr lang="is-IS" sz="2400" dirty="0">
                <a:solidFill>
                  <a:schemeClr val="bg1"/>
                </a:solidFill>
                <a:latin typeface="Cambria" charset="0"/>
                <a:ea typeface="Cambria" charset="0"/>
                <a:cs typeface="Cambria" charset="0"/>
              </a:rPr>
              <a:t>Waging the ‘War on Terror’</a:t>
            </a:r>
          </a:p>
          <a:p>
            <a:pPr marL="457200" lvl="1" indent="0">
              <a:lnSpc>
                <a:spcPct val="114000"/>
              </a:lnSpc>
              <a:buNone/>
            </a:pPr>
            <a:r>
              <a:rPr lang="is-IS" sz="2000" dirty="0">
                <a:solidFill>
                  <a:schemeClr val="bg1"/>
                </a:solidFill>
                <a:latin typeface="Cambria" charset="0"/>
                <a:ea typeface="Cambria" charset="0"/>
                <a:cs typeface="Cambria" charset="0"/>
              </a:rPr>
              <a:t>French intervention in Mali (2013)</a:t>
            </a:r>
          </a:p>
          <a:p>
            <a:pPr marL="457200" lvl="1" indent="0">
              <a:lnSpc>
                <a:spcPct val="114000"/>
              </a:lnSpc>
              <a:buNone/>
            </a:pPr>
            <a:r>
              <a:rPr lang="is-IS" sz="2000" dirty="0">
                <a:solidFill>
                  <a:schemeClr val="bg1"/>
                </a:solidFill>
                <a:latin typeface="Cambria" charset="0"/>
                <a:ea typeface="Cambria" charset="0"/>
                <a:cs typeface="Cambria" charset="0"/>
              </a:rPr>
              <a:t>British providing training for Kenyan police... </a:t>
            </a:r>
            <a:r>
              <a:rPr lang="en-US" sz="2000" dirty="0">
                <a:solidFill>
                  <a:schemeClr val="bg1"/>
                </a:solidFill>
                <a:latin typeface="Cambria" charset="0"/>
                <a:ea typeface="Cambria" charset="0"/>
                <a:cs typeface="Cambria" charset="0"/>
              </a:rPr>
              <a:t>E</a:t>
            </a:r>
            <a:r>
              <a:rPr lang="is-IS" sz="2000" dirty="0">
                <a:solidFill>
                  <a:schemeClr val="bg1"/>
                </a:solidFill>
                <a:latin typeface="Cambria" charset="0"/>
                <a:ea typeface="Cambria" charset="0"/>
                <a:cs typeface="Cambria" charset="0"/>
              </a:rPr>
              <a:t>xtrajudicial killings of Muslim preachers ‘suspected’ of promoting terrorism in Mombasa</a:t>
            </a:r>
          </a:p>
          <a:p>
            <a:pPr>
              <a:lnSpc>
                <a:spcPct val="114000"/>
              </a:lnSpc>
            </a:pPr>
            <a:r>
              <a:rPr lang="is-IS" sz="2400" dirty="0">
                <a:solidFill>
                  <a:schemeClr val="bg1"/>
                </a:solidFill>
                <a:latin typeface="Cambria" charset="0"/>
                <a:ea typeface="Cambria" charset="0"/>
                <a:cs typeface="Cambria" charset="0"/>
              </a:rPr>
              <a:t>Cameron and Sarkozy’s intervention in Libya – American proxy or vanity projects?</a:t>
            </a:r>
          </a:p>
          <a:p>
            <a:endParaRPr lang="en-US" dirty="0"/>
          </a:p>
        </p:txBody>
      </p:sp>
      <p:pic>
        <p:nvPicPr>
          <p:cNvPr id="7" name="Content Placeholder 6">
            <a:extLst>
              <a:ext uri="{FF2B5EF4-FFF2-40B4-BE49-F238E27FC236}">
                <a16:creationId xmlns:a16="http://schemas.microsoft.com/office/drawing/2014/main" id="{3628236A-2679-8B43-A4ED-DA50E925D52B}"/>
              </a:ext>
            </a:extLst>
          </p:cNvPr>
          <p:cNvPicPr>
            <a:picLocks noGrp="1" noChangeAspect="1"/>
          </p:cNvPicPr>
          <p:nvPr>
            <p:ph sz="half" idx="1"/>
          </p:nvPr>
        </p:nvPicPr>
        <p:blipFill>
          <a:blip r:embed="rId3"/>
          <a:stretch>
            <a:fillRect/>
          </a:stretch>
        </p:blipFill>
        <p:spPr>
          <a:xfrm>
            <a:off x="628650" y="2022595"/>
            <a:ext cx="3886200" cy="2793615"/>
          </a:xfrm>
          <a:prstGeom prst="rect">
            <a:avLst/>
          </a:prstGeom>
        </p:spPr>
      </p:pic>
      <p:sp>
        <p:nvSpPr>
          <p:cNvPr id="8" name="Rectangle 7">
            <a:extLst>
              <a:ext uri="{FF2B5EF4-FFF2-40B4-BE49-F238E27FC236}">
                <a16:creationId xmlns:a16="http://schemas.microsoft.com/office/drawing/2014/main" id="{687E3794-FD62-B24E-8BF2-A66C1E8523EF}"/>
              </a:ext>
            </a:extLst>
          </p:cNvPr>
          <p:cNvSpPr/>
          <p:nvPr/>
        </p:nvSpPr>
        <p:spPr>
          <a:xfrm>
            <a:off x="628650" y="4932218"/>
            <a:ext cx="3780559" cy="1708160"/>
          </a:xfrm>
          <a:prstGeom prst="rect">
            <a:avLst/>
          </a:prstGeom>
        </p:spPr>
        <p:txBody>
          <a:bodyPr wrap="square">
            <a:spAutoFit/>
          </a:bodyPr>
          <a:lstStyle/>
          <a:p>
            <a:r>
              <a:rPr lang="en-GB" sz="1500" i="1" dirty="0">
                <a:solidFill>
                  <a:schemeClr val="bg1"/>
                </a:solidFill>
                <a:latin typeface="Cambria" panose="02040503050406030204" pitchFamily="18" charset="0"/>
              </a:rPr>
              <a:t>Leader of Libya's interim government, Mustafa Abdul-Jalil makes a speech, flanked by French President Nicolas Sarkozy and Prime Minister David Cameron, during their visit to Benghazi as part of their trip following the country's revolution on September 15, 2011 in Benghazi, Libya</a:t>
            </a:r>
            <a:endParaRPr lang="en-US" sz="1500" i="1" dirty="0">
              <a:solidFill>
                <a:schemeClr val="bg1"/>
              </a:solidFill>
              <a:latin typeface="Cambria" panose="02040503050406030204" pitchFamily="18" charset="0"/>
            </a:endParaRPr>
          </a:p>
        </p:txBody>
      </p:sp>
    </p:spTree>
    <p:extLst>
      <p:ext uri="{BB962C8B-B14F-4D97-AF65-F5344CB8AC3E}">
        <p14:creationId xmlns:p14="http://schemas.microsoft.com/office/powerpoint/2010/main" val="4265591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992A9-0E7A-6F4D-8539-91954BD00880}"/>
              </a:ext>
            </a:extLst>
          </p:cNvPr>
          <p:cNvSpPr>
            <a:spLocks noGrp="1"/>
          </p:cNvSpPr>
          <p:nvPr>
            <p:ph type="title"/>
          </p:nvPr>
        </p:nvSpPr>
        <p:spPr>
          <a:xfrm>
            <a:off x="628650" y="365126"/>
            <a:ext cx="7886700" cy="978765"/>
          </a:xfrm>
        </p:spPr>
        <p:txBody>
          <a:bodyPr>
            <a:normAutofit fontScale="90000"/>
          </a:bodyPr>
          <a:lstStyle/>
          <a:p>
            <a:r>
              <a:rPr lang="en-US" dirty="0">
                <a:solidFill>
                  <a:schemeClr val="bg1"/>
                </a:solidFill>
                <a:latin typeface="Cambria" panose="02040503050406030204" pitchFamily="18" charset="0"/>
              </a:rPr>
              <a:t>2. Russia’s Resurgence in Africa?</a:t>
            </a:r>
          </a:p>
        </p:txBody>
      </p:sp>
      <p:pic>
        <p:nvPicPr>
          <p:cNvPr id="8" name="Content Placeholder 7">
            <a:extLst>
              <a:ext uri="{FF2B5EF4-FFF2-40B4-BE49-F238E27FC236}">
                <a16:creationId xmlns:a16="http://schemas.microsoft.com/office/drawing/2014/main" id="{635A11CE-EE48-B24E-B88F-F3223E40DC27}"/>
              </a:ext>
            </a:extLst>
          </p:cNvPr>
          <p:cNvPicPr>
            <a:picLocks noGrp="1" noChangeAspect="1"/>
          </p:cNvPicPr>
          <p:nvPr>
            <p:ph idx="1"/>
          </p:nvPr>
        </p:nvPicPr>
        <p:blipFill>
          <a:blip r:embed="rId2"/>
          <a:stretch>
            <a:fillRect/>
          </a:stretch>
        </p:blipFill>
        <p:spPr>
          <a:xfrm>
            <a:off x="982126" y="1538289"/>
            <a:ext cx="6364824" cy="3929855"/>
          </a:xfrm>
        </p:spPr>
      </p:pic>
      <p:sp>
        <p:nvSpPr>
          <p:cNvPr id="9" name="TextBox 8">
            <a:extLst>
              <a:ext uri="{FF2B5EF4-FFF2-40B4-BE49-F238E27FC236}">
                <a16:creationId xmlns:a16="http://schemas.microsoft.com/office/drawing/2014/main" id="{4A0CF30B-7FEC-EE4B-A4B1-68C1157AD63D}"/>
              </a:ext>
            </a:extLst>
          </p:cNvPr>
          <p:cNvSpPr txBox="1"/>
          <p:nvPr/>
        </p:nvSpPr>
        <p:spPr>
          <a:xfrm>
            <a:off x="982126" y="5468144"/>
            <a:ext cx="6748710" cy="646331"/>
          </a:xfrm>
          <a:prstGeom prst="rect">
            <a:avLst/>
          </a:prstGeom>
          <a:noFill/>
        </p:spPr>
        <p:txBody>
          <a:bodyPr wrap="square" rtlCol="0">
            <a:spAutoFit/>
          </a:bodyPr>
          <a:lstStyle/>
          <a:p>
            <a:r>
              <a:rPr lang="en-GB" i="1" dirty="0">
                <a:solidFill>
                  <a:schemeClr val="bg1"/>
                </a:solidFill>
                <a:latin typeface="Cambria" panose="02040503050406030204" pitchFamily="18" charset="0"/>
              </a:rPr>
              <a:t>Russian President Vladimir Putin with the president of Central African Republic, </a:t>
            </a:r>
            <a:r>
              <a:rPr lang="en-GB" i="1" dirty="0" err="1">
                <a:solidFill>
                  <a:schemeClr val="bg1"/>
                </a:solidFill>
                <a:latin typeface="Cambria" panose="02040503050406030204" pitchFamily="18" charset="0"/>
              </a:rPr>
              <a:t>Faustin</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Archange</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Touadera</a:t>
            </a:r>
            <a:r>
              <a:rPr lang="en-GB" i="1" dirty="0">
                <a:solidFill>
                  <a:schemeClr val="bg1"/>
                </a:solidFill>
                <a:latin typeface="Cambria" panose="02040503050406030204" pitchFamily="18" charset="0"/>
              </a:rPr>
              <a:t>. Russia, 2018.</a:t>
            </a:r>
            <a:endParaRPr lang="en-US" i="1" dirty="0">
              <a:solidFill>
                <a:schemeClr val="bg1"/>
              </a:solidFill>
              <a:latin typeface="Cambria" panose="02040503050406030204" pitchFamily="18" charset="0"/>
            </a:endParaRPr>
          </a:p>
        </p:txBody>
      </p:sp>
    </p:spTree>
    <p:extLst>
      <p:ext uri="{BB962C8B-B14F-4D97-AF65-F5344CB8AC3E}">
        <p14:creationId xmlns:p14="http://schemas.microsoft.com/office/powerpoint/2010/main" val="3213699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2925B-4F54-0F46-BA27-0B939FDEA261}"/>
              </a:ext>
            </a:extLst>
          </p:cNvPr>
          <p:cNvSpPr>
            <a:spLocks noGrp="1"/>
          </p:cNvSpPr>
          <p:nvPr>
            <p:ph type="title"/>
          </p:nvPr>
        </p:nvSpPr>
        <p:spPr/>
        <p:txBody>
          <a:bodyPr/>
          <a:lstStyle/>
          <a:p>
            <a:r>
              <a:rPr lang="en-US" dirty="0">
                <a:solidFill>
                  <a:schemeClr val="bg1"/>
                </a:solidFill>
                <a:latin typeface="Cambria" panose="02040503050406030204" pitchFamily="18" charset="0"/>
              </a:rPr>
              <a:t>2. China’s Presence in Africa</a:t>
            </a:r>
          </a:p>
        </p:txBody>
      </p:sp>
      <p:pic>
        <p:nvPicPr>
          <p:cNvPr id="4" name="Content Placeholder 3">
            <a:extLst>
              <a:ext uri="{FF2B5EF4-FFF2-40B4-BE49-F238E27FC236}">
                <a16:creationId xmlns:a16="http://schemas.microsoft.com/office/drawing/2014/main" id="{80969526-7B8C-1749-8FF7-1E8D688AB72C}"/>
              </a:ext>
            </a:extLst>
          </p:cNvPr>
          <p:cNvPicPr>
            <a:picLocks noGrp="1" noChangeAspect="1"/>
          </p:cNvPicPr>
          <p:nvPr>
            <p:ph idx="1"/>
          </p:nvPr>
        </p:nvPicPr>
        <p:blipFill>
          <a:blip r:embed="rId2"/>
          <a:stretch>
            <a:fillRect/>
          </a:stretch>
        </p:blipFill>
        <p:spPr>
          <a:xfrm>
            <a:off x="628650" y="1943894"/>
            <a:ext cx="7886700" cy="4114800"/>
          </a:xfrm>
          <a:prstGeom prst="rect">
            <a:avLst/>
          </a:prstGeom>
        </p:spPr>
      </p:pic>
    </p:spTree>
    <p:extLst>
      <p:ext uri="{BB962C8B-B14F-4D97-AF65-F5344CB8AC3E}">
        <p14:creationId xmlns:p14="http://schemas.microsoft.com/office/powerpoint/2010/main" val="2020443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A9D4B-2485-494A-A0DC-FF156264389C}"/>
              </a:ext>
            </a:extLst>
          </p:cNvPr>
          <p:cNvSpPr>
            <a:spLocks noGrp="1"/>
          </p:cNvSpPr>
          <p:nvPr>
            <p:ph type="title"/>
          </p:nvPr>
        </p:nvSpPr>
        <p:spPr/>
        <p:txBody>
          <a:bodyPr/>
          <a:lstStyle/>
          <a:p>
            <a:r>
              <a:rPr lang="en-US" dirty="0">
                <a:solidFill>
                  <a:schemeClr val="bg1"/>
                </a:solidFill>
                <a:latin typeface="Cambria" charset="0"/>
                <a:ea typeface="Cambria" charset="0"/>
                <a:cs typeface="Cambria" charset="0"/>
              </a:rPr>
              <a:t>3. Democratization: a mixed record?</a:t>
            </a:r>
            <a:endParaRPr lang="en-US" dirty="0"/>
          </a:p>
        </p:txBody>
      </p:sp>
      <p:sp>
        <p:nvSpPr>
          <p:cNvPr id="3" name="Content Placeholder 2">
            <a:extLst>
              <a:ext uri="{FF2B5EF4-FFF2-40B4-BE49-F238E27FC236}">
                <a16:creationId xmlns:a16="http://schemas.microsoft.com/office/drawing/2014/main" id="{1BF179E4-A581-554D-A58B-00C6C5D51925}"/>
              </a:ext>
            </a:extLst>
          </p:cNvPr>
          <p:cNvSpPr>
            <a:spLocks noGrp="1"/>
          </p:cNvSpPr>
          <p:nvPr>
            <p:ph idx="1"/>
          </p:nvPr>
        </p:nvSpPr>
        <p:spPr/>
        <p:txBody>
          <a:bodyPr>
            <a:normAutofit/>
          </a:bodyPr>
          <a:lstStyle/>
          <a:p>
            <a:pPr>
              <a:lnSpc>
                <a:spcPct val="114000"/>
              </a:lnSpc>
            </a:pPr>
            <a:r>
              <a:rPr lang="en-GB" sz="2400" dirty="0">
                <a:solidFill>
                  <a:schemeClr val="bg1"/>
                </a:solidFill>
                <a:latin typeface="Cambria" charset="0"/>
                <a:ea typeface="Cambria" charset="0"/>
                <a:cs typeface="Cambria" charset="0"/>
              </a:rPr>
              <a:t>Some successes, e.g. Ghana, Ethiopia</a:t>
            </a:r>
          </a:p>
          <a:p>
            <a:pPr>
              <a:lnSpc>
                <a:spcPct val="114000"/>
              </a:lnSpc>
            </a:pPr>
            <a:r>
              <a:rPr lang="en-GB" sz="2400" dirty="0">
                <a:solidFill>
                  <a:schemeClr val="bg1"/>
                </a:solidFill>
                <a:latin typeface="Cambria" charset="0"/>
                <a:ea typeface="Cambria" charset="0"/>
                <a:cs typeface="Cambria" charset="0"/>
              </a:rPr>
              <a:t>Other ruling parties and </a:t>
            </a:r>
            <a:r>
              <a:rPr lang="en-GB" sz="2400" i="1" dirty="0">
                <a:solidFill>
                  <a:schemeClr val="bg1"/>
                </a:solidFill>
                <a:latin typeface="Cambria" charset="0"/>
                <a:ea typeface="Cambria" charset="0"/>
                <a:cs typeface="Cambria" charset="0"/>
              </a:rPr>
              <a:t>de facto</a:t>
            </a:r>
            <a:r>
              <a:rPr lang="en-GB" sz="2400" dirty="0">
                <a:solidFill>
                  <a:schemeClr val="bg1"/>
                </a:solidFill>
                <a:latin typeface="Cambria" charset="0"/>
                <a:ea typeface="Cambria" charset="0"/>
                <a:cs typeface="Cambria" charset="0"/>
              </a:rPr>
              <a:t> autocrats hang on and delay elections</a:t>
            </a:r>
          </a:p>
          <a:p>
            <a:pPr>
              <a:lnSpc>
                <a:spcPct val="114000"/>
              </a:lnSpc>
            </a:pPr>
            <a:r>
              <a:rPr lang="en-GB" sz="2400" dirty="0">
                <a:solidFill>
                  <a:schemeClr val="bg1"/>
                </a:solidFill>
                <a:latin typeface="Cambria" charset="0"/>
                <a:ea typeface="Cambria" charset="0"/>
                <a:cs typeface="Cambria" charset="0"/>
              </a:rPr>
              <a:t>The developmentalist state</a:t>
            </a:r>
          </a:p>
          <a:p>
            <a:pPr lvl="1">
              <a:lnSpc>
                <a:spcPct val="114000"/>
              </a:lnSpc>
            </a:pPr>
            <a:r>
              <a:rPr lang="en-GB" sz="2000" dirty="0">
                <a:solidFill>
                  <a:schemeClr val="bg1"/>
                </a:solidFill>
                <a:latin typeface="Cambria" charset="0"/>
                <a:ea typeface="Cambria" charset="0"/>
                <a:cs typeface="Cambria" charset="0"/>
              </a:rPr>
              <a:t>Paul Kagame in Rwanda</a:t>
            </a:r>
          </a:p>
          <a:p>
            <a:pPr lvl="1">
              <a:lnSpc>
                <a:spcPct val="114000"/>
              </a:lnSpc>
            </a:pPr>
            <a:r>
              <a:rPr lang="en-GB" sz="2000" dirty="0">
                <a:solidFill>
                  <a:schemeClr val="bg1"/>
                </a:solidFill>
                <a:latin typeface="Cambria" charset="0"/>
                <a:ea typeface="Cambria" charset="0"/>
                <a:cs typeface="Cambria" charset="0"/>
              </a:rPr>
              <a:t>Yoweri Museveni in power since 1986 in Uganda</a:t>
            </a:r>
          </a:p>
          <a:p>
            <a:pPr lvl="1">
              <a:lnSpc>
                <a:spcPct val="114000"/>
              </a:lnSpc>
            </a:pPr>
            <a:r>
              <a:rPr lang="en-GB" sz="2000" dirty="0">
                <a:solidFill>
                  <a:schemeClr val="bg1"/>
                </a:solidFill>
                <a:latin typeface="Cambria" charset="0"/>
                <a:ea typeface="Cambria" charset="0"/>
                <a:cs typeface="Cambria" charset="0"/>
              </a:rPr>
              <a:t>Ethiopia after Mengistu. New PM: </a:t>
            </a:r>
            <a:r>
              <a:rPr lang="en-GB" sz="2000" dirty="0" err="1">
                <a:solidFill>
                  <a:schemeClr val="bg1"/>
                </a:solidFill>
                <a:latin typeface="Cambria" charset="0"/>
                <a:ea typeface="Cambria" charset="0"/>
                <a:cs typeface="Cambria" charset="0"/>
              </a:rPr>
              <a:t>Abiy</a:t>
            </a:r>
            <a:r>
              <a:rPr lang="en-GB" sz="2000" dirty="0">
                <a:solidFill>
                  <a:schemeClr val="bg1"/>
                </a:solidFill>
                <a:latin typeface="Cambria" charset="0"/>
                <a:ea typeface="Cambria" charset="0"/>
                <a:cs typeface="Cambria" charset="0"/>
              </a:rPr>
              <a:t> Ahmed: “Africa’s New </a:t>
            </a:r>
            <a:r>
              <a:rPr lang="en-GB" sz="2000" dirty="0" err="1">
                <a:solidFill>
                  <a:schemeClr val="bg1"/>
                </a:solidFill>
                <a:latin typeface="Cambria" charset="0"/>
                <a:ea typeface="Cambria" charset="0"/>
                <a:cs typeface="Cambria" charset="0"/>
              </a:rPr>
              <a:t>Talisan</a:t>
            </a:r>
            <a:r>
              <a:rPr lang="en-GB" sz="2000" dirty="0">
                <a:solidFill>
                  <a:schemeClr val="bg1"/>
                </a:solidFill>
                <a:latin typeface="Cambria" charset="0"/>
                <a:ea typeface="Cambria" charset="0"/>
                <a:cs typeface="Cambria" charset="0"/>
              </a:rPr>
              <a:t>”</a:t>
            </a:r>
          </a:p>
          <a:p>
            <a:pPr marL="0" indent="0">
              <a:lnSpc>
                <a:spcPct val="114000"/>
              </a:lnSpc>
              <a:buNone/>
            </a:pPr>
            <a:r>
              <a:rPr lang="en-GB" sz="2400" dirty="0">
                <a:solidFill>
                  <a:schemeClr val="bg1"/>
                </a:solidFill>
                <a:latin typeface="Cambria" charset="0"/>
                <a:ea typeface="Cambria" charset="0"/>
                <a:cs typeface="Cambria" charset="0"/>
              </a:rPr>
              <a:t>Democracy: a Western imposition?</a:t>
            </a:r>
          </a:p>
          <a:p>
            <a:endParaRPr lang="en-US" dirty="0"/>
          </a:p>
        </p:txBody>
      </p:sp>
    </p:spTree>
    <p:extLst>
      <p:ext uri="{BB962C8B-B14F-4D97-AF65-F5344CB8AC3E}">
        <p14:creationId xmlns:p14="http://schemas.microsoft.com/office/powerpoint/2010/main" val="1374428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94038-288F-084B-978F-EEDFB133593A}"/>
              </a:ext>
            </a:extLst>
          </p:cNvPr>
          <p:cNvSpPr>
            <a:spLocks noGrp="1"/>
          </p:cNvSpPr>
          <p:nvPr>
            <p:ph type="title"/>
          </p:nvPr>
        </p:nvSpPr>
        <p:spPr/>
        <p:txBody>
          <a:bodyPr/>
          <a:lstStyle/>
          <a:p>
            <a:r>
              <a:rPr lang="en-GB" dirty="0">
                <a:solidFill>
                  <a:schemeClr val="bg1"/>
                </a:solidFill>
                <a:latin typeface="Cambria" panose="02040503050406030204" pitchFamily="18" charset="0"/>
              </a:rPr>
              <a:t>3. New Pan-African Solidarities?</a:t>
            </a:r>
            <a:endParaRPr lang="en-US" dirty="0">
              <a:solidFill>
                <a:schemeClr val="bg1"/>
              </a:solidFill>
              <a:latin typeface="Cambria" panose="02040503050406030204" pitchFamily="18" charset="0"/>
            </a:endParaRPr>
          </a:p>
        </p:txBody>
      </p:sp>
      <p:pic>
        <p:nvPicPr>
          <p:cNvPr id="8" name="Content Placeholder 7">
            <a:extLst>
              <a:ext uri="{FF2B5EF4-FFF2-40B4-BE49-F238E27FC236}">
                <a16:creationId xmlns:a16="http://schemas.microsoft.com/office/drawing/2014/main" id="{A6A0FECF-F357-804E-8C49-66F083BAD79C}"/>
              </a:ext>
            </a:extLst>
          </p:cNvPr>
          <p:cNvPicPr>
            <a:picLocks noGrp="1" noChangeAspect="1"/>
          </p:cNvPicPr>
          <p:nvPr>
            <p:ph sz="half" idx="1"/>
          </p:nvPr>
        </p:nvPicPr>
        <p:blipFill>
          <a:blip r:embed="rId3"/>
          <a:stretch>
            <a:fillRect/>
          </a:stretch>
        </p:blipFill>
        <p:spPr>
          <a:xfrm>
            <a:off x="755073" y="1931193"/>
            <a:ext cx="3674322" cy="2405279"/>
          </a:xfrm>
        </p:spPr>
      </p:pic>
      <p:sp>
        <p:nvSpPr>
          <p:cNvPr id="4" name="Content Placeholder 3">
            <a:extLst>
              <a:ext uri="{FF2B5EF4-FFF2-40B4-BE49-F238E27FC236}">
                <a16:creationId xmlns:a16="http://schemas.microsoft.com/office/drawing/2014/main" id="{2CA41A32-2A21-A244-8327-A0A45A25AD20}"/>
              </a:ext>
            </a:extLst>
          </p:cNvPr>
          <p:cNvSpPr>
            <a:spLocks noGrp="1"/>
          </p:cNvSpPr>
          <p:nvPr>
            <p:ph sz="half" idx="2"/>
          </p:nvPr>
        </p:nvSpPr>
        <p:spPr>
          <a:xfrm>
            <a:off x="4629150" y="1825625"/>
            <a:ext cx="3886200" cy="4561320"/>
          </a:xfrm>
        </p:spPr>
        <p:txBody>
          <a:bodyPr>
            <a:normAutofit fontScale="85000" lnSpcReduction="20000"/>
          </a:bodyPr>
          <a:lstStyle/>
          <a:p>
            <a:r>
              <a:rPr lang="en-US" dirty="0">
                <a:solidFill>
                  <a:schemeClr val="bg1"/>
                </a:solidFill>
                <a:latin typeface="Cambria" panose="02040503050406030204" pitchFamily="18" charset="0"/>
              </a:rPr>
              <a:t>2001: Foundation of African Union, more interventionist (e.g. </a:t>
            </a:r>
            <a:r>
              <a:rPr lang="en-GB" dirty="0">
                <a:solidFill>
                  <a:schemeClr val="bg1"/>
                </a:solidFill>
                <a:latin typeface="Cambria" panose="02040503050406030204" pitchFamily="18" charset="0"/>
              </a:rPr>
              <a:t>The African Union Mission in Somalia )</a:t>
            </a:r>
          </a:p>
          <a:p>
            <a:r>
              <a:rPr lang="en-GB" dirty="0">
                <a:solidFill>
                  <a:schemeClr val="bg1"/>
                </a:solidFill>
                <a:latin typeface="Cambria" panose="02040503050406030204" pitchFamily="18" charset="0"/>
              </a:rPr>
              <a:t>Resistance to the International Criminal Court</a:t>
            </a:r>
          </a:p>
          <a:p>
            <a:r>
              <a:rPr lang="en-GB" dirty="0">
                <a:solidFill>
                  <a:schemeClr val="bg1"/>
                </a:solidFill>
                <a:latin typeface="Cambria" panose="02040503050406030204" pitchFamily="18" charset="0"/>
              </a:rPr>
              <a:t>Defending against ‘Western’ cultural influences</a:t>
            </a:r>
          </a:p>
          <a:p>
            <a:r>
              <a:rPr lang="en-GB" dirty="0">
                <a:solidFill>
                  <a:schemeClr val="bg1"/>
                </a:solidFill>
                <a:latin typeface="Cambria" panose="02040503050406030204" pitchFamily="18" charset="0"/>
              </a:rPr>
              <a:t>African solutions for African problems</a:t>
            </a:r>
          </a:p>
          <a:p>
            <a:r>
              <a:rPr lang="en-GB" dirty="0">
                <a:solidFill>
                  <a:schemeClr val="bg1"/>
                </a:solidFill>
                <a:latin typeface="Cambria" panose="02040503050406030204" pitchFamily="18" charset="0"/>
              </a:rPr>
              <a:t>What role should the West have? </a:t>
            </a:r>
            <a:endParaRPr lang="en-US" dirty="0">
              <a:solidFill>
                <a:schemeClr val="bg1"/>
              </a:solidFill>
              <a:latin typeface="Cambria" panose="02040503050406030204" pitchFamily="18" charset="0"/>
            </a:endParaRPr>
          </a:p>
        </p:txBody>
      </p:sp>
      <p:sp>
        <p:nvSpPr>
          <p:cNvPr id="9" name="TextBox 8">
            <a:extLst>
              <a:ext uri="{FF2B5EF4-FFF2-40B4-BE49-F238E27FC236}">
                <a16:creationId xmlns:a16="http://schemas.microsoft.com/office/drawing/2014/main" id="{C954DD2D-7A8B-594A-9841-2189C9420523}"/>
              </a:ext>
            </a:extLst>
          </p:cNvPr>
          <p:cNvSpPr txBox="1"/>
          <p:nvPr/>
        </p:nvSpPr>
        <p:spPr>
          <a:xfrm>
            <a:off x="755074" y="4576976"/>
            <a:ext cx="3874076" cy="2031325"/>
          </a:xfrm>
          <a:prstGeom prst="rect">
            <a:avLst/>
          </a:prstGeom>
          <a:noFill/>
        </p:spPr>
        <p:txBody>
          <a:bodyPr wrap="square" rtlCol="0">
            <a:spAutoFit/>
          </a:bodyPr>
          <a:lstStyle/>
          <a:p>
            <a:r>
              <a:rPr lang="en-US" i="1" dirty="0" err="1">
                <a:solidFill>
                  <a:schemeClr val="bg1"/>
                </a:solidFill>
                <a:latin typeface="Cambria" panose="02040503050406030204" pitchFamily="18" charset="0"/>
              </a:rPr>
              <a:t>Kony</a:t>
            </a:r>
            <a:r>
              <a:rPr lang="en-US" i="1" dirty="0">
                <a:solidFill>
                  <a:schemeClr val="bg1"/>
                </a:solidFill>
                <a:latin typeface="Cambria" panose="02040503050406030204" pitchFamily="18" charset="0"/>
              </a:rPr>
              <a:t> 2012 campaign poster (and documentary). The campaign was produced by an American organization, Invisible Children, which campaigned to capture Joseph </a:t>
            </a:r>
            <a:r>
              <a:rPr lang="en-US" i="1" dirty="0" err="1">
                <a:solidFill>
                  <a:schemeClr val="bg1"/>
                </a:solidFill>
                <a:latin typeface="Cambria" panose="02040503050406030204" pitchFamily="18" charset="0"/>
              </a:rPr>
              <a:t>Kony</a:t>
            </a:r>
            <a:r>
              <a:rPr lang="en-US" i="1" dirty="0">
                <a:solidFill>
                  <a:schemeClr val="bg1"/>
                </a:solidFill>
                <a:latin typeface="Cambria" panose="02040503050406030204" pitchFamily="18" charset="0"/>
              </a:rPr>
              <a:t> (Lord Resistance Army). Heavily criticized</a:t>
            </a:r>
          </a:p>
        </p:txBody>
      </p:sp>
    </p:spTree>
    <p:extLst>
      <p:ext uri="{BB962C8B-B14F-4D97-AF65-F5344CB8AC3E}">
        <p14:creationId xmlns:p14="http://schemas.microsoft.com/office/powerpoint/2010/main" val="3756295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735F69-EF55-F746-A412-8DC462A870D2}"/>
              </a:ext>
            </a:extLst>
          </p:cNvPr>
          <p:cNvSpPr>
            <a:spLocks noGrp="1"/>
          </p:cNvSpPr>
          <p:nvPr>
            <p:ph type="body" idx="1"/>
          </p:nvPr>
        </p:nvSpPr>
        <p:spPr/>
        <p:txBody>
          <a:bodyPr>
            <a:normAutofit lnSpcReduction="10000"/>
          </a:bodyPr>
          <a:lstStyle/>
          <a:p>
            <a:r>
              <a:rPr lang="en-US" sz="3000" b="1" u="sng" dirty="0">
                <a:solidFill>
                  <a:schemeClr val="bg1"/>
                </a:solidFill>
                <a:latin typeface="Cambria" panose="02040503050406030204" pitchFamily="18" charset="0"/>
              </a:rPr>
              <a:t>3. The continent of the future?</a:t>
            </a:r>
          </a:p>
          <a:p>
            <a:r>
              <a:rPr lang="en-US" dirty="0">
                <a:solidFill>
                  <a:schemeClr val="bg1"/>
                </a:solidFill>
                <a:latin typeface="Cambria" panose="02040503050406030204" pitchFamily="18" charset="0"/>
              </a:rPr>
              <a:t>--economic growth (2010s ‘Africa rising’), emergence of cosmopolitan middle-class, growing cities, handovers of power (Nigeria, Ghana, Gambia, Ethiopia)</a:t>
            </a:r>
          </a:p>
        </p:txBody>
      </p:sp>
      <p:pic>
        <p:nvPicPr>
          <p:cNvPr id="4" name="Picture 3">
            <a:extLst>
              <a:ext uri="{FF2B5EF4-FFF2-40B4-BE49-F238E27FC236}">
                <a16:creationId xmlns:a16="http://schemas.microsoft.com/office/drawing/2014/main" id="{BF640790-A892-1246-A689-D6C4185CD559}"/>
              </a:ext>
            </a:extLst>
          </p:cNvPr>
          <p:cNvPicPr>
            <a:picLocks noChangeAspect="1"/>
          </p:cNvPicPr>
          <p:nvPr/>
        </p:nvPicPr>
        <p:blipFill>
          <a:blip r:embed="rId2"/>
          <a:stretch>
            <a:fillRect/>
          </a:stretch>
        </p:blipFill>
        <p:spPr>
          <a:xfrm>
            <a:off x="623888" y="1060956"/>
            <a:ext cx="2620899" cy="3501520"/>
          </a:xfrm>
          <a:prstGeom prst="rect">
            <a:avLst/>
          </a:prstGeom>
        </p:spPr>
      </p:pic>
      <p:pic>
        <p:nvPicPr>
          <p:cNvPr id="5" name="Picture 4">
            <a:extLst>
              <a:ext uri="{FF2B5EF4-FFF2-40B4-BE49-F238E27FC236}">
                <a16:creationId xmlns:a16="http://schemas.microsoft.com/office/drawing/2014/main" id="{2B8640BB-B27C-6049-86BC-5DEAF97CE9E3}"/>
              </a:ext>
            </a:extLst>
          </p:cNvPr>
          <p:cNvPicPr>
            <a:picLocks noChangeAspect="1"/>
          </p:cNvPicPr>
          <p:nvPr/>
        </p:nvPicPr>
        <p:blipFill>
          <a:blip r:embed="rId3"/>
          <a:stretch>
            <a:fillRect/>
          </a:stretch>
        </p:blipFill>
        <p:spPr>
          <a:xfrm>
            <a:off x="3271325" y="1128293"/>
            <a:ext cx="2570497" cy="3434184"/>
          </a:xfrm>
          <a:prstGeom prst="rect">
            <a:avLst/>
          </a:prstGeom>
          <a:ln>
            <a:solidFill>
              <a:schemeClr val="bg1"/>
            </a:solidFill>
          </a:ln>
        </p:spPr>
      </p:pic>
      <p:pic>
        <p:nvPicPr>
          <p:cNvPr id="6" name="Picture 5">
            <a:extLst>
              <a:ext uri="{FF2B5EF4-FFF2-40B4-BE49-F238E27FC236}">
                <a16:creationId xmlns:a16="http://schemas.microsoft.com/office/drawing/2014/main" id="{49348412-F07F-1F45-87D6-0BCF6339BFC3}"/>
              </a:ext>
            </a:extLst>
          </p:cNvPr>
          <p:cNvPicPr>
            <a:picLocks noChangeAspect="1"/>
          </p:cNvPicPr>
          <p:nvPr/>
        </p:nvPicPr>
        <p:blipFill>
          <a:blip r:embed="rId4"/>
          <a:stretch>
            <a:fillRect/>
          </a:stretch>
        </p:blipFill>
        <p:spPr>
          <a:xfrm>
            <a:off x="5892224" y="1124833"/>
            <a:ext cx="2288311" cy="3437643"/>
          </a:xfrm>
          <a:prstGeom prst="rect">
            <a:avLst/>
          </a:prstGeom>
        </p:spPr>
      </p:pic>
    </p:spTree>
    <p:extLst>
      <p:ext uri="{BB962C8B-B14F-4D97-AF65-F5344CB8AC3E}">
        <p14:creationId xmlns:p14="http://schemas.microsoft.com/office/powerpoint/2010/main" val="1622165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ADBEE-F92E-B147-ABBA-6722D8A71057}"/>
              </a:ext>
            </a:extLst>
          </p:cNvPr>
          <p:cNvSpPr>
            <a:spLocks noGrp="1"/>
          </p:cNvSpPr>
          <p:nvPr>
            <p:ph type="title"/>
          </p:nvPr>
        </p:nvSpPr>
        <p:spPr/>
        <p:txBody>
          <a:bodyPr/>
          <a:lstStyle/>
          <a:p>
            <a:r>
              <a:rPr lang="en-US" dirty="0">
                <a:solidFill>
                  <a:schemeClr val="bg1"/>
                </a:solidFill>
                <a:latin typeface="Cambria" panose="02040503050406030204" pitchFamily="18" charset="0"/>
              </a:rPr>
              <a:t>Concluding Thoughts</a:t>
            </a:r>
          </a:p>
        </p:txBody>
      </p:sp>
      <p:sp>
        <p:nvSpPr>
          <p:cNvPr id="3" name="Content Placeholder 2">
            <a:extLst>
              <a:ext uri="{FF2B5EF4-FFF2-40B4-BE49-F238E27FC236}">
                <a16:creationId xmlns:a16="http://schemas.microsoft.com/office/drawing/2014/main" id="{168E8309-24EA-3943-BA54-E14CB49D34C9}"/>
              </a:ext>
            </a:extLst>
          </p:cNvPr>
          <p:cNvSpPr>
            <a:spLocks noGrp="1"/>
          </p:cNvSpPr>
          <p:nvPr>
            <p:ph idx="1"/>
          </p:nvPr>
        </p:nvSpPr>
        <p:spPr/>
        <p:txBody>
          <a:bodyPr>
            <a:noAutofit/>
          </a:bodyPr>
          <a:lstStyle/>
          <a:p>
            <a:pPr marL="0" indent="0">
              <a:buNone/>
            </a:pPr>
            <a:r>
              <a:rPr lang="en-GB" sz="3700" dirty="0">
                <a:solidFill>
                  <a:schemeClr val="bg1"/>
                </a:solidFill>
                <a:latin typeface="Cambria" panose="02040503050406030204" pitchFamily="18" charset="0"/>
              </a:rPr>
              <a:t>1. What was the relationship between end of the Cold War and violence that erupted in Africa in the 1990s? </a:t>
            </a:r>
          </a:p>
          <a:p>
            <a:pPr marL="0" indent="0">
              <a:buNone/>
            </a:pPr>
            <a:r>
              <a:rPr lang="en-GB" sz="3700" dirty="0">
                <a:solidFill>
                  <a:schemeClr val="bg1"/>
                </a:solidFill>
                <a:latin typeface="Cambria" panose="02040503050406030204" pitchFamily="18" charset="0"/>
              </a:rPr>
              <a:t>2. How prevalent is anti-Americanism in Africa and is it a legacy of the Cold War?</a:t>
            </a:r>
          </a:p>
          <a:p>
            <a:pPr marL="0" indent="0">
              <a:buNone/>
            </a:pPr>
            <a:r>
              <a:rPr lang="en-GB" sz="3700" dirty="0">
                <a:solidFill>
                  <a:schemeClr val="bg1"/>
                </a:solidFill>
                <a:latin typeface="Cambria" panose="02040503050406030204" pitchFamily="18" charset="0"/>
              </a:rPr>
              <a:t>3. What is the nature of Western interests in Africa? </a:t>
            </a:r>
            <a:endParaRPr lang="en-US" sz="3700" dirty="0"/>
          </a:p>
        </p:txBody>
      </p:sp>
    </p:spTree>
    <p:extLst>
      <p:ext uri="{BB962C8B-B14F-4D97-AF65-F5344CB8AC3E}">
        <p14:creationId xmlns:p14="http://schemas.microsoft.com/office/powerpoint/2010/main" val="3090573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9ADDC-FDED-FE4E-AB6C-C733BE7E5DD2}"/>
              </a:ext>
            </a:extLst>
          </p:cNvPr>
          <p:cNvSpPr>
            <a:spLocks noGrp="1"/>
          </p:cNvSpPr>
          <p:nvPr>
            <p:ph type="title"/>
          </p:nvPr>
        </p:nvSpPr>
        <p:spPr/>
        <p:txBody>
          <a:bodyPr/>
          <a:lstStyle/>
          <a:p>
            <a:endParaRPr lang="en-US" dirty="0"/>
          </a:p>
        </p:txBody>
      </p:sp>
      <p:sp>
        <p:nvSpPr>
          <p:cNvPr id="3" name="Text Placeholder 2">
            <a:extLst>
              <a:ext uri="{FF2B5EF4-FFF2-40B4-BE49-F238E27FC236}">
                <a16:creationId xmlns:a16="http://schemas.microsoft.com/office/drawing/2014/main" id="{7D226EDF-875B-E54E-B586-FC2FA4BE357F}"/>
              </a:ext>
            </a:extLst>
          </p:cNvPr>
          <p:cNvSpPr>
            <a:spLocks noGrp="1"/>
          </p:cNvSpPr>
          <p:nvPr>
            <p:ph type="body" idx="1"/>
          </p:nvPr>
        </p:nvSpPr>
        <p:spPr>
          <a:xfrm>
            <a:off x="623888" y="4700686"/>
            <a:ext cx="7886700" cy="1388965"/>
          </a:xfrm>
        </p:spPr>
        <p:txBody>
          <a:bodyPr>
            <a:normAutofit/>
          </a:bodyPr>
          <a:lstStyle/>
          <a:p>
            <a:r>
              <a:rPr lang="en-US" sz="4500" dirty="0">
                <a:solidFill>
                  <a:schemeClr val="bg1"/>
                </a:solidFill>
                <a:latin typeface="Cambria" charset="0"/>
                <a:ea typeface="Cambria" charset="0"/>
                <a:cs typeface="Cambria" charset="0"/>
              </a:rPr>
              <a:t>The murder of Samuel Doe, Liberia, 1990</a:t>
            </a:r>
          </a:p>
          <a:p>
            <a:endParaRPr lang="en-US" dirty="0"/>
          </a:p>
        </p:txBody>
      </p:sp>
      <p:pic>
        <p:nvPicPr>
          <p:cNvPr id="4" name="Picture 3">
            <a:extLst>
              <a:ext uri="{FF2B5EF4-FFF2-40B4-BE49-F238E27FC236}">
                <a16:creationId xmlns:a16="http://schemas.microsoft.com/office/drawing/2014/main" id="{17A0CD32-B00A-3649-A2D5-A9368AD8774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3888" y="1052980"/>
            <a:ext cx="3116840" cy="3545687"/>
          </a:xfrm>
          <a:prstGeom prst="rect">
            <a:avLst/>
          </a:prstGeom>
        </p:spPr>
      </p:pic>
      <p:pic>
        <p:nvPicPr>
          <p:cNvPr id="5" name="Picture 4">
            <a:extLst>
              <a:ext uri="{FF2B5EF4-FFF2-40B4-BE49-F238E27FC236}">
                <a16:creationId xmlns:a16="http://schemas.microsoft.com/office/drawing/2014/main" id="{361ED18F-D77D-314E-8212-E2C05B1BE24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40728" y="1052980"/>
            <a:ext cx="4752109" cy="3647706"/>
          </a:xfrm>
          <a:prstGeom prst="rect">
            <a:avLst/>
          </a:prstGeom>
        </p:spPr>
      </p:pic>
    </p:spTree>
    <p:extLst>
      <p:ext uri="{BB962C8B-B14F-4D97-AF65-F5344CB8AC3E}">
        <p14:creationId xmlns:p14="http://schemas.microsoft.com/office/powerpoint/2010/main" val="1903931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41389-1D28-524E-9705-7CFAE094E0CF}"/>
              </a:ext>
            </a:extLst>
          </p:cNvPr>
          <p:cNvSpPr>
            <a:spLocks noGrp="1"/>
          </p:cNvSpPr>
          <p:nvPr>
            <p:ph type="title"/>
          </p:nvPr>
        </p:nvSpPr>
        <p:spPr/>
        <p:txBody>
          <a:bodyPr/>
          <a:lstStyle/>
          <a:p>
            <a:r>
              <a:rPr lang="en-GB" dirty="0">
                <a:solidFill>
                  <a:schemeClr val="bg1"/>
                </a:solidFill>
                <a:latin typeface="Cambria" panose="02040503050406030204" pitchFamily="18" charset="0"/>
              </a:rPr>
              <a:t>Lecture Outline</a:t>
            </a:r>
            <a:br>
              <a:rPr lang="en-GB" dirty="0">
                <a:solidFill>
                  <a:schemeClr val="bg1"/>
                </a:solidFill>
                <a:latin typeface="Cambria" panose="02040503050406030204" pitchFamily="18" charset="0"/>
              </a:rPr>
            </a:br>
            <a:endParaRPr lang="en-US" dirty="0"/>
          </a:p>
        </p:txBody>
      </p:sp>
      <p:sp>
        <p:nvSpPr>
          <p:cNvPr id="3" name="Content Placeholder 2">
            <a:extLst>
              <a:ext uri="{FF2B5EF4-FFF2-40B4-BE49-F238E27FC236}">
                <a16:creationId xmlns:a16="http://schemas.microsoft.com/office/drawing/2014/main" id="{940EF960-526B-D846-8EF8-7D4EE4891893}"/>
              </a:ext>
            </a:extLst>
          </p:cNvPr>
          <p:cNvSpPr>
            <a:spLocks noGrp="1"/>
          </p:cNvSpPr>
          <p:nvPr>
            <p:ph idx="1"/>
          </p:nvPr>
        </p:nvSpPr>
        <p:spPr>
          <a:xfrm>
            <a:off x="628650" y="1551709"/>
            <a:ext cx="7886700" cy="4625254"/>
          </a:xfrm>
        </p:spPr>
        <p:txBody>
          <a:bodyPr>
            <a:normAutofit lnSpcReduction="10000"/>
          </a:bodyPr>
          <a:lstStyle/>
          <a:p>
            <a:pPr marL="0" indent="0">
              <a:lnSpc>
                <a:spcPct val="150000"/>
              </a:lnSpc>
              <a:buNone/>
            </a:pPr>
            <a:r>
              <a:rPr lang="en-GB" sz="4000" dirty="0">
                <a:solidFill>
                  <a:schemeClr val="bg1"/>
                </a:solidFill>
                <a:latin typeface="Cambria" panose="02040503050406030204" pitchFamily="18" charset="0"/>
              </a:rPr>
              <a:t>1. End of Cold War and Violence</a:t>
            </a:r>
          </a:p>
          <a:p>
            <a:pPr marL="0" indent="0">
              <a:lnSpc>
                <a:spcPct val="150000"/>
              </a:lnSpc>
              <a:buNone/>
            </a:pPr>
            <a:r>
              <a:rPr lang="en-GB" sz="4000" dirty="0">
                <a:solidFill>
                  <a:schemeClr val="bg1"/>
                </a:solidFill>
                <a:latin typeface="Cambria" panose="02040503050406030204" pitchFamily="18" charset="0"/>
              </a:rPr>
              <a:t>2. Reactions: From “Liberal Interventionism to War on Terror”</a:t>
            </a:r>
          </a:p>
          <a:p>
            <a:pPr marL="0" indent="0">
              <a:lnSpc>
                <a:spcPct val="150000"/>
              </a:lnSpc>
              <a:buNone/>
            </a:pPr>
            <a:r>
              <a:rPr lang="en-GB" sz="4000" dirty="0">
                <a:solidFill>
                  <a:schemeClr val="bg1"/>
                </a:solidFill>
                <a:latin typeface="Cambria" panose="02040503050406030204" pitchFamily="18" charset="0"/>
              </a:rPr>
              <a:t>3. Outcomes: democratisation, new pan-African solidarities</a:t>
            </a:r>
          </a:p>
          <a:p>
            <a:endParaRPr lang="en-US" dirty="0"/>
          </a:p>
        </p:txBody>
      </p:sp>
    </p:spTree>
    <p:extLst>
      <p:ext uri="{BB962C8B-B14F-4D97-AF65-F5344CB8AC3E}">
        <p14:creationId xmlns:p14="http://schemas.microsoft.com/office/powerpoint/2010/main" val="2142900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A6BEA-7C68-DF4F-8716-2ACB5CBED1B1}"/>
              </a:ext>
            </a:extLst>
          </p:cNvPr>
          <p:cNvSpPr>
            <a:spLocks noGrp="1"/>
          </p:cNvSpPr>
          <p:nvPr>
            <p:ph type="title"/>
          </p:nvPr>
        </p:nvSpPr>
        <p:spPr>
          <a:xfrm>
            <a:off x="628649" y="365126"/>
            <a:ext cx="8072005" cy="1325563"/>
          </a:xfrm>
        </p:spPr>
        <p:txBody>
          <a:bodyPr>
            <a:normAutofit fontScale="90000"/>
          </a:bodyPr>
          <a:lstStyle/>
          <a:p>
            <a:br>
              <a:rPr lang="en-GB" sz="3900" dirty="0">
                <a:solidFill>
                  <a:schemeClr val="bg1"/>
                </a:solidFill>
                <a:latin typeface="Cambria" panose="02040503050406030204" pitchFamily="18" charset="0"/>
              </a:rPr>
            </a:br>
            <a:r>
              <a:rPr lang="en-GB" sz="3900" dirty="0">
                <a:solidFill>
                  <a:schemeClr val="bg1"/>
                </a:solidFill>
                <a:latin typeface="Cambria" panose="02040503050406030204" pitchFamily="18" charset="0"/>
              </a:rPr>
              <a:t>1. End of the Cold War, Structural Adjustments and Democratisation</a:t>
            </a:r>
            <a:br>
              <a:rPr lang="en-GB"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BC37B7FD-974A-B349-BFD6-39CB96E65F83}"/>
              </a:ext>
            </a:extLst>
          </p:cNvPr>
          <p:cNvSpPr>
            <a:spLocks noGrp="1"/>
          </p:cNvSpPr>
          <p:nvPr>
            <p:ph idx="1"/>
          </p:nvPr>
        </p:nvSpPr>
        <p:spPr/>
        <p:txBody>
          <a:bodyPr>
            <a:normAutofit fontScale="92500" lnSpcReduction="10000"/>
          </a:bodyPr>
          <a:lstStyle/>
          <a:p>
            <a:pPr>
              <a:lnSpc>
                <a:spcPct val="114000"/>
              </a:lnSpc>
            </a:pPr>
            <a:r>
              <a:rPr lang="en-US" sz="2400" dirty="0">
                <a:solidFill>
                  <a:schemeClr val="bg1"/>
                </a:solidFill>
                <a:latin typeface="Cambria" charset="0"/>
                <a:ea typeface="Cambria" charset="0"/>
                <a:cs typeface="Cambria" charset="0"/>
              </a:rPr>
              <a:t>Collapse of support from superpower backers</a:t>
            </a:r>
            <a:r>
              <a:rPr lang="en-US" sz="2400" dirty="0">
                <a:solidFill>
                  <a:schemeClr val="bg1"/>
                </a:solidFill>
                <a:latin typeface="Cambria" charset="0"/>
                <a:ea typeface="Cambria" charset="0"/>
                <a:cs typeface="Cambria" charset="0"/>
                <a:sym typeface="Wingdings" pitchFamily="2" charset="2"/>
              </a:rPr>
              <a:t>--&gt; wave of democratization, often intensified internal rivalries. Violence ensured</a:t>
            </a:r>
            <a:endParaRPr lang="en-US" sz="2400" dirty="0">
              <a:solidFill>
                <a:schemeClr val="bg1"/>
              </a:solidFill>
              <a:latin typeface="Cambria" charset="0"/>
              <a:ea typeface="Cambria" charset="0"/>
              <a:cs typeface="Cambria" charset="0"/>
            </a:endParaRPr>
          </a:p>
          <a:p>
            <a:pPr>
              <a:lnSpc>
                <a:spcPct val="114000"/>
              </a:lnSpc>
            </a:pPr>
            <a:r>
              <a:rPr lang="en-US" sz="2400" dirty="0">
                <a:solidFill>
                  <a:schemeClr val="bg1"/>
                </a:solidFill>
                <a:latin typeface="Cambria" charset="0"/>
                <a:ea typeface="Cambria" charset="0"/>
                <a:cs typeface="Cambria" charset="0"/>
              </a:rPr>
              <a:t>African states in economic crisis</a:t>
            </a:r>
          </a:p>
          <a:p>
            <a:pPr lvl="1">
              <a:lnSpc>
                <a:spcPct val="114000"/>
              </a:lnSpc>
            </a:pPr>
            <a:r>
              <a:rPr lang="en-US" sz="2000" dirty="0">
                <a:solidFill>
                  <a:schemeClr val="bg1"/>
                </a:solidFill>
                <a:latin typeface="Cambria" charset="0"/>
                <a:ea typeface="Cambria" charset="0"/>
                <a:cs typeface="Cambria" charset="0"/>
              </a:rPr>
              <a:t>OPEC oil crisis</a:t>
            </a:r>
          </a:p>
          <a:p>
            <a:pPr lvl="1">
              <a:lnSpc>
                <a:spcPct val="114000"/>
              </a:lnSpc>
            </a:pPr>
            <a:r>
              <a:rPr lang="en-US" sz="2000" dirty="0">
                <a:solidFill>
                  <a:schemeClr val="bg1"/>
                </a:solidFill>
                <a:latin typeface="Cambria" charset="0"/>
                <a:ea typeface="Cambria" charset="0"/>
                <a:cs typeface="Cambria" charset="0"/>
              </a:rPr>
              <a:t>Commodity price crash</a:t>
            </a:r>
          </a:p>
          <a:p>
            <a:pPr lvl="1">
              <a:lnSpc>
                <a:spcPct val="114000"/>
              </a:lnSpc>
            </a:pPr>
            <a:r>
              <a:rPr lang="en-US" sz="2000" dirty="0">
                <a:solidFill>
                  <a:schemeClr val="bg1"/>
                </a:solidFill>
                <a:latin typeface="Cambria" charset="0"/>
                <a:ea typeface="Cambria" charset="0"/>
                <a:cs typeface="Cambria" charset="0"/>
              </a:rPr>
              <a:t>Economic mismanagement and corruption</a:t>
            </a:r>
          </a:p>
          <a:p>
            <a:pPr lvl="1">
              <a:lnSpc>
                <a:spcPct val="114000"/>
              </a:lnSpc>
            </a:pPr>
            <a:r>
              <a:rPr lang="en-US" sz="2000" dirty="0">
                <a:solidFill>
                  <a:schemeClr val="bg1"/>
                </a:solidFill>
                <a:latin typeface="Cambria" charset="0"/>
                <a:ea typeface="Cambria" charset="0"/>
                <a:cs typeface="Cambria" charset="0"/>
              </a:rPr>
              <a:t>Weak post-colonial economic structures</a:t>
            </a:r>
          </a:p>
          <a:p>
            <a:pPr marL="0" indent="0">
              <a:lnSpc>
                <a:spcPct val="114000"/>
              </a:lnSpc>
              <a:buNone/>
            </a:pPr>
            <a:r>
              <a:rPr lang="en-US" sz="2400" dirty="0">
                <a:solidFill>
                  <a:schemeClr val="bg1"/>
                </a:solidFill>
                <a:latin typeface="Cambria" charset="0"/>
                <a:ea typeface="Cambria" charset="0"/>
                <a:cs typeface="Cambria" charset="0"/>
              </a:rPr>
              <a:t>= structural adjustment programs (SAPs)</a:t>
            </a:r>
          </a:p>
          <a:p>
            <a:pPr lvl="1">
              <a:lnSpc>
                <a:spcPct val="114000"/>
              </a:lnSpc>
            </a:pPr>
            <a:r>
              <a:rPr lang="en-US" sz="2000" dirty="0">
                <a:solidFill>
                  <a:schemeClr val="bg1"/>
                </a:solidFill>
                <a:latin typeface="Cambria" charset="0"/>
                <a:ea typeface="Cambria" charset="0"/>
                <a:cs typeface="Cambria" charset="0"/>
              </a:rPr>
              <a:t>Cutting back on public sector</a:t>
            </a:r>
          </a:p>
          <a:p>
            <a:pPr lvl="1">
              <a:lnSpc>
                <a:spcPct val="114000"/>
              </a:lnSpc>
            </a:pPr>
            <a:r>
              <a:rPr lang="en-US" sz="2000" dirty="0" err="1">
                <a:solidFill>
                  <a:schemeClr val="bg1"/>
                </a:solidFill>
                <a:latin typeface="Cambria" charset="0"/>
                <a:ea typeface="Cambria" charset="0"/>
                <a:cs typeface="Cambria" charset="0"/>
              </a:rPr>
              <a:t>Liberalisation</a:t>
            </a:r>
            <a:r>
              <a:rPr lang="en-US" sz="2000" dirty="0">
                <a:solidFill>
                  <a:schemeClr val="bg1"/>
                </a:solidFill>
                <a:latin typeface="Cambria" charset="0"/>
                <a:ea typeface="Cambria" charset="0"/>
                <a:cs typeface="Cambria" charset="0"/>
              </a:rPr>
              <a:t> of economy</a:t>
            </a:r>
          </a:p>
          <a:p>
            <a:pPr lvl="1">
              <a:lnSpc>
                <a:spcPct val="114000"/>
              </a:lnSpc>
            </a:pPr>
            <a:endParaRPr lang="en-US" sz="2000" dirty="0">
              <a:solidFill>
                <a:schemeClr val="bg1"/>
              </a:solidFill>
              <a:latin typeface="Cambria" charset="0"/>
              <a:ea typeface="Cambria" charset="0"/>
              <a:cs typeface="Cambria" charset="0"/>
            </a:endParaRPr>
          </a:p>
          <a:p>
            <a:pPr marL="0" indent="0">
              <a:buNone/>
            </a:pPr>
            <a:endParaRPr lang="en-US" dirty="0"/>
          </a:p>
        </p:txBody>
      </p:sp>
      <p:sp>
        <p:nvSpPr>
          <p:cNvPr id="4" name="Rectangle 3">
            <a:extLst>
              <a:ext uri="{FF2B5EF4-FFF2-40B4-BE49-F238E27FC236}">
                <a16:creationId xmlns:a16="http://schemas.microsoft.com/office/drawing/2014/main" id="{AE10ED77-F716-9849-9592-80A2E2B90D59}"/>
              </a:ext>
            </a:extLst>
          </p:cNvPr>
          <p:cNvSpPr/>
          <p:nvPr/>
        </p:nvSpPr>
        <p:spPr>
          <a:xfrm>
            <a:off x="2505504" y="3232921"/>
            <a:ext cx="4132991" cy="392159"/>
          </a:xfrm>
          <a:prstGeom prst="rect">
            <a:avLst/>
          </a:prstGeom>
        </p:spPr>
        <p:txBody>
          <a:bodyPr wrap="none">
            <a:spAutoFit/>
          </a:bodyPr>
          <a:lstStyle/>
          <a:p>
            <a:pPr algn="just">
              <a:lnSpc>
                <a:spcPct val="115000"/>
              </a:lnSpc>
              <a:spcAft>
                <a:spcPts val="0"/>
              </a:spcAft>
            </a:pPr>
            <a:r>
              <a:rPr lang="en-GB" b="1" dirty="0">
                <a:latin typeface="Calibri" panose="020F0502020204030204" pitchFamily="34" charset="0"/>
                <a:ea typeface="Calibri" panose="020F0502020204030204" pitchFamily="34" charset="0"/>
                <a:cs typeface="Times New Roman" panose="02020603050405020304" pitchFamily="18" charset="0"/>
              </a:rPr>
              <a:t>Conflict: Somalia, Liberia and Sierra Lone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9448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70018-F435-2C43-B041-8AE0291597F6}"/>
              </a:ext>
            </a:extLst>
          </p:cNvPr>
          <p:cNvSpPr>
            <a:spLocks noGrp="1"/>
          </p:cNvSpPr>
          <p:nvPr>
            <p:ph type="title"/>
          </p:nvPr>
        </p:nvSpPr>
        <p:spPr/>
        <p:txBody>
          <a:bodyPr/>
          <a:lstStyle/>
          <a:p>
            <a:r>
              <a:rPr lang="en-US" dirty="0">
                <a:solidFill>
                  <a:schemeClr val="bg1"/>
                </a:solidFill>
                <a:latin typeface="Cambria" panose="02040503050406030204" pitchFamily="18" charset="0"/>
              </a:rPr>
              <a:t>1. Somalia: Collapse of Siad Barre, 1991</a:t>
            </a:r>
          </a:p>
        </p:txBody>
      </p:sp>
      <p:pic>
        <p:nvPicPr>
          <p:cNvPr id="5" name="Content Placeholder 4">
            <a:extLst>
              <a:ext uri="{FF2B5EF4-FFF2-40B4-BE49-F238E27FC236}">
                <a16:creationId xmlns:a16="http://schemas.microsoft.com/office/drawing/2014/main" id="{9E258322-E7EA-7C4C-B630-0FDD8BC8F48E}"/>
              </a:ext>
            </a:extLst>
          </p:cNvPr>
          <p:cNvPicPr>
            <a:picLocks noGrp="1" noChangeAspect="1"/>
          </p:cNvPicPr>
          <p:nvPr>
            <p:ph sz="half" idx="1"/>
          </p:nvPr>
        </p:nvPicPr>
        <p:blipFill>
          <a:blip r:embed="rId2"/>
          <a:stretch>
            <a:fillRect/>
          </a:stretch>
        </p:blipFill>
        <p:spPr>
          <a:xfrm>
            <a:off x="457200" y="1795381"/>
            <a:ext cx="4220709" cy="2859746"/>
          </a:xfrm>
        </p:spPr>
      </p:pic>
      <p:pic>
        <p:nvPicPr>
          <p:cNvPr id="6" name="Content Placeholder 5">
            <a:extLst>
              <a:ext uri="{FF2B5EF4-FFF2-40B4-BE49-F238E27FC236}">
                <a16:creationId xmlns:a16="http://schemas.microsoft.com/office/drawing/2014/main" id="{6BC1F3BF-67A3-C44E-9672-F38D4956189F}"/>
              </a:ext>
            </a:extLst>
          </p:cNvPr>
          <p:cNvPicPr>
            <a:picLocks noGrp="1" noChangeAspect="1"/>
          </p:cNvPicPr>
          <p:nvPr>
            <p:ph sz="half" idx="2"/>
          </p:nvPr>
        </p:nvPicPr>
        <p:blipFill>
          <a:blip r:embed="rId3"/>
          <a:stretch>
            <a:fillRect/>
          </a:stretch>
        </p:blipFill>
        <p:spPr>
          <a:xfrm>
            <a:off x="4677909" y="1952780"/>
            <a:ext cx="3921459" cy="2544947"/>
          </a:xfrm>
          <a:prstGeom prst="rect">
            <a:avLst/>
          </a:prstGeom>
        </p:spPr>
      </p:pic>
      <p:sp>
        <p:nvSpPr>
          <p:cNvPr id="8" name="Rectangle 7">
            <a:extLst>
              <a:ext uri="{FF2B5EF4-FFF2-40B4-BE49-F238E27FC236}">
                <a16:creationId xmlns:a16="http://schemas.microsoft.com/office/drawing/2014/main" id="{EE96CD3D-5A49-404C-9742-F9913B8167FF}"/>
              </a:ext>
            </a:extLst>
          </p:cNvPr>
          <p:cNvSpPr/>
          <p:nvPr/>
        </p:nvSpPr>
        <p:spPr>
          <a:xfrm>
            <a:off x="4572000" y="4497726"/>
            <a:ext cx="4184073" cy="1754326"/>
          </a:xfrm>
          <a:prstGeom prst="rect">
            <a:avLst/>
          </a:prstGeom>
        </p:spPr>
        <p:txBody>
          <a:bodyPr wrap="square">
            <a:spAutoFit/>
          </a:bodyPr>
          <a:lstStyle/>
          <a:p>
            <a:r>
              <a:rPr lang="en-US" i="1" dirty="0">
                <a:solidFill>
                  <a:schemeClr val="bg1"/>
                </a:solidFill>
                <a:latin typeface="Cambria" panose="02040503050406030204" pitchFamily="18" charset="0"/>
              </a:rPr>
              <a:t>U.S. Marines drive past damaged buildings while stationed in Somalia for Operation Restore Hope, the codeword for the American military mission protecting United Nations relief workers during the Somalian Civil War</a:t>
            </a:r>
          </a:p>
        </p:txBody>
      </p:sp>
      <p:sp>
        <p:nvSpPr>
          <p:cNvPr id="9" name="Rectangle 8">
            <a:extLst>
              <a:ext uri="{FF2B5EF4-FFF2-40B4-BE49-F238E27FC236}">
                <a16:creationId xmlns:a16="http://schemas.microsoft.com/office/drawing/2014/main" id="{C7F60A3F-38B7-0947-BF87-310989FFC5EE}"/>
              </a:ext>
            </a:extLst>
          </p:cNvPr>
          <p:cNvSpPr/>
          <p:nvPr/>
        </p:nvSpPr>
        <p:spPr>
          <a:xfrm>
            <a:off x="650540" y="4655126"/>
            <a:ext cx="3824477" cy="1477328"/>
          </a:xfrm>
          <a:prstGeom prst="rect">
            <a:avLst/>
          </a:prstGeom>
        </p:spPr>
        <p:txBody>
          <a:bodyPr wrap="square">
            <a:spAutoFit/>
          </a:bodyPr>
          <a:lstStyle/>
          <a:p>
            <a:r>
              <a:rPr lang="en-US" i="1" dirty="0" err="1">
                <a:solidFill>
                  <a:schemeClr val="bg1"/>
                </a:solidFill>
                <a:latin typeface="Cambria" panose="02040503050406030204" pitchFamily="18" charset="0"/>
              </a:rPr>
              <a:t>Militamen</a:t>
            </a:r>
            <a:r>
              <a:rPr lang="en-US" i="1" dirty="0">
                <a:solidFill>
                  <a:schemeClr val="bg1"/>
                </a:solidFill>
                <a:latin typeface="Cambria" panose="02040503050406030204" pitchFamily="18" charset="0"/>
              </a:rPr>
              <a:t>, part of a factional group fighting in the civil war, gather in a Toyota 'technical car' just prior to the arrival of U.S. and international troops to defend the port</a:t>
            </a:r>
          </a:p>
        </p:txBody>
      </p:sp>
    </p:spTree>
    <p:extLst>
      <p:ext uri="{BB962C8B-B14F-4D97-AF65-F5344CB8AC3E}">
        <p14:creationId xmlns:p14="http://schemas.microsoft.com/office/powerpoint/2010/main" val="695818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54566-6485-6443-A36F-D0B87B85A28F}"/>
              </a:ext>
            </a:extLst>
          </p:cNvPr>
          <p:cNvSpPr>
            <a:spLocks noGrp="1"/>
          </p:cNvSpPr>
          <p:nvPr>
            <p:ph type="title"/>
          </p:nvPr>
        </p:nvSpPr>
        <p:spPr/>
        <p:txBody>
          <a:bodyPr/>
          <a:lstStyle/>
          <a:p>
            <a:r>
              <a:rPr lang="en-GB" dirty="0">
                <a:solidFill>
                  <a:schemeClr val="bg1"/>
                </a:solidFill>
                <a:latin typeface="Cambria" panose="02040503050406030204" pitchFamily="18" charset="0"/>
              </a:rPr>
              <a:t>1. Liberia and Sierra Leone</a:t>
            </a:r>
            <a:endParaRPr lang="en-US" dirty="0"/>
          </a:p>
        </p:txBody>
      </p:sp>
      <p:pic>
        <p:nvPicPr>
          <p:cNvPr id="5" name="Content Placeholder 4">
            <a:extLst>
              <a:ext uri="{FF2B5EF4-FFF2-40B4-BE49-F238E27FC236}">
                <a16:creationId xmlns:a16="http://schemas.microsoft.com/office/drawing/2014/main" id="{304BEEE4-BC60-C74E-9323-4BBA9091FFFD}"/>
              </a:ext>
            </a:extLst>
          </p:cNvPr>
          <p:cNvPicPr>
            <a:picLocks noGrp="1" noChangeAspect="1"/>
          </p:cNvPicPr>
          <p:nvPr>
            <p:ph sz="half" idx="1"/>
          </p:nvPr>
        </p:nvPicPr>
        <p:blipFill>
          <a:blip r:embed="rId2"/>
          <a:stretch>
            <a:fillRect/>
          </a:stretch>
        </p:blipFill>
        <p:spPr>
          <a:xfrm>
            <a:off x="531668" y="2177689"/>
            <a:ext cx="3886200" cy="2178627"/>
          </a:xfrm>
        </p:spPr>
      </p:pic>
      <p:sp>
        <p:nvSpPr>
          <p:cNvPr id="4" name="Content Placeholder 3">
            <a:extLst>
              <a:ext uri="{FF2B5EF4-FFF2-40B4-BE49-F238E27FC236}">
                <a16:creationId xmlns:a16="http://schemas.microsoft.com/office/drawing/2014/main" id="{D6493BBA-FB10-D245-8E7B-5C5E807B1EE7}"/>
              </a:ext>
            </a:extLst>
          </p:cNvPr>
          <p:cNvSpPr>
            <a:spLocks noGrp="1"/>
          </p:cNvSpPr>
          <p:nvPr>
            <p:ph sz="half" idx="2"/>
          </p:nvPr>
        </p:nvSpPr>
        <p:spPr/>
        <p:txBody>
          <a:bodyPr>
            <a:normAutofit lnSpcReduction="10000"/>
          </a:bodyPr>
          <a:lstStyle/>
          <a:p>
            <a:pPr>
              <a:lnSpc>
                <a:spcPct val="114000"/>
              </a:lnSpc>
            </a:pPr>
            <a:r>
              <a:rPr lang="en-GB" sz="2400" dirty="0">
                <a:solidFill>
                  <a:schemeClr val="bg1"/>
                </a:solidFill>
                <a:latin typeface="Cambria" charset="0"/>
                <a:ea typeface="Cambria" charset="0"/>
                <a:cs typeface="Cambria" charset="0"/>
              </a:rPr>
              <a:t>Liberia</a:t>
            </a:r>
          </a:p>
          <a:p>
            <a:pPr marL="457200" lvl="1" indent="0">
              <a:lnSpc>
                <a:spcPct val="114000"/>
              </a:lnSpc>
              <a:buNone/>
            </a:pPr>
            <a:r>
              <a:rPr lang="en-GB" sz="2000" dirty="0">
                <a:solidFill>
                  <a:schemeClr val="bg1"/>
                </a:solidFill>
                <a:latin typeface="Cambria" charset="0"/>
                <a:ea typeface="Cambria" charset="0"/>
                <a:cs typeface="Cambria" charset="0"/>
              </a:rPr>
              <a:t>1989: </a:t>
            </a:r>
            <a:r>
              <a:rPr lang="en-GB" sz="2000" dirty="0" err="1">
                <a:solidFill>
                  <a:schemeClr val="bg1"/>
                </a:solidFill>
                <a:latin typeface="Cambria" charset="0"/>
                <a:ea typeface="Cambria" charset="0"/>
                <a:cs typeface="Cambria" charset="0"/>
              </a:rPr>
              <a:t>Libara</a:t>
            </a:r>
            <a:r>
              <a:rPr lang="en-GB" sz="2000" dirty="0">
                <a:solidFill>
                  <a:schemeClr val="bg1"/>
                </a:solidFill>
                <a:latin typeface="Cambria" charset="0"/>
                <a:ea typeface="Cambria" charset="0"/>
                <a:cs typeface="Cambria" charset="0"/>
              </a:rPr>
              <a:t> invaded by Charles Taylor’s National Patriotic Front. Samuel Doe killed in 1990</a:t>
            </a:r>
          </a:p>
          <a:p>
            <a:pPr>
              <a:lnSpc>
                <a:spcPct val="114000"/>
              </a:lnSpc>
            </a:pPr>
            <a:r>
              <a:rPr lang="en-GB" sz="2400" dirty="0">
                <a:solidFill>
                  <a:schemeClr val="bg1"/>
                </a:solidFill>
                <a:latin typeface="Cambria" charset="0"/>
                <a:ea typeface="Cambria" charset="0"/>
                <a:cs typeface="Cambria" charset="0"/>
              </a:rPr>
              <a:t>Sierra Leone</a:t>
            </a:r>
          </a:p>
          <a:p>
            <a:pPr marL="457200" lvl="1" indent="0">
              <a:lnSpc>
                <a:spcPct val="114000"/>
              </a:lnSpc>
              <a:buNone/>
            </a:pPr>
            <a:r>
              <a:rPr lang="en-GB" sz="2000" dirty="0">
                <a:solidFill>
                  <a:schemeClr val="bg1"/>
                </a:solidFill>
                <a:latin typeface="Cambria" charset="0"/>
                <a:ea typeface="Cambria" charset="0"/>
                <a:cs typeface="Cambria" charset="0"/>
              </a:rPr>
              <a:t>Corrupt regime weakened by Structural Adjustment Programs (SAPs)</a:t>
            </a:r>
          </a:p>
          <a:p>
            <a:pPr marL="457200" lvl="1" indent="0">
              <a:lnSpc>
                <a:spcPct val="114000"/>
              </a:lnSpc>
              <a:buNone/>
            </a:pPr>
            <a:r>
              <a:rPr lang="en-GB" sz="2000" dirty="0">
                <a:solidFill>
                  <a:schemeClr val="bg1"/>
                </a:solidFill>
                <a:latin typeface="Cambria" charset="0"/>
                <a:ea typeface="Cambria" charset="0"/>
                <a:cs typeface="Cambria" charset="0"/>
              </a:rPr>
              <a:t>1991: invasion from Liberia by Revolutionary United Front</a:t>
            </a:r>
          </a:p>
          <a:p>
            <a:endParaRPr lang="en-US" dirty="0"/>
          </a:p>
        </p:txBody>
      </p:sp>
      <p:sp>
        <p:nvSpPr>
          <p:cNvPr id="6" name="TextBox 5">
            <a:extLst>
              <a:ext uri="{FF2B5EF4-FFF2-40B4-BE49-F238E27FC236}">
                <a16:creationId xmlns:a16="http://schemas.microsoft.com/office/drawing/2014/main" id="{210A2844-EEFC-9D4B-83D7-92E7E0090566}"/>
              </a:ext>
            </a:extLst>
          </p:cNvPr>
          <p:cNvSpPr txBox="1"/>
          <p:nvPr/>
        </p:nvSpPr>
        <p:spPr>
          <a:xfrm>
            <a:off x="536285" y="4658649"/>
            <a:ext cx="3881584" cy="1938992"/>
          </a:xfrm>
          <a:prstGeom prst="rect">
            <a:avLst/>
          </a:prstGeom>
          <a:noFill/>
        </p:spPr>
        <p:txBody>
          <a:bodyPr wrap="square" rtlCol="0">
            <a:spAutoFit/>
          </a:bodyPr>
          <a:lstStyle/>
          <a:p>
            <a:r>
              <a:rPr lang="en-US" sz="1500" i="1" dirty="0">
                <a:solidFill>
                  <a:schemeClr val="bg1"/>
                </a:solidFill>
                <a:latin typeface="Cambria" panose="02040503050406030204" pitchFamily="18" charset="0"/>
              </a:rPr>
              <a:t>Charles Taylor, Liberia’s President from 1997-2003. In 2012, Charles Taylor was convicted of abetting the rebel forces in in Sierra Leone and imprisoned in the UK for 50 years. His conviction was the first for war crimes by a former head of state in an international court since the Nuremberg trials of Nazi leaders after World War II. </a:t>
            </a:r>
          </a:p>
        </p:txBody>
      </p:sp>
    </p:spTree>
    <p:extLst>
      <p:ext uri="{BB962C8B-B14F-4D97-AF65-F5344CB8AC3E}">
        <p14:creationId xmlns:p14="http://schemas.microsoft.com/office/powerpoint/2010/main" val="2678708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F6BF-EC99-294E-AFE9-A64A3CCB6D28}"/>
              </a:ext>
            </a:extLst>
          </p:cNvPr>
          <p:cNvSpPr>
            <a:spLocks noGrp="1"/>
          </p:cNvSpPr>
          <p:nvPr>
            <p:ph type="title"/>
          </p:nvPr>
        </p:nvSpPr>
        <p:spPr/>
        <p:txBody>
          <a:bodyPr/>
          <a:lstStyle/>
          <a:p>
            <a:r>
              <a:rPr lang="en-US" dirty="0">
                <a:solidFill>
                  <a:schemeClr val="bg1"/>
                </a:solidFill>
                <a:latin typeface="Cambria" charset="0"/>
                <a:ea typeface="Cambria" charset="0"/>
                <a:cs typeface="Cambria" charset="0"/>
              </a:rPr>
              <a:t>1. From Kigali to Kinshasa – ‘Africa’s World War’</a:t>
            </a:r>
            <a:endParaRPr lang="en-US" dirty="0"/>
          </a:p>
        </p:txBody>
      </p:sp>
      <p:pic>
        <p:nvPicPr>
          <p:cNvPr id="6" name="Content Placeholder 5">
            <a:extLst>
              <a:ext uri="{FF2B5EF4-FFF2-40B4-BE49-F238E27FC236}">
                <a16:creationId xmlns:a16="http://schemas.microsoft.com/office/drawing/2014/main" id="{A9D677A0-CBF9-024C-AD6B-610EC0BE2131}"/>
              </a:ext>
            </a:extLst>
          </p:cNvPr>
          <p:cNvPicPr>
            <a:picLocks noGrp="1" noChangeAspect="1"/>
          </p:cNvPicPr>
          <p:nvPr>
            <p:ph sz="half" idx="1"/>
          </p:nvPr>
        </p:nvPicPr>
        <p:blipFill>
          <a:blip r:embed="rId2"/>
          <a:stretch>
            <a:fillRect/>
          </a:stretch>
        </p:blipFill>
        <p:spPr>
          <a:xfrm>
            <a:off x="628650" y="1825625"/>
            <a:ext cx="2854950" cy="4351338"/>
          </a:xfrm>
        </p:spPr>
      </p:pic>
      <p:sp>
        <p:nvSpPr>
          <p:cNvPr id="4" name="Content Placeholder 3">
            <a:extLst>
              <a:ext uri="{FF2B5EF4-FFF2-40B4-BE49-F238E27FC236}">
                <a16:creationId xmlns:a16="http://schemas.microsoft.com/office/drawing/2014/main" id="{80958FD6-056E-4149-8B24-484F432EB2C2}"/>
              </a:ext>
            </a:extLst>
          </p:cNvPr>
          <p:cNvSpPr>
            <a:spLocks noGrp="1"/>
          </p:cNvSpPr>
          <p:nvPr>
            <p:ph sz="half" idx="2"/>
          </p:nvPr>
        </p:nvSpPr>
        <p:spPr>
          <a:xfrm>
            <a:off x="3685309" y="1825625"/>
            <a:ext cx="4830041" cy="4351338"/>
          </a:xfrm>
        </p:spPr>
        <p:txBody>
          <a:bodyPr>
            <a:normAutofit fontScale="62500" lnSpcReduction="20000"/>
          </a:bodyPr>
          <a:lstStyle/>
          <a:p>
            <a:pPr>
              <a:lnSpc>
                <a:spcPct val="114000"/>
              </a:lnSpc>
            </a:pPr>
            <a:r>
              <a:rPr lang="en-GB" sz="2400" dirty="0">
                <a:solidFill>
                  <a:schemeClr val="bg1"/>
                </a:solidFill>
                <a:latin typeface="Cambria" charset="0"/>
                <a:ea typeface="Cambria" charset="0"/>
                <a:cs typeface="Cambria" charset="0"/>
              </a:rPr>
              <a:t>Rwandan genocide, 1994</a:t>
            </a:r>
          </a:p>
          <a:p>
            <a:pPr lvl="1">
              <a:lnSpc>
                <a:spcPct val="114000"/>
              </a:lnSpc>
            </a:pPr>
            <a:r>
              <a:rPr lang="en-GB" sz="2000" dirty="0">
                <a:solidFill>
                  <a:schemeClr val="bg1"/>
                </a:solidFill>
                <a:latin typeface="Cambria" charset="0"/>
                <a:ea typeface="Cambria" charset="0"/>
                <a:cs typeface="Cambria" charset="0"/>
              </a:rPr>
              <a:t>‘Ethnic’ tensions between majority Hutu and minority Tutsi</a:t>
            </a:r>
          </a:p>
          <a:p>
            <a:pPr lvl="1">
              <a:lnSpc>
                <a:spcPct val="114000"/>
              </a:lnSpc>
            </a:pPr>
            <a:r>
              <a:rPr lang="en-GB" sz="2000" dirty="0">
                <a:solidFill>
                  <a:schemeClr val="bg1"/>
                </a:solidFill>
                <a:latin typeface="Cambria" charset="0"/>
                <a:ea typeface="Cambria" charset="0"/>
                <a:cs typeface="Cambria" charset="0"/>
              </a:rPr>
              <a:t>Presidential plane of Hutu president Juvenal Habyarimana shot down</a:t>
            </a:r>
          </a:p>
          <a:p>
            <a:pPr lvl="1">
              <a:lnSpc>
                <a:spcPct val="114000"/>
              </a:lnSpc>
            </a:pPr>
            <a:r>
              <a:rPr lang="en-GB" sz="2000" dirty="0">
                <a:solidFill>
                  <a:schemeClr val="bg1"/>
                </a:solidFill>
                <a:latin typeface="Cambria" charset="0"/>
                <a:ea typeface="Cambria" charset="0"/>
                <a:cs typeface="Cambria" charset="0"/>
              </a:rPr>
              <a:t>500,000-800,000 Rwandans killed, vast majority Tutsi</a:t>
            </a:r>
          </a:p>
          <a:p>
            <a:pPr lvl="1">
              <a:lnSpc>
                <a:spcPct val="114000"/>
              </a:lnSpc>
            </a:pPr>
            <a:r>
              <a:rPr lang="en-GB" sz="2000" dirty="0">
                <a:solidFill>
                  <a:schemeClr val="bg1"/>
                </a:solidFill>
                <a:latin typeface="Cambria" charset="0"/>
                <a:ea typeface="Cambria" charset="0"/>
                <a:cs typeface="Cambria" charset="0"/>
              </a:rPr>
              <a:t>Tutsi Paul Kagame’s Rwandan Patriotic Front takes power</a:t>
            </a:r>
          </a:p>
          <a:p>
            <a:pPr lvl="1">
              <a:lnSpc>
                <a:spcPct val="114000"/>
              </a:lnSpc>
            </a:pPr>
            <a:r>
              <a:rPr lang="en-GB" sz="2000" dirty="0">
                <a:solidFill>
                  <a:schemeClr val="bg1"/>
                </a:solidFill>
                <a:latin typeface="Cambria" charset="0"/>
                <a:ea typeface="Cambria" charset="0"/>
                <a:cs typeface="Cambria" charset="0"/>
              </a:rPr>
              <a:t>Hutu flee over border into Congo</a:t>
            </a:r>
            <a:r>
              <a:rPr lang="is-IS" sz="2000" dirty="0">
                <a:solidFill>
                  <a:schemeClr val="bg1"/>
                </a:solidFill>
                <a:latin typeface="Cambria" charset="0"/>
                <a:ea typeface="Cambria" charset="0"/>
                <a:cs typeface="Cambria" charset="0"/>
              </a:rPr>
              <a:t>…</a:t>
            </a:r>
          </a:p>
          <a:p>
            <a:pPr>
              <a:lnSpc>
                <a:spcPct val="114000"/>
              </a:lnSpc>
            </a:pPr>
            <a:r>
              <a:rPr lang="is-IS" sz="2400" dirty="0">
                <a:solidFill>
                  <a:schemeClr val="bg1"/>
                </a:solidFill>
                <a:latin typeface="Cambria" charset="0"/>
                <a:ea typeface="Cambria" charset="0"/>
                <a:cs typeface="Cambria" charset="0"/>
              </a:rPr>
              <a:t>Congo wars </a:t>
            </a:r>
          </a:p>
          <a:p>
            <a:pPr lvl="1">
              <a:lnSpc>
                <a:spcPct val="114000"/>
              </a:lnSpc>
            </a:pPr>
            <a:r>
              <a:rPr lang="is-IS" sz="2000" dirty="0">
                <a:solidFill>
                  <a:schemeClr val="bg1"/>
                </a:solidFill>
                <a:latin typeface="Cambria" charset="0"/>
                <a:ea typeface="Cambria" charset="0"/>
                <a:cs typeface="Cambria" charset="0"/>
              </a:rPr>
              <a:t>Uganda and Rwanda supported anti-Mobutu alliance in eastern Congo</a:t>
            </a:r>
          </a:p>
          <a:p>
            <a:pPr lvl="1">
              <a:lnSpc>
                <a:spcPct val="114000"/>
              </a:lnSpc>
            </a:pPr>
            <a:r>
              <a:rPr lang="is-IS" sz="2000" dirty="0">
                <a:solidFill>
                  <a:schemeClr val="bg1"/>
                </a:solidFill>
                <a:latin typeface="Cambria" charset="0"/>
                <a:ea typeface="Cambria" charset="0"/>
                <a:cs typeface="Cambria" charset="0"/>
              </a:rPr>
              <a:t>Mobutu swept from power in 1997 by rebel forces of Laurent Kabila</a:t>
            </a:r>
          </a:p>
          <a:p>
            <a:pPr lvl="1">
              <a:lnSpc>
                <a:spcPct val="114000"/>
              </a:lnSpc>
            </a:pPr>
            <a:r>
              <a:rPr lang="is-IS" sz="2000" dirty="0">
                <a:solidFill>
                  <a:schemeClr val="bg1"/>
                </a:solidFill>
                <a:latin typeface="Cambria" charset="0"/>
                <a:ea typeface="Cambria" charset="0"/>
                <a:cs typeface="Cambria" charset="0"/>
              </a:rPr>
              <a:t>Assassination of Kabila (2001) and ‘second Congo war’ (1998-2003?)</a:t>
            </a:r>
          </a:p>
          <a:p>
            <a:pPr lvl="1">
              <a:lnSpc>
                <a:spcPct val="114000"/>
              </a:lnSpc>
            </a:pPr>
            <a:r>
              <a:rPr lang="is-IS" sz="2000" dirty="0">
                <a:solidFill>
                  <a:schemeClr val="bg1"/>
                </a:solidFill>
                <a:latin typeface="Cambria" charset="0"/>
                <a:ea typeface="Cambria" charset="0"/>
                <a:cs typeface="Cambria" charset="0"/>
              </a:rPr>
              <a:t>Nine African states involved... </a:t>
            </a:r>
            <a:r>
              <a:rPr lang="en-US" sz="2000" dirty="0">
                <a:solidFill>
                  <a:schemeClr val="bg1"/>
                </a:solidFill>
                <a:latin typeface="Cambria" charset="0"/>
                <a:ea typeface="Cambria" charset="0"/>
                <a:cs typeface="Cambria" charset="0"/>
              </a:rPr>
              <a:t>I</a:t>
            </a:r>
            <a:r>
              <a:rPr lang="is-IS" sz="2000" dirty="0">
                <a:solidFill>
                  <a:schemeClr val="bg1"/>
                </a:solidFill>
                <a:latin typeface="Cambria" charset="0"/>
                <a:ea typeface="Cambria" charset="0"/>
                <a:cs typeface="Cambria" charset="0"/>
              </a:rPr>
              <a:t>mpossible to know how many deaths...Up to 200,000 dead</a:t>
            </a:r>
          </a:p>
          <a:p>
            <a:endParaRPr lang="en-US" dirty="0"/>
          </a:p>
        </p:txBody>
      </p:sp>
    </p:spTree>
    <p:extLst>
      <p:ext uri="{BB962C8B-B14F-4D97-AF65-F5344CB8AC3E}">
        <p14:creationId xmlns:p14="http://schemas.microsoft.com/office/powerpoint/2010/main" val="2990961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BC494-BF70-C946-A28F-AD5E85E46BED}"/>
              </a:ext>
            </a:extLst>
          </p:cNvPr>
          <p:cNvSpPr>
            <a:spLocks noGrp="1"/>
          </p:cNvSpPr>
          <p:nvPr>
            <p:ph type="title"/>
          </p:nvPr>
        </p:nvSpPr>
        <p:spPr/>
        <p:txBody>
          <a:bodyPr/>
          <a:lstStyle/>
          <a:p>
            <a:r>
              <a:rPr lang="en-US" dirty="0">
                <a:solidFill>
                  <a:schemeClr val="bg1"/>
                </a:solidFill>
                <a:latin typeface="Cambria" charset="0"/>
                <a:ea typeface="Cambria" charset="0"/>
                <a:cs typeface="Cambria" charset="0"/>
              </a:rPr>
              <a:t>2. American foreign policy after the Cold War</a:t>
            </a:r>
            <a:endParaRPr lang="en-US" dirty="0"/>
          </a:p>
        </p:txBody>
      </p:sp>
      <p:sp>
        <p:nvSpPr>
          <p:cNvPr id="4" name="Content Placeholder 3">
            <a:extLst>
              <a:ext uri="{FF2B5EF4-FFF2-40B4-BE49-F238E27FC236}">
                <a16:creationId xmlns:a16="http://schemas.microsoft.com/office/drawing/2014/main" id="{821D6E44-3308-0246-8E5E-8D93FA7FC173}"/>
              </a:ext>
            </a:extLst>
          </p:cNvPr>
          <p:cNvSpPr>
            <a:spLocks noGrp="1"/>
          </p:cNvSpPr>
          <p:nvPr>
            <p:ph sz="half" idx="2"/>
          </p:nvPr>
        </p:nvSpPr>
        <p:spPr>
          <a:xfrm>
            <a:off x="3810000" y="1825625"/>
            <a:ext cx="4705350" cy="4351338"/>
          </a:xfrm>
        </p:spPr>
        <p:txBody>
          <a:bodyPr>
            <a:normAutofit fontScale="92500" lnSpcReduction="20000"/>
          </a:bodyPr>
          <a:lstStyle/>
          <a:p>
            <a:pPr>
              <a:lnSpc>
                <a:spcPct val="114000"/>
              </a:lnSpc>
            </a:pPr>
            <a:r>
              <a:rPr lang="en-GB" dirty="0">
                <a:solidFill>
                  <a:schemeClr val="bg1"/>
                </a:solidFill>
                <a:latin typeface="Cambria" charset="0"/>
                <a:ea typeface="Cambria" charset="0"/>
                <a:cs typeface="Cambria" charset="0"/>
              </a:rPr>
              <a:t>A moment of triumph?</a:t>
            </a:r>
          </a:p>
          <a:p>
            <a:pPr>
              <a:lnSpc>
                <a:spcPct val="114000"/>
              </a:lnSpc>
            </a:pPr>
            <a:r>
              <a:rPr lang="en-GB" dirty="0">
                <a:solidFill>
                  <a:schemeClr val="bg1"/>
                </a:solidFill>
                <a:latin typeface="Cambria" charset="0"/>
                <a:ea typeface="Cambria" charset="0"/>
                <a:cs typeface="Cambria" charset="0"/>
              </a:rPr>
              <a:t>Fukuyama and the </a:t>
            </a:r>
            <a:r>
              <a:rPr lang="en-GB" i="1" dirty="0">
                <a:solidFill>
                  <a:schemeClr val="bg1"/>
                </a:solidFill>
                <a:latin typeface="Cambria" charset="0"/>
                <a:ea typeface="Cambria" charset="0"/>
                <a:cs typeface="Cambria" charset="0"/>
              </a:rPr>
              <a:t>End of History</a:t>
            </a:r>
          </a:p>
          <a:p>
            <a:pPr>
              <a:lnSpc>
                <a:spcPct val="114000"/>
              </a:lnSpc>
            </a:pPr>
            <a:r>
              <a:rPr lang="en-GB" dirty="0">
                <a:solidFill>
                  <a:schemeClr val="bg1"/>
                </a:solidFill>
                <a:latin typeface="Cambria" charset="0"/>
                <a:ea typeface="Cambria" charset="0"/>
                <a:cs typeface="Cambria" charset="0"/>
              </a:rPr>
              <a:t>Successful intervention in Iraq during First Gulf War (1990-1)</a:t>
            </a:r>
          </a:p>
          <a:p>
            <a:pPr>
              <a:lnSpc>
                <a:spcPct val="114000"/>
              </a:lnSpc>
            </a:pPr>
            <a:r>
              <a:rPr lang="en-GB" dirty="0">
                <a:solidFill>
                  <a:schemeClr val="bg1"/>
                </a:solidFill>
                <a:latin typeface="Cambria" charset="0"/>
                <a:ea typeface="Cambria" charset="0"/>
                <a:cs typeface="Cambria" charset="0"/>
              </a:rPr>
              <a:t>The ‘lonely superpower’?</a:t>
            </a:r>
          </a:p>
          <a:p>
            <a:pPr>
              <a:lnSpc>
                <a:spcPct val="114000"/>
              </a:lnSpc>
            </a:pPr>
            <a:r>
              <a:rPr lang="en-GB" dirty="0">
                <a:solidFill>
                  <a:schemeClr val="bg1"/>
                </a:solidFill>
                <a:latin typeface="Cambria" charset="0"/>
                <a:ea typeface="Cambria" charset="0"/>
                <a:cs typeface="Cambria" charset="0"/>
              </a:rPr>
              <a:t>Humanitarian intervention in Somalia leads to ‘Black Hawk Down’ incident (1993)</a:t>
            </a:r>
          </a:p>
          <a:p>
            <a:endParaRPr lang="en-US" dirty="0"/>
          </a:p>
        </p:txBody>
      </p:sp>
      <p:pic>
        <p:nvPicPr>
          <p:cNvPr id="5" name="Content Placeholder 4">
            <a:extLst>
              <a:ext uri="{FF2B5EF4-FFF2-40B4-BE49-F238E27FC236}">
                <a16:creationId xmlns:a16="http://schemas.microsoft.com/office/drawing/2014/main" id="{E2548CAA-703B-1149-966F-1AB44F07C1AA}"/>
              </a:ext>
            </a:extLst>
          </p:cNvPr>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628650" y="1825625"/>
            <a:ext cx="2896712" cy="4351338"/>
          </a:xfrm>
          <a:prstGeom prst="rect">
            <a:avLst/>
          </a:prstGeom>
          <a:ln>
            <a:solidFill>
              <a:schemeClr val="bg1"/>
            </a:solidFill>
          </a:ln>
        </p:spPr>
      </p:pic>
    </p:spTree>
    <p:extLst>
      <p:ext uri="{BB962C8B-B14F-4D97-AF65-F5344CB8AC3E}">
        <p14:creationId xmlns:p14="http://schemas.microsoft.com/office/powerpoint/2010/main" val="1718715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651BD-4CBA-3141-B1E9-2F611192A026}"/>
              </a:ext>
            </a:extLst>
          </p:cNvPr>
          <p:cNvSpPr>
            <a:spLocks noGrp="1"/>
          </p:cNvSpPr>
          <p:nvPr>
            <p:ph type="title"/>
          </p:nvPr>
        </p:nvSpPr>
        <p:spPr/>
        <p:txBody>
          <a:bodyPr/>
          <a:lstStyle/>
          <a:p>
            <a:r>
              <a:rPr lang="en-US" dirty="0">
                <a:solidFill>
                  <a:schemeClr val="bg1"/>
                </a:solidFill>
                <a:latin typeface="Cambria" charset="0"/>
                <a:ea typeface="Cambria" charset="0"/>
                <a:cs typeface="Cambria" charset="0"/>
              </a:rPr>
              <a:t>2. American ‘</a:t>
            </a:r>
            <a:r>
              <a:rPr lang="en-US" dirty="0" err="1">
                <a:solidFill>
                  <a:schemeClr val="bg1"/>
                </a:solidFill>
                <a:latin typeface="Cambria" charset="0"/>
                <a:ea typeface="Cambria" charset="0"/>
                <a:cs typeface="Cambria" charset="0"/>
              </a:rPr>
              <a:t>Afropessimism</a:t>
            </a:r>
            <a:r>
              <a:rPr lang="en-US" dirty="0">
                <a:solidFill>
                  <a:schemeClr val="bg1"/>
                </a:solidFill>
                <a:latin typeface="Cambria" charset="0"/>
                <a:ea typeface="Cambria" charset="0"/>
                <a:cs typeface="Cambria" charset="0"/>
              </a:rPr>
              <a:t>’</a:t>
            </a:r>
            <a:endParaRPr lang="en-US" dirty="0"/>
          </a:p>
        </p:txBody>
      </p:sp>
      <p:sp>
        <p:nvSpPr>
          <p:cNvPr id="3" name="Content Placeholder 2">
            <a:extLst>
              <a:ext uri="{FF2B5EF4-FFF2-40B4-BE49-F238E27FC236}">
                <a16:creationId xmlns:a16="http://schemas.microsoft.com/office/drawing/2014/main" id="{90652EB5-53E4-034E-AB6E-886F3C44E241}"/>
              </a:ext>
            </a:extLst>
          </p:cNvPr>
          <p:cNvSpPr>
            <a:spLocks noGrp="1"/>
          </p:cNvSpPr>
          <p:nvPr>
            <p:ph idx="1"/>
          </p:nvPr>
        </p:nvSpPr>
        <p:spPr/>
        <p:txBody>
          <a:bodyPr>
            <a:normAutofit fontScale="70000" lnSpcReduction="20000"/>
          </a:bodyPr>
          <a:lstStyle/>
          <a:p>
            <a:pPr marL="0" indent="0">
              <a:lnSpc>
                <a:spcPct val="114000"/>
              </a:lnSpc>
              <a:buNone/>
            </a:pPr>
            <a:r>
              <a:rPr lang="en-GB" dirty="0">
                <a:solidFill>
                  <a:schemeClr val="bg1"/>
                </a:solidFill>
                <a:latin typeface="Cambria" charset="0"/>
                <a:ea typeface="Cambria" charset="0"/>
                <a:cs typeface="Cambria" charset="0"/>
              </a:rPr>
              <a:t>‘West Africa is reverting to the Africa of the Victorian atlas’</a:t>
            </a:r>
          </a:p>
          <a:p>
            <a:pPr marL="0" indent="0" algn="r">
              <a:lnSpc>
                <a:spcPct val="114000"/>
              </a:lnSpc>
              <a:buNone/>
            </a:pPr>
            <a:r>
              <a:rPr lang="en-GB" sz="2400" dirty="0">
                <a:solidFill>
                  <a:schemeClr val="bg1"/>
                </a:solidFill>
                <a:latin typeface="Cambria" charset="0"/>
                <a:ea typeface="Cambria" charset="0"/>
                <a:cs typeface="Cambria" charset="0"/>
              </a:rPr>
              <a:t> – Robert D. Kaplan, ‘The Coming Anarchy’ (1994)</a:t>
            </a:r>
          </a:p>
          <a:p>
            <a:pPr marL="0" indent="0" algn="r">
              <a:lnSpc>
                <a:spcPct val="114000"/>
              </a:lnSpc>
              <a:buNone/>
            </a:pPr>
            <a:endParaRPr lang="en-GB" sz="2400" dirty="0">
              <a:solidFill>
                <a:schemeClr val="bg1"/>
              </a:solidFill>
              <a:latin typeface="Cambria" charset="0"/>
              <a:ea typeface="Cambria" charset="0"/>
              <a:cs typeface="Cambria" charset="0"/>
            </a:endParaRPr>
          </a:p>
          <a:p>
            <a:pPr marL="0" indent="0" algn="just">
              <a:lnSpc>
                <a:spcPct val="114000"/>
              </a:lnSpc>
              <a:buNone/>
            </a:pPr>
            <a:r>
              <a:rPr lang="en-GB" dirty="0">
                <a:solidFill>
                  <a:schemeClr val="bg1"/>
                </a:solidFill>
                <a:latin typeface="Cambria" charset="0"/>
                <a:ea typeface="Cambria" charset="0"/>
                <a:cs typeface="Cambria" charset="0"/>
              </a:rPr>
              <a:t>‘A part of West Africa today suffers insensate and feral struggle devoid of political or ideological purpose, conducted by uprooted, ignorant, anomic young men serving </a:t>
            </a:r>
            <a:r>
              <a:rPr lang="en-GB" dirty="0" err="1">
                <a:solidFill>
                  <a:schemeClr val="bg1"/>
                </a:solidFill>
                <a:latin typeface="Cambria" charset="0"/>
                <a:ea typeface="Cambria" charset="0"/>
                <a:cs typeface="Cambria" charset="0"/>
              </a:rPr>
              <a:t>Caligulan</a:t>
            </a:r>
            <a:r>
              <a:rPr lang="en-GB" dirty="0">
                <a:solidFill>
                  <a:schemeClr val="bg1"/>
                </a:solidFill>
                <a:latin typeface="Cambria" charset="0"/>
                <a:ea typeface="Cambria" charset="0"/>
                <a:cs typeface="Cambria" charset="0"/>
              </a:rPr>
              <a:t> warlords. This is a postmodern barbarism unconnected to any African past. The Uganda of Idi Amin and the Central African ‘Empire’ of the egregious Jean-</a:t>
            </a:r>
            <a:r>
              <a:rPr lang="en-GB" dirty="0" err="1">
                <a:solidFill>
                  <a:schemeClr val="bg1"/>
                </a:solidFill>
                <a:latin typeface="Cambria" charset="0"/>
                <a:ea typeface="Cambria" charset="0"/>
                <a:cs typeface="Cambria" charset="0"/>
              </a:rPr>
              <a:t>Bédel</a:t>
            </a:r>
            <a:r>
              <a:rPr lang="en-GB" dirty="0">
                <a:solidFill>
                  <a:schemeClr val="bg1"/>
                </a:solidFill>
                <a:latin typeface="Cambria" charset="0"/>
                <a:ea typeface="Cambria" charset="0"/>
                <a:cs typeface="Cambria" charset="0"/>
              </a:rPr>
              <a:t> </a:t>
            </a:r>
            <a:r>
              <a:rPr lang="en-GB" dirty="0" err="1">
                <a:solidFill>
                  <a:schemeClr val="bg1"/>
                </a:solidFill>
                <a:latin typeface="Cambria" charset="0"/>
                <a:ea typeface="Cambria" charset="0"/>
                <a:cs typeface="Cambria" charset="0"/>
              </a:rPr>
              <a:t>Bokassa</a:t>
            </a:r>
            <a:r>
              <a:rPr lang="en-GB" dirty="0">
                <a:solidFill>
                  <a:schemeClr val="bg1"/>
                </a:solidFill>
                <a:latin typeface="Cambria" charset="0"/>
                <a:ea typeface="Cambria" charset="0"/>
                <a:cs typeface="Cambria" charset="0"/>
              </a:rPr>
              <a:t> seem rational enterprises compared with the inadvertent and apocalyptic nihilism practiced there and in Rwanda.’</a:t>
            </a:r>
          </a:p>
          <a:p>
            <a:pPr marL="0" indent="0" algn="r">
              <a:lnSpc>
                <a:spcPct val="114000"/>
              </a:lnSpc>
              <a:buNone/>
            </a:pPr>
            <a:r>
              <a:rPr lang="en-GB" sz="2400" dirty="0">
                <a:solidFill>
                  <a:schemeClr val="bg1"/>
                </a:solidFill>
                <a:latin typeface="Cambria" charset="0"/>
                <a:ea typeface="Cambria" charset="0"/>
                <a:cs typeface="Cambria" charset="0"/>
              </a:rPr>
              <a:t>– William Pfaff, ‘A New Colonialism? Europe must go back into Africa’ (1995)</a:t>
            </a:r>
          </a:p>
          <a:p>
            <a:pPr marL="0" indent="0">
              <a:lnSpc>
                <a:spcPct val="114000"/>
              </a:lnSpc>
              <a:buNone/>
            </a:pPr>
            <a:endParaRPr lang="en-GB" sz="2400" dirty="0">
              <a:solidFill>
                <a:schemeClr val="bg1"/>
              </a:solidFill>
              <a:latin typeface="Cambria" charset="0"/>
              <a:ea typeface="Cambria" charset="0"/>
              <a:cs typeface="Cambria" charset="0"/>
            </a:endParaRPr>
          </a:p>
          <a:p>
            <a:endParaRPr lang="en-US" dirty="0"/>
          </a:p>
        </p:txBody>
      </p:sp>
    </p:spTree>
    <p:extLst>
      <p:ext uri="{BB962C8B-B14F-4D97-AF65-F5344CB8AC3E}">
        <p14:creationId xmlns:p14="http://schemas.microsoft.com/office/powerpoint/2010/main" val="133826726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ED4B9C9-DB78-0A40-BD83-5908D82CDB0F}" vid="{919595DA-5BB7-9443-A6EA-C764FDE40F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Black and white</Template>
  <TotalTime>1009</TotalTime>
  <Words>1457</Words>
  <Application>Microsoft Macintosh PowerPoint</Application>
  <PresentationFormat>On-screen Show (4:3)</PresentationFormat>
  <Paragraphs>121</Paragraphs>
  <Slides>18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Cambria</vt:lpstr>
      <vt:lpstr>Times New Roman</vt:lpstr>
      <vt:lpstr>Wingdings</vt:lpstr>
      <vt:lpstr>Office Theme</vt:lpstr>
      <vt:lpstr>New dawns? Africa after the Cold War HI277 | Africa and the Cold War   Dr Natalia Telepneva| Term 2, Week 9  </vt:lpstr>
      <vt:lpstr>PowerPoint Presentation</vt:lpstr>
      <vt:lpstr>Lecture Outline </vt:lpstr>
      <vt:lpstr> 1. End of the Cold War, Structural Adjustments and Democratisation </vt:lpstr>
      <vt:lpstr>1. Somalia: Collapse of Siad Barre, 1991</vt:lpstr>
      <vt:lpstr>1. Liberia and Sierra Leone</vt:lpstr>
      <vt:lpstr>1. From Kigali to Kinshasa – ‘Africa’s World War’</vt:lpstr>
      <vt:lpstr>2. American foreign policy after the Cold War</vt:lpstr>
      <vt:lpstr>2. American ‘Afropessimism’</vt:lpstr>
      <vt:lpstr>2. Making sense of Africa’s post-Cold War conflicts</vt:lpstr>
      <vt:lpstr>2. Africa and the ‘War on Terror’</vt:lpstr>
      <vt:lpstr>2. British and French interventions in Africa</vt:lpstr>
      <vt:lpstr>2. Russia’s Resurgence in Africa?</vt:lpstr>
      <vt:lpstr>2. China’s Presence in Africa</vt:lpstr>
      <vt:lpstr>3. Democratization: a mixed record?</vt:lpstr>
      <vt:lpstr>3. New Pan-African Solidarities?</vt:lpstr>
      <vt:lpstr>PowerPoint Presentation</vt:lpstr>
      <vt:lpstr>Concluding Thoughts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dawns? Africa after the Cold War HI277 | Africa and the Cold War Dr George Roberts | 6 March 2017</dc:title>
  <dc:creator>George Roberts</dc:creator>
  <cp:lastModifiedBy>Natalia Telepneva</cp:lastModifiedBy>
  <cp:revision>42</cp:revision>
  <dcterms:created xsi:type="dcterms:W3CDTF">2017-03-03T09:19:13Z</dcterms:created>
  <dcterms:modified xsi:type="dcterms:W3CDTF">2019-03-04T15:28:40Z</dcterms:modified>
</cp:coreProperties>
</file>