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handoutMasterIdLst>
    <p:handoutMasterId r:id="rId27"/>
  </p:handoutMasterIdLst>
  <p:sldIdLst>
    <p:sldId id="256" r:id="rId2"/>
    <p:sldId id="257" r:id="rId3"/>
    <p:sldId id="268" r:id="rId4"/>
    <p:sldId id="258" r:id="rId5"/>
    <p:sldId id="259" r:id="rId6"/>
    <p:sldId id="289" r:id="rId7"/>
    <p:sldId id="265" r:id="rId8"/>
    <p:sldId id="287" r:id="rId9"/>
    <p:sldId id="277" r:id="rId10"/>
    <p:sldId id="260" r:id="rId11"/>
    <p:sldId id="288" r:id="rId12"/>
    <p:sldId id="285" r:id="rId13"/>
    <p:sldId id="271" r:id="rId14"/>
    <p:sldId id="280" r:id="rId15"/>
    <p:sldId id="263" r:id="rId16"/>
    <p:sldId id="284" r:id="rId17"/>
    <p:sldId id="282" r:id="rId18"/>
    <p:sldId id="274" r:id="rId19"/>
    <p:sldId id="281" r:id="rId20"/>
    <p:sldId id="269" r:id="rId21"/>
    <p:sldId id="286" r:id="rId22"/>
    <p:sldId id="262" r:id="rId23"/>
    <p:sldId id="267" r:id="rId24"/>
    <p:sldId id="276" r:id="rId25"/>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5" autoAdjust="0"/>
    <p:restoredTop sz="94667" autoAdjust="0"/>
  </p:normalViewPr>
  <p:slideViewPr>
    <p:cSldViewPr>
      <p:cViewPr>
        <p:scale>
          <a:sx n="80" d="100"/>
          <a:sy n="80" d="100"/>
        </p:scale>
        <p:origin x="-2456" y="-928"/>
      </p:cViewPr>
      <p:guideLst>
        <p:guide orient="horz" pos="2160"/>
        <p:guide pos="2880"/>
      </p:guideLst>
    </p:cSldViewPr>
  </p:slideViewPr>
  <p:outlineViewPr>
    <p:cViewPr>
      <p:scale>
        <a:sx n="33" d="100"/>
        <a:sy n="33" d="100"/>
      </p:scale>
      <p:origin x="0" y="2863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51E24EAF-214F-4940-8762-66192DB85B3F}" type="datetimeFigureOut">
              <a:rPr lang="en-GB" smtClean="0"/>
              <a:pPr/>
              <a:t>04/03/19</a:t>
            </a:fld>
            <a:endParaRPr lang="en-GB"/>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F123534D-32A4-42F0-B7B0-5DBA54F4C953}" type="slidenum">
              <a:rPr lang="en-GB" smtClean="0"/>
              <a:pPr/>
              <a:t>‹#›</a:t>
            </a:fld>
            <a:endParaRPr lang="en-GB"/>
          </a:p>
        </p:txBody>
      </p:sp>
    </p:spTree>
    <p:extLst>
      <p:ext uri="{BB962C8B-B14F-4D97-AF65-F5344CB8AC3E}">
        <p14:creationId xmlns:p14="http://schemas.microsoft.com/office/powerpoint/2010/main" val="3596307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41578D83-C5BF-4766-8C05-949D98FCF1BF}" type="datetimeFigureOut">
              <a:rPr lang="en-GB" smtClean="0"/>
              <a:pPr/>
              <a:t>04/03/19</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D57D4F9D-4B12-4903-BEE0-0D9BB43FB73A}" type="slidenum">
              <a:rPr lang="en-GB" smtClean="0"/>
              <a:pPr/>
              <a:t>‹#›</a:t>
            </a:fld>
            <a:endParaRPr lang="en-GB"/>
          </a:p>
        </p:txBody>
      </p:sp>
    </p:spTree>
    <p:extLst>
      <p:ext uri="{BB962C8B-B14F-4D97-AF65-F5344CB8AC3E}">
        <p14:creationId xmlns:p14="http://schemas.microsoft.com/office/powerpoint/2010/main" val="1690304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57D4F9D-4B12-4903-BEE0-0D9BB43FB73A}"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24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57D4F9D-4B12-4903-BEE0-0D9BB43FB73A}"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7EE8B88-E87E-4216-B502-72D10C8A5694}" type="datetimeFigureOut">
              <a:rPr lang="en-GB" smtClean="0"/>
              <a:pPr/>
              <a:t>04/03/19</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8D7C97F-20CE-4879-98CC-57DC1DAA6CC0}"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EE8B88-E87E-4216-B502-72D10C8A5694}" type="datetimeFigureOut">
              <a:rPr lang="en-GB" smtClean="0"/>
              <a:pPr/>
              <a:t>04/03/19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D7C97F-20CE-4879-98CC-57DC1DAA6CC0}"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8D7C97F-20CE-4879-98CC-57DC1DAA6CC0}"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EE8B88-E87E-4216-B502-72D10C8A5694}" type="datetimeFigureOut">
              <a:rPr lang="en-GB" smtClean="0"/>
              <a:pPr/>
              <a:t>04/03/19</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7EE8B88-E87E-4216-B502-72D10C8A5694}" type="datetimeFigureOut">
              <a:rPr lang="en-GB" smtClean="0"/>
              <a:pPr/>
              <a:t>04/03/19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48D7C97F-20CE-4879-98CC-57DC1DAA6CC0}"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C7EE8B88-E87E-4216-B502-72D10C8A5694}" type="datetimeFigureOut">
              <a:rPr lang="en-GB" smtClean="0"/>
              <a:pPr/>
              <a:t>04/03/19</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8D7C97F-20CE-4879-98CC-57DC1DAA6CC0}"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7EE8B88-E87E-4216-B502-72D10C8A5694}" type="datetimeFigureOut">
              <a:rPr lang="en-GB" smtClean="0"/>
              <a:pPr/>
              <a:t>04/03/19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D7C97F-20CE-4879-98CC-57DC1DAA6CC0}"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7EE8B88-E87E-4216-B502-72D10C8A5694}" type="datetimeFigureOut">
              <a:rPr lang="en-GB" smtClean="0"/>
              <a:pPr/>
              <a:t>04/03/19</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8D7C97F-20CE-4879-98CC-57DC1DAA6CC0}"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EE8B88-E87E-4216-B502-72D10C8A5694}" type="datetimeFigureOut">
              <a:rPr lang="en-GB" smtClean="0"/>
              <a:pPr/>
              <a:t>04/03/19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48D7C97F-20CE-4879-98CC-57DC1DAA6CC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7EE8B88-E87E-4216-B502-72D10C8A5694}" type="datetimeFigureOut">
              <a:rPr lang="en-GB" smtClean="0"/>
              <a:pPr/>
              <a:t>04/03/19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8D7C97F-20CE-4879-98CC-57DC1DAA6CC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8D7C97F-20CE-4879-98CC-57DC1DAA6CC0}"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7EE8B88-E87E-4216-B502-72D10C8A5694}" type="datetimeFigureOut">
              <a:rPr lang="en-GB" smtClean="0"/>
              <a:pPr/>
              <a:t>04/03/19</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8D7C97F-20CE-4879-98CC-57DC1DAA6CC0}"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7EE8B88-E87E-4216-B502-72D10C8A5694}" type="datetimeFigureOut">
              <a:rPr lang="en-GB" smtClean="0"/>
              <a:pPr/>
              <a:t>04/03/19</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7EE8B88-E87E-4216-B502-72D10C8A5694}" type="datetimeFigureOut">
              <a:rPr lang="en-GB" smtClean="0"/>
              <a:pPr/>
              <a:t>04/03/19</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8D7C97F-20CE-4879-98CC-57DC1DAA6CC0}"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5" Type="http://schemas.openxmlformats.org/officeDocument/2006/relationships/image" Target="../media/image14.jpe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985864"/>
          </a:xfrm>
        </p:spPr>
        <p:txBody>
          <a:bodyPr/>
          <a:lstStyle/>
          <a:p>
            <a:r>
              <a:rPr lang="en-GB" dirty="0" smtClean="0"/>
              <a:t>From Cradle to Grave</a:t>
            </a:r>
          </a:p>
          <a:p>
            <a:r>
              <a:rPr lang="en-GB" dirty="0" smtClean="0"/>
              <a:t>Term 2, Lecture 7 (week </a:t>
            </a:r>
            <a:r>
              <a:rPr lang="en-GB" dirty="0" smtClean="0"/>
              <a:t>9)</a:t>
            </a:r>
            <a:endParaRPr lang="en-GB" dirty="0"/>
          </a:p>
        </p:txBody>
      </p:sp>
      <p:sp>
        <p:nvSpPr>
          <p:cNvPr id="2" name="Title 1"/>
          <p:cNvSpPr>
            <a:spLocks noGrp="1"/>
          </p:cNvSpPr>
          <p:nvPr>
            <p:ph type="ctrTitle"/>
          </p:nvPr>
        </p:nvSpPr>
        <p:spPr/>
        <p:txBody>
          <a:bodyPr/>
          <a:lstStyle/>
          <a:p>
            <a:r>
              <a:rPr lang="en-GB" dirty="0" smtClean="0"/>
              <a:t>Middle Age I: Menopause</a:t>
            </a:r>
            <a:endParaRPr lang="en-GB" dirty="0"/>
          </a:p>
        </p:txBody>
      </p:sp>
      <p:pic>
        <p:nvPicPr>
          <p:cNvPr id="32770" name="Picture 2" descr="Osteoporotic bone from the vertebra - SEM"/>
          <p:cNvPicPr>
            <a:picLocks noChangeAspect="1" noChangeArrowheads="1"/>
          </p:cNvPicPr>
          <p:nvPr/>
        </p:nvPicPr>
        <p:blipFill>
          <a:blip r:embed="rId3" cstate="print"/>
          <a:srcRect/>
          <a:stretch>
            <a:fillRect/>
          </a:stretch>
        </p:blipFill>
        <p:spPr bwMode="auto">
          <a:xfrm>
            <a:off x="5580112" y="3933056"/>
            <a:ext cx="2540680" cy="2088232"/>
          </a:xfrm>
          <a:prstGeom prst="rect">
            <a:avLst/>
          </a:prstGeom>
          <a:noFill/>
        </p:spPr>
      </p:pic>
      <p:pic>
        <p:nvPicPr>
          <p:cNvPr id="32772" name="Picture 4" descr="http://womensmentalhealth.org/wp-content/uploads/2008/02/menopause.jpg"/>
          <p:cNvPicPr>
            <a:picLocks noChangeAspect="1" noChangeArrowheads="1"/>
          </p:cNvPicPr>
          <p:nvPr/>
        </p:nvPicPr>
        <p:blipFill>
          <a:blip r:embed="rId4" cstate="print"/>
          <a:srcRect/>
          <a:stretch>
            <a:fillRect/>
          </a:stretch>
        </p:blipFill>
        <p:spPr bwMode="auto">
          <a:xfrm>
            <a:off x="539552" y="3933056"/>
            <a:ext cx="4860032" cy="1413107"/>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268760"/>
          </a:xfrm>
        </p:spPr>
        <p:txBody>
          <a:bodyPr>
            <a:normAutofit/>
          </a:bodyPr>
          <a:lstStyle/>
          <a:p>
            <a:r>
              <a:rPr lang="en-GB" dirty="0" smtClean="0"/>
              <a:t>The Menopause and Mental Illness – </a:t>
            </a:r>
            <a:br>
              <a:rPr lang="en-GB" dirty="0" smtClean="0"/>
            </a:br>
            <a:r>
              <a:rPr lang="en-GB" dirty="0" smtClean="0"/>
              <a:t>Climacteric Insanity</a:t>
            </a:r>
            <a:endParaRPr lang="en-GB" dirty="0"/>
          </a:p>
        </p:txBody>
      </p:sp>
      <p:sp>
        <p:nvSpPr>
          <p:cNvPr id="3" name="Content Placeholder 2"/>
          <p:cNvSpPr>
            <a:spLocks noGrp="1"/>
          </p:cNvSpPr>
          <p:nvPr>
            <p:ph sz="quarter" idx="1"/>
          </p:nvPr>
        </p:nvSpPr>
        <p:spPr>
          <a:xfrm>
            <a:off x="457200" y="1196752"/>
            <a:ext cx="8229600" cy="5472608"/>
          </a:xfrm>
        </p:spPr>
        <p:txBody>
          <a:bodyPr>
            <a:normAutofit fontScale="85000" lnSpcReduction="10000"/>
          </a:bodyPr>
          <a:lstStyle/>
          <a:p>
            <a:endParaRPr lang="en-GB" dirty="0" smtClean="0"/>
          </a:p>
          <a:p>
            <a:r>
              <a:rPr lang="en-GB" dirty="0" smtClean="0"/>
              <a:t>C19</a:t>
            </a:r>
            <a:r>
              <a:rPr lang="en-GB" baseline="30000" dirty="0" smtClean="0"/>
              <a:t>th</a:t>
            </a:r>
            <a:r>
              <a:rPr lang="en-GB" dirty="0" smtClean="0"/>
              <a:t> ‘climacteric insanity’ or ‘</a:t>
            </a:r>
            <a:r>
              <a:rPr lang="en-GB" dirty="0" err="1" smtClean="0"/>
              <a:t>involutional</a:t>
            </a:r>
            <a:r>
              <a:rPr lang="en-GB" dirty="0" smtClean="0"/>
              <a:t> melancholia’ or ‘old maids’ insanity’ </a:t>
            </a:r>
          </a:p>
          <a:p>
            <a:r>
              <a:rPr lang="en-GB" dirty="0" smtClean="0"/>
              <a:t>‘Climacteric perturbation (1873)</a:t>
            </a:r>
          </a:p>
          <a:p>
            <a:pPr>
              <a:buNone/>
            </a:pPr>
            <a:r>
              <a:rPr lang="en-GB" dirty="0" smtClean="0"/>
              <a:t>	‘Climatic convulsive diseases. At the ‘turn of life’ … the nervous system… exhibits frequent and various perturbations. Thus we find giddiness, vertigo… impairment of memory, mental irritability… culminating in some cases… in epilepsy, and even in insanity… It is a stage of transition and trial for all. These perturbations may persist for months, even for years, before the balance is restored… many women may have passed through the trials of puberty and of child-bearing without serious nervous disorder, and will break down at the menopause. Often, no doubt, this is the climax, the last ounce of a long-troubled sexual life’.</a:t>
            </a:r>
          </a:p>
          <a:p>
            <a:pPr>
              <a:buNone/>
            </a:pPr>
            <a:r>
              <a:rPr lang="en-GB" dirty="0" smtClean="0"/>
              <a:t>Robert Barnes, in </a:t>
            </a:r>
            <a:r>
              <a:rPr lang="en-GB" i="1" dirty="0" smtClean="0"/>
              <a:t>Lancet</a:t>
            </a:r>
            <a:r>
              <a:rPr lang="en-GB" dirty="0" smtClean="0"/>
              <a:t>, 26 April 1873 </a:t>
            </a:r>
          </a:p>
          <a:p>
            <a:endParaRPr lang="en-GB" dirty="0"/>
          </a:p>
          <a:p>
            <a:endParaRPr lang="en-GB" dirty="0" smtClean="0"/>
          </a:p>
          <a:p>
            <a:endParaRPr lang="en-GB" dirty="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000" dirty="0" smtClean="0"/>
              <a:t>Evidence from case books (</a:t>
            </a:r>
            <a:r>
              <a:rPr lang="en-GB" sz="2000" dirty="0" err="1" smtClean="0"/>
              <a:t>Wellcome</a:t>
            </a:r>
            <a:r>
              <a:rPr lang="en-GB" sz="2000" dirty="0" smtClean="0"/>
              <a:t> </a:t>
            </a:r>
            <a:r>
              <a:rPr lang="en-GB" sz="2000" dirty="0" smtClean="0"/>
              <a:t>Library</a:t>
            </a:r>
            <a:r>
              <a:rPr lang="en-GB" sz="2000" dirty="0" smtClean="0"/>
              <a:t> </a:t>
            </a:r>
            <a:r>
              <a:rPr lang="en-GB" sz="2000" dirty="0" smtClean="0"/>
              <a:t>WMS5158, </a:t>
            </a:r>
            <a:r>
              <a:rPr lang="en-GB" sz="2000" dirty="0" smtClean="0"/>
              <a:t>Holloway Sanatorium, Case </a:t>
            </a:r>
            <a:r>
              <a:rPr lang="en-GB" sz="2000" dirty="0" smtClean="0"/>
              <a:t>Book No 4, females admitted July 1890-June 1891, pp.29-30)</a:t>
            </a:r>
            <a:endParaRPr lang="en-GB" sz="2000" dirty="0"/>
          </a:p>
        </p:txBody>
      </p:sp>
      <p:sp>
        <p:nvSpPr>
          <p:cNvPr id="3" name="Content Placeholder 2"/>
          <p:cNvSpPr>
            <a:spLocks noGrp="1"/>
          </p:cNvSpPr>
          <p:nvPr>
            <p:ph sz="quarter" idx="1"/>
          </p:nvPr>
        </p:nvSpPr>
        <p:spPr>
          <a:xfrm>
            <a:off x="0" y="1268760"/>
            <a:ext cx="8964488" cy="5589240"/>
          </a:xfrm>
        </p:spPr>
        <p:txBody>
          <a:bodyPr>
            <a:normAutofit fontScale="55000" lnSpcReduction="20000"/>
          </a:bodyPr>
          <a:lstStyle/>
          <a:p>
            <a:pPr>
              <a:buNone/>
            </a:pPr>
            <a:r>
              <a:rPr lang="en-GB" sz="2900" dirty="0" smtClean="0"/>
              <a:t>	Patient No. 665, admitted Aug 13 90</a:t>
            </a:r>
          </a:p>
          <a:p>
            <a:pPr>
              <a:buNone/>
            </a:pPr>
            <a:r>
              <a:rPr lang="en-US" sz="2900" b="1" dirty="0" smtClean="0"/>
              <a:t>	</a:t>
            </a:r>
            <a:r>
              <a:rPr lang="en-US" sz="2900" b="1" u="sng" dirty="0" err="1" smtClean="0"/>
              <a:t>Ada</a:t>
            </a:r>
            <a:r>
              <a:rPr lang="en-US" sz="2900" b="1" u="sng" dirty="0" smtClean="0"/>
              <a:t> Marianne R.</a:t>
            </a:r>
            <a:r>
              <a:rPr lang="en-GB" sz="2900" dirty="0" smtClean="0"/>
              <a:t>, 47, single, no occupation. Ch of England. Previous abode </a:t>
            </a:r>
            <a:r>
              <a:rPr lang="en-GB" sz="2900" dirty="0" err="1" smtClean="0"/>
              <a:t>Besborough</a:t>
            </a:r>
            <a:r>
              <a:rPr lang="en-GB" sz="2900" dirty="0" smtClean="0"/>
              <a:t> [</a:t>
            </a:r>
            <a:r>
              <a:rPr lang="en-GB" sz="2900" dirty="0" err="1" smtClean="0"/>
              <a:t>Benborough</a:t>
            </a:r>
            <a:r>
              <a:rPr lang="en-GB" sz="2900" dirty="0" smtClean="0"/>
              <a:t>?] Gardens, Pimlico.</a:t>
            </a:r>
          </a:p>
          <a:p>
            <a:pPr>
              <a:buNone/>
            </a:pPr>
            <a:r>
              <a:rPr lang="en-GB" sz="2900" dirty="0" smtClean="0"/>
              <a:t>	This is the first attack of two months duration, age on attack being 47. Supposed cause previous illness- </a:t>
            </a:r>
            <a:r>
              <a:rPr lang="en-GB" sz="2900" b="1" dirty="0" smtClean="0"/>
              <a:t>the Climacteric</a:t>
            </a:r>
            <a:r>
              <a:rPr lang="en-GB" sz="2900" dirty="0" smtClean="0"/>
              <a:t>. Is subject neither to epilepsy, nor suicide, is not dangerous to others.</a:t>
            </a:r>
          </a:p>
          <a:p>
            <a:pPr>
              <a:buNone/>
            </a:pPr>
            <a:r>
              <a:rPr lang="en-GB" sz="2900" dirty="0" smtClean="0"/>
              <a:t>	R [reception] order: Charles Matthew </a:t>
            </a:r>
            <a:r>
              <a:rPr lang="en-GB" sz="2900" dirty="0" err="1" smtClean="0"/>
              <a:t>Cloke</a:t>
            </a:r>
            <a:r>
              <a:rPr lang="en-GB" sz="2900" dirty="0" smtClean="0"/>
              <a:t> [?]</a:t>
            </a:r>
          </a:p>
          <a:p>
            <a:pPr>
              <a:buNone/>
            </a:pPr>
            <a:r>
              <a:rPr lang="en-GB" sz="2900" dirty="0" smtClean="0"/>
              <a:t>	1</a:t>
            </a:r>
            <a:r>
              <a:rPr lang="en-GB" sz="2900" baseline="30000" dirty="0" smtClean="0"/>
              <a:t>st</a:t>
            </a:r>
            <a:r>
              <a:rPr lang="en-GB" sz="2900" dirty="0" smtClean="0"/>
              <a:t> </a:t>
            </a:r>
            <a:r>
              <a:rPr lang="en-GB" sz="2900" dirty="0" err="1" smtClean="0"/>
              <a:t>Certif</a:t>
            </a:r>
            <a:r>
              <a:rPr lang="en-GB" sz="2900" dirty="0" smtClean="0"/>
              <a:t>:	Very wild in conversation and restless. [illegible] thieves in the home and sees the back of the house lit up like a fire</a:t>
            </a:r>
          </a:p>
          <a:p>
            <a:pPr>
              <a:buNone/>
            </a:pPr>
            <a:r>
              <a:rPr lang="en-GB" sz="2900" dirty="0" smtClean="0"/>
              <a:t>							Thos. Langton</a:t>
            </a:r>
          </a:p>
          <a:p>
            <a:pPr>
              <a:buNone/>
            </a:pPr>
            <a:r>
              <a:rPr lang="en-GB" sz="2900" dirty="0" smtClean="0"/>
              <a:t>	2</a:t>
            </a:r>
            <a:r>
              <a:rPr lang="en-GB" sz="2900" baseline="30000" dirty="0" smtClean="0"/>
              <a:t>nd</a:t>
            </a:r>
            <a:r>
              <a:rPr lang="en-GB" sz="2900" dirty="0" smtClean="0"/>
              <a:t> </a:t>
            </a:r>
            <a:r>
              <a:rPr lang="en-GB" sz="2900" dirty="0" err="1" smtClean="0"/>
              <a:t>Certif</a:t>
            </a:r>
            <a:r>
              <a:rPr lang="en-GB" sz="2900" dirty="0" smtClean="0"/>
              <a:t>:	Rambles incoherently says that I am not Dr Pearce she was acquainted with. Sometimes is violent in attempts to leave her nurses.</a:t>
            </a:r>
          </a:p>
          <a:p>
            <a:pPr>
              <a:buNone/>
            </a:pPr>
            <a:r>
              <a:rPr lang="en-GB" sz="2900" dirty="0" smtClean="0"/>
              <a:t>							George Pearce.</a:t>
            </a:r>
          </a:p>
          <a:p>
            <a:pPr>
              <a:buNone/>
            </a:pPr>
            <a:r>
              <a:rPr lang="en-GB" sz="2900" dirty="0" smtClean="0"/>
              <a:t>	</a:t>
            </a:r>
            <a:r>
              <a:rPr lang="en-GB" sz="2900" dirty="0" err="1" smtClean="0"/>
              <a:t>Fam</a:t>
            </a:r>
            <a:r>
              <a:rPr lang="en-GB" sz="2900" dirty="0" smtClean="0"/>
              <a:t> </a:t>
            </a:r>
            <a:r>
              <a:rPr lang="en-GB" sz="2900" dirty="0" err="1" smtClean="0"/>
              <a:t>Hist</a:t>
            </a:r>
            <a:r>
              <a:rPr lang="en-GB" sz="2900" dirty="0" smtClean="0"/>
              <a:t>:	[blank]</a:t>
            </a:r>
          </a:p>
          <a:p>
            <a:pPr>
              <a:buNone/>
            </a:pPr>
            <a:r>
              <a:rPr lang="en-GB" sz="2900" dirty="0" smtClean="0"/>
              <a:t>	Previous </a:t>
            </a:r>
            <a:r>
              <a:rPr lang="en-GB" sz="2900" dirty="0" err="1" smtClean="0"/>
              <a:t>Hist</a:t>
            </a:r>
            <a:r>
              <a:rPr lang="en-GB" sz="2900" dirty="0" smtClean="0"/>
              <a:t>: 	[blank]</a:t>
            </a:r>
          </a:p>
          <a:p>
            <a:pPr>
              <a:buNone/>
            </a:pPr>
            <a:r>
              <a:rPr lang="en-GB" sz="2900" dirty="0" smtClean="0"/>
              <a:t>	Condition on Admission</a:t>
            </a:r>
          </a:p>
          <a:p>
            <a:pPr>
              <a:buNone/>
            </a:pPr>
            <a:r>
              <a:rPr lang="en-GB" sz="2900" dirty="0" smtClean="0"/>
              <a:t>	A:Physical:	Tall thin woman, bluish green eyes, pupils equal and react. Light brown hair, pale, anaemic, freckled complexion, haggard, anxious expression, sunken cheeks, prominent [</a:t>
            </a:r>
            <a:r>
              <a:rPr lang="en-GB" sz="2900" dirty="0" err="1" smtClean="0"/>
              <a:t>illeg</a:t>
            </a:r>
            <a:r>
              <a:rPr lang="en-GB" sz="2900" dirty="0" smtClean="0"/>
              <a:t>, </a:t>
            </a:r>
            <a:r>
              <a:rPr lang="en-GB" sz="2900" dirty="0" err="1" smtClean="0"/>
              <a:t>malar</a:t>
            </a:r>
            <a:r>
              <a:rPr lang="en-GB" sz="2900" dirty="0" smtClean="0"/>
              <a:t>?] bones. Complains of headache, bowels constipated, tongue coated with thick moist fur, tremulous, appetite bad, sparely nourished and thin, but presents no physical sign of disease in thoracic and abdominal organs.</a:t>
            </a:r>
          </a:p>
          <a:p>
            <a:pPr>
              <a:buNone/>
            </a:pPr>
            <a:r>
              <a:rPr lang="en-GB" sz="2900" dirty="0" smtClean="0"/>
              <a:t>	B:Mental:	Acute Melancholia. Restless, agitated, confused, incapable of settling down to any occupation. Hallucinations of taste and hearing, delusions of identity respecting clothing, refuses all food and says that she is a great sinner.</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534400" cy="758952"/>
          </a:xfrm>
        </p:spPr>
        <p:txBody>
          <a:bodyPr>
            <a:noAutofit/>
          </a:bodyPr>
          <a:lstStyle/>
          <a:p>
            <a:r>
              <a:rPr lang="en-GB" sz="2400" dirty="0" smtClean="0"/>
              <a:t>George Savage, ‘Mental Diseases of the Climacteric’, </a:t>
            </a:r>
            <a:r>
              <a:rPr lang="en-GB" sz="2400" i="1" dirty="0" smtClean="0"/>
              <a:t>Lancet</a:t>
            </a:r>
            <a:r>
              <a:rPr lang="en-GB" sz="2400" dirty="0" smtClean="0"/>
              <a:t> October 31(1903), pp.1209-1213. Available through library.</a:t>
            </a:r>
            <a:endParaRPr lang="en-GB" sz="2400" dirty="0"/>
          </a:p>
        </p:txBody>
      </p:sp>
      <p:sp>
        <p:nvSpPr>
          <p:cNvPr id="3" name="Content Placeholder 2"/>
          <p:cNvSpPr>
            <a:spLocks noGrp="1"/>
          </p:cNvSpPr>
          <p:nvPr>
            <p:ph sz="quarter" idx="1"/>
          </p:nvPr>
        </p:nvSpPr>
        <p:spPr/>
        <p:txBody>
          <a:bodyPr>
            <a:normAutofit lnSpcReduction="10000"/>
          </a:bodyPr>
          <a:lstStyle/>
          <a:p>
            <a:r>
              <a:rPr lang="en-GB" dirty="0" smtClean="0"/>
              <a:t>‘She is restless, she is here, there, and everywhere upsetting everything and everybody… The unfortunate husband suffers grievously under such conditions. .. Kleptomania is more commonly met with in the climacteric women than in any others… But I think you have already perceived that disorders of the menopause are, in the greater proportion of cases, of a depressed type, melancholic, hysterical, with ideas of misery and persecution and watching…A considerable number of these patients make an end of themselves, drowning perhaps being the most common means…’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Menopause and meaning</a:t>
            </a:r>
            <a:endParaRPr lang="en-GB" dirty="0"/>
          </a:p>
        </p:txBody>
      </p:sp>
      <p:sp>
        <p:nvSpPr>
          <p:cNvPr id="3" name="Content Placeholder 2"/>
          <p:cNvSpPr>
            <a:spLocks noGrp="1"/>
          </p:cNvSpPr>
          <p:nvPr>
            <p:ph sz="quarter" idx="1"/>
          </p:nvPr>
        </p:nvSpPr>
        <p:spPr>
          <a:xfrm>
            <a:off x="301752" y="1556792"/>
            <a:ext cx="8503920" cy="5112568"/>
          </a:xfrm>
        </p:spPr>
        <p:txBody>
          <a:bodyPr>
            <a:normAutofit fontScale="92500"/>
          </a:bodyPr>
          <a:lstStyle/>
          <a:p>
            <a:r>
              <a:rPr lang="en-GB" dirty="0" smtClean="0"/>
              <a:t>If meaning of Victorian women’s life was characterised by maternity, was the end of reproduction typified by loss of meaning?</a:t>
            </a:r>
          </a:p>
          <a:p>
            <a:pPr>
              <a:buNone/>
            </a:pPr>
            <a:endParaRPr lang="en-GB" dirty="0" smtClean="0"/>
          </a:p>
          <a:p>
            <a:r>
              <a:rPr lang="en-GB" dirty="0" smtClean="0"/>
              <a:t>Social predicament of women in C19th?</a:t>
            </a:r>
          </a:p>
          <a:p>
            <a:pPr>
              <a:buNone/>
            </a:pPr>
            <a:endParaRPr lang="en-GB" dirty="0" smtClean="0"/>
          </a:p>
          <a:p>
            <a:r>
              <a:rPr lang="en-GB" dirty="0" smtClean="0"/>
              <a:t>Simone de Beauvoir – if medical discourse invested reproductive femininity with elements of ‘service’, the same discourse rendered women useless after the cessation of reproductive life. Rich in experience and ‘in full possession of her powers’, women of 50 were retired.</a:t>
            </a:r>
          </a:p>
          <a:p>
            <a:pPr>
              <a:buNone/>
            </a:pPr>
            <a:r>
              <a:rPr lang="en-GB" dirty="0" smtClean="0"/>
              <a:t>Simone De Beauvoir, </a:t>
            </a:r>
            <a:r>
              <a:rPr lang="en-GB" i="1" dirty="0" smtClean="0"/>
              <a:t>The Second Sex </a:t>
            </a:r>
            <a:r>
              <a:rPr lang="en-GB" dirty="0" smtClean="0"/>
              <a:t>(1949).</a:t>
            </a:r>
          </a:p>
          <a:p>
            <a:pPr>
              <a:buNone/>
            </a:pPr>
            <a:endParaRPr lang="en-GB" dirty="0" smtClean="0"/>
          </a:p>
          <a:p>
            <a:pPr>
              <a:buNone/>
            </a:pPr>
            <a:endParaRPr lang="en-GB" dirty="0" smtClean="0"/>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Menopause and mannishness</a:t>
            </a:r>
            <a:endParaRPr lang="en-GB" dirty="0"/>
          </a:p>
        </p:txBody>
      </p:sp>
      <p:sp>
        <p:nvSpPr>
          <p:cNvPr id="6" name="Content Placeholder 5"/>
          <p:cNvSpPr>
            <a:spLocks noGrp="1"/>
          </p:cNvSpPr>
          <p:nvPr>
            <p:ph sz="half" idx="1"/>
          </p:nvPr>
        </p:nvSpPr>
        <p:spPr>
          <a:xfrm>
            <a:off x="395536" y="1052736"/>
            <a:ext cx="4038600" cy="5544616"/>
          </a:xfrm>
        </p:spPr>
        <p:txBody>
          <a:bodyPr>
            <a:normAutofit fontScale="47500" lnSpcReduction="20000"/>
          </a:bodyPr>
          <a:lstStyle/>
          <a:p>
            <a:endParaRPr lang="en-GB" dirty="0" smtClean="0"/>
          </a:p>
          <a:p>
            <a:endParaRPr lang="en-GB" dirty="0" smtClean="0"/>
          </a:p>
          <a:p>
            <a:pPr>
              <a:buNone/>
            </a:pPr>
            <a:r>
              <a:rPr lang="en-GB" sz="3400" dirty="0" smtClean="0"/>
              <a:t>Masculine Character</a:t>
            </a:r>
          </a:p>
          <a:p>
            <a:pPr>
              <a:buNone/>
            </a:pPr>
            <a:r>
              <a:rPr lang="en-GB" sz="3400" dirty="0" smtClean="0"/>
              <a:t>	‘When the change [of life] is past, the mind emerges from the dark clouds in which it has seemed lost. Thankful that they have escaped from real sufferings, women cease to torture themselves with imaginary woes. They feel the ground grow steadier underfoot, they are less dependent on others, - for like the body, their mental faculties assume a masculine character… it imparts a firmness of purpose… whether it be to govern a household, to preside in a drawing-room, or to thread and unravel political entanglements. When women are no longer hampered by a bodily infirmity periodically returning, they have more time at their disposal,… and the faculties of mind become endowed with new vigour.’</a:t>
            </a:r>
          </a:p>
          <a:p>
            <a:pPr>
              <a:buNone/>
            </a:pPr>
            <a:r>
              <a:rPr lang="en-GB" sz="3400" dirty="0" smtClean="0"/>
              <a:t>E.J. Tilt, </a:t>
            </a:r>
            <a:r>
              <a:rPr lang="en-GB" sz="3400" i="1" dirty="0" smtClean="0"/>
              <a:t>The Change of Life in Health and Disease</a:t>
            </a:r>
            <a:r>
              <a:rPr lang="en-GB" sz="3400" dirty="0" smtClean="0"/>
              <a:t>, 2</a:t>
            </a:r>
            <a:r>
              <a:rPr lang="en-GB" sz="3400" baseline="30000" dirty="0" smtClean="0"/>
              <a:t>nd</a:t>
            </a:r>
            <a:r>
              <a:rPr lang="en-GB" sz="3400" dirty="0" smtClean="0"/>
              <a:t> </a:t>
            </a:r>
            <a:r>
              <a:rPr lang="en-GB" sz="3400" dirty="0" err="1" smtClean="0"/>
              <a:t>edn</a:t>
            </a:r>
            <a:r>
              <a:rPr lang="en-GB" sz="3400" dirty="0" smtClean="0"/>
              <a:t>, 1857</a:t>
            </a:r>
            <a:endParaRPr lang="en-GB" sz="3400" dirty="0"/>
          </a:p>
        </p:txBody>
      </p:sp>
      <p:sp>
        <p:nvSpPr>
          <p:cNvPr id="7" name="Content Placeholder 6"/>
          <p:cNvSpPr>
            <a:spLocks noGrp="1"/>
          </p:cNvSpPr>
          <p:nvPr>
            <p:ph sz="half" idx="2"/>
          </p:nvPr>
        </p:nvSpPr>
        <p:spPr/>
        <p:txBody>
          <a:bodyPr>
            <a:normAutofit fontScale="47500" lnSpcReduction="20000"/>
          </a:bodyPr>
          <a:lstStyle/>
          <a:p>
            <a:endParaRPr lang="en-GB" dirty="0"/>
          </a:p>
        </p:txBody>
      </p:sp>
      <p:pic>
        <p:nvPicPr>
          <p:cNvPr id="33794" name="Picture 2" descr="http://studymore.org.uk/Msbeard.jpg"/>
          <p:cNvPicPr>
            <a:picLocks noChangeAspect="1" noChangeArrowheads="1"/>
          </p:cNvPicPr>
          <p:nvPr/>
        </p:nvPicPr>
        <p:blipFill>
          <a:blip r:embed="rId3" cstate="print"/>
          <a:srcRect/>
          <a:stretch>
            <a:fillRect/>
          </a:stretch>
        </p:blipFill>
        <p:spPr bwMode="auto">
          <a:xfrm>
            <a:off x="5436096" y="1772816"/>
            <a:ext cx="2448272" cy="397599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GB" dirty="0" err="1" smtClean="0"/>
              <a:t>Medicalisation</a:t>
            </a:r>
            <a:endParaRPr lang="en-GB" dirty="0"/>
          </a:p>
        </p:txBody>
      </p:sp>
      <p:sp>
        <p:nvSpPr>
          <p:cNvPr id="3" name="Content Placeholder 2"/>
          <p:cNvSpPr>
            <a:spLocks noGrp="1"/>
          </p:cNvSpPr>
          <p:nvPr>
            <p:ph sz="quarter" idx="1"/>
          </p:nvPr>
        </p:nvSpPr>
        <p:spPr>
          <a:xfrm>
            <a:off x="457200" y="1196752"/>
            <a:ext cx="8229600" cy="4929411"/>
          </a:xfrm>
        </p:spPr>
        <p:txBody>
          <a:bodyPr>
            <a:normAutofit fontScale="92500" lnSpcReduction="20000"/>
          </a:bodyPr>
          <a:lstStyle/>
          <a:p>
            <a:endParaRPr lang="en-GB" dirty="0" smtClean="0"/>
          </a:p>
          <a:p>
            <a:r>
              <a:rPr lang="en-GB" dirty="0" smtClean="0"/>
              <a:t>Ivan </a:t>
            </a:r>
            <a:r>
              <a:rPr lang="en-GB" dirty="0" err="1" smtClean="0"/>
              <a:t>Illich</a:t>
            </a:r>
            <a:r>
              <a:rPr lang="en-GB" dirty="0" smtClean="0"/>
              <a:t> – ‘</a:t>
            </a:r>
            <a:r>
              <a:rPr lang="en-GB" dirty="0" err="1" smtClean="0"/>
              <a:t>medicalisation</a:t>
            </a:r>
            <a:r>
              <a:rPr lang="en-GB" dirty="0" smtClean="0"/>
              <a:t> of life’. Rapidly expanding medical profession of C19th faced with healthier population, medicated normal life events, turning risks into diseases and </a:t>
            </a:r>
            <a:r>
              <a:rPr lang="en-GB" dirty="0" err="1" smtClean="0"/>
              <a:t>pathologising</a:t>
            </a:r>
            <a:r>
              <a:rPr lang="en-GB" dirty="0" smtClean="0"/>
              <a:t> normal processes.</a:t>
            </a:r>
          </a:p>
          <a:p>
            <a:r>
              <a:rPr lang="en-GB" dirty="0" smtClean="0"/>
              <a:t>I.K. Zola - ‘medicine is becoming a major institution of social control… the new repository of truth, the place where absolute and often final judgements are made by supposedly morally neutral and objective experts’.</a:t>
            </a:r>
          </a:p>
          <a:p>
            <a:r>
              <a:rPr lang="en-GB" dirty="0" smtClean="0"/>
              <a:t>Are women’s experiences more likely to be </a:t>
            </a:r>
            <a:r>
              <a:rPr lang="en-GB" dirty="0" err="1" smtClean="0"/>
              <a:t>medicalised</a:t>
            </a:r>
            <a:r>
              <a:rPr lang="en-GB" dirty="0" smtClean="0"/>
              <a:t> than men’s? </a:t>
            </a:r>
            <a:r>
              <a:rPr lang="en-GB" smtClean="0"/>
              <a:t>Why?</a:t>
            </a:r>
            <a:endParaRPr lang="en-GB" dirty="0" smtClean="0"/>
          </a:p>
          <a:p>
            <a:r>
              <a:rPr lang="en-GB" dirty="0" smtClean="0"/>
              <a:t>What are the strengths and weaknesses of </a:t>
            </a:r>
            <a:r>
              <a:rPr lang="en-GB" dirty="0" err="1" smtClean="0"/>
              <a:t>medicalisation</a:t>
            </a:r>
            <a:r>
              <a:rPr lang="en-GB" dirty="0" smtClean="0"/>
              <a:t> theory? How does it effect women’s experiences and agency?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lstStyle/>
          <a:p>
            <a:r>
              <a:rPr lang="en-GB" dirty="0" smtClean="0"/>
              <a:t>Current depression</a:t>
            </a:r>
            <a:endParaRPr lang="en-GB" dirty="0"/>
          </a:p>
        </p:txBody>
      </p:sp>
      <p:sp>
        <p:nvSpPr>
          <p:cNvPr id="3" name="Content Placeholder 2"/>
          <p:cNvSpPr>
            <a:spLocks noGrp="1"/>
          </p:cNvSpPr>
          <p:nvPr>
            <p:ph sz="quarter" idx="1"/>
          </p:nvPr>
        </p:nvSpPr>
        <p:spPr>
          <a:xfrm>
            <a:off x="457200" y="1196752"/>
            <a:ext cx="8229600" cy="4929411"/>
          </a:xfrm>
        </p:spPr>
        <p:txBody>
          <a:bodyPr>
            <a:normAutofit lnSpcReduction="10000"/>
          </a:bodyPr>
          <a:lstStyle/>
          <a:p>
            <a:endParaRPr lang="en-GB" dirty="0" smtClean="0"/>
          </a:p>
          <a:p>
            <a:r>
              <a:rPr lang="en-GB" dirty="0" smtClean="0"/>
              <a:t>Those who argue that depression is caused by endocrine changes believe it is curable by re-establishing hormonal balance. </a:t>
            </a:r>
          </a:p>
          <a:p>
            <a:r>
              <a:rPr lang="en-GB" dirty="0" smtClean="0"/>
              <a:t>Psychiatrist Dr </a:t>
            </a:r>
            <a:r>
              <a:rPr lang="en-GB" dirty="0" err="1" smtClean="0"/>
              <a:t>Raj</a:t>
            </a:r>
            <a:r>
              <a:rPr lang="en-GB" dirty="0" smtClean="0"/>
              <a:t> </a:t>
            </a:r>
            <a:r>
              <a:rPr lang="en-GB" dirty="0" err="1" smtClean="0"/>
              <a:t>Persaud</a:t>
            </a:r>
            <a:r>
              <a:rPr lang="en-GB" dirty="0" smtClean="0"/>
              <a:t> defined menopause as ‘disease’. Though a ‘completely normal biological event’ it ‘attracts quite problematic medical symptoms’. These should be treated not because normal or abnormal but because ‘desirable’ if leads to suffering. </a:t>
            </a:r>
          </a:p>
          <a:p>
            <a:r>
              <a:rPr lang="en-GB" dirty="0" smtClean="0"/>
              <a:t>So should life itself be medically treated?</a:t>
            </a:r>
          </a:p>
          <a:p>
            <a:r>
              <a:rPr lang="en-GB" dirty="0" smtClean="0"/>
              <a:t>(See </a:t>
            </a:r>
            <a:r>
              <a:rPr lang="en-GB" dirty="0" err="1" smtClean="0"/>
              <a:t>Persaud’s</a:t>
            </a:r>
            <a:r>
              <a:rPr lang="en-GB" dirty="0" smtClean="0"/>
              <a:t> Gresham College Lecture 2005)</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Hormones </a:t>
            </a:r>
            <a:endParaRPr lang="en-GB" dirty="0"/>
          </a:p>
        </p:txBody>
      </p:sp>
      <p:sp>
        <p:nvSpPr>
          <p:cNvPr id="3" name="Content Placeholder 2"/>
          <p:cNvSpPr>
            <a:spLocks noGrp="1"/>
          </p:cNvSpPr>
          <p:nvPr>
            <p:ph sz="quarter" idx="1"/>
          </p:nvPr>
        </p:nvSpPr>
        <p:spPr>
          <a:xfrm>
            <a:off x="301752" y="1412776"/>
            <a:ext cx="8503920" cy="4896544"/>
          </a:xfrm>
        </p:spPr>
        <p:txBody>
          <a:bodyPr>
            <a:normAutofit fontScale="92500"/>
          </a:bodyPr>
          <a:lstStyle/>
          <a:p>
            <a:r>
              <a:rPr lang="en-GB" dirty="0" smtClean="0"/>
              <a:t>Endocrinology… After 1910 research on menopause dominated by study of hormones</a:t>
            </a:r>
          </a:p>
          <a:p>
            <a:r>
              <a:rPr lang="en-GB" dirty="0" smtClean="0"/>
              <a:t>A woman became a ‘plaything of her glands’ – remodelled menopause as hormone deficiency disease</a:t>
            </a:r>
          </a:p>
          <a:p>
            <a:r>
              <a:rPr lang="en-GB" dirty="0" smtClean="0"/>
              <a:t>Medications addressed hot flushes, mood swings, palpitations, etc caused by the change in the balance of hormones  in the body</a:t>
            </a:r>
          </a:p>
          <a:p>
            <a:r>
              <a:rPr lang="en-GB" dirty="0" smtClean="0"/>
              <a:t>HRT – oestrogen used since 1930s to treat hot flushes. After 1960s use of hormones increased – possibility </a:t>
            </a:r>
            <a:r>
              <a:rPr lang="en-GB" dirty="0" smtClean="0"/>
              <a:t>of </a:t>
            </a:r>
            <a:r>
              <a:rPr lang="en-GB" dirty="0" smtClean="0"/>
              <a:t>remaining ‘feminine forever’ (Dr Robert A. Wilson). Huge market for pharmaceutical companies. Debate continues about benefits and risks….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Menopause and pharmaceutical industry</a:t>
            </a:r>
            <a:endParaRPr lang="en-GB" dirty="0"/>
          </a:p>
        </p:txBody>
      </p:sp>
      <p:pic>
        <p:nvPicPr>
          <p:cNvPr id="4098" name="Picture 2" descr="Advertisements for pharmaceutical products, sent through"/>
          <p:cNvPicPr>
            <a:picLocks noChangeAspect="1" noChangeArrowheads="1"/>
          </p:cNvPicPr>
          <p:nvPr/>
        </p:nvPicPr>
        <p:blipFill>
          <a:blip r:embed="rId3" cstate="print"/>
          <a:srcRect/>
          <a:stretch>
            <a:fillRect/>
          </a:stretch>
        </p:blipFill>
        <p:spPr bwMode="auto">
          <a:xfrm>
            <a:off x="2915816" y="1916832"/>
            <a:ext cx="2706300" cy="3456384"/>
          </a:xfrm>
          <a:prstGeom prst="rect">
            <a:avLst/>
          </a:prstGeom>
          <a:noFill/>
        </p:spPr>
      </p:pic>
      <p:pic>
        <p:nvPicPr>
          <p:cNvPr id="4100" name="Picture 4" descr="Glass bottle for 'Progynon' pills, United Kingdom, 1928-1948"/>
          <p:cNvPicPr>
            <a:picLocks noChangeAspect="1" noChangeArrowheads="1"/>
          </p:cNvPicPr>
          <p:nvPr/>
        </p:nvPicPr>
        <p:blipFill>
          <a:blip r:embed="rId4" cstate="print"/>
          <a:srcRect/>
          <a:stretch>
            <a:fillRect/>
          </a:stretch>
        </p:blipFill>
        <p:spPr bwMode="auto">
          <a:xfrm>
            <a:off x="251520" y="1916832"/>
            <a:ext cx="2520280" cy="3498026"/>
          </a:xfrm>
          <a:prstGeom prst="rect">
            <a:avLst/>
          </a:prstGeom>
          <a:noFill/>
        </p:spPr>
      </p:pic>
      <p:pic>
        <p:nvPicPr>
          <p:cNvPr id="4102" name="Picture 6" descr="http://media-cache-ak0.pinimg.com/236x/77/c8/f8/77c8f82d5beb3b3622d1c9a1d6eff1b6.jpg"/>
          <p:cNvPicPr>
            <a:picLocks noChangeAspect="1" noChangeArrowheads="1"/>
          </p:cNvPicPr>
          <p:nvPr/>
        </p:nvPicPr>
        <p:blipFill>
          <a:blip r:embed="rId5" cstate="print"/>
          <a:srcRect/>
          <a:stretch>
            <a:fillRect/>
          </a:stretch>
        </p:blipFill>
        <p:spPr bwMode="auto">
          <a:xfrm>
            <a:off x="5796136" y="1556792"/>
            <a:ext cx="3166563" cy="432048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412776"/>
          </a:xfrm>
        </p:spPr>
        <p:txBody>
          <a:bodyPr>
            <a:normAutofit/>
          </a:bodyPr>
          <a:lstStyle/>
          <a:p>
            <a:r>
              <a:rPr lang="en-GB" dirty="0" smtClean="0"/>
              <a:t>Medical Women’s Federation research</a:t>
            </a:r>
            <a:br>
              <a:rPr lang="en-GB" dirty="0" smtClean="0"/>
            </a:br>
            <a:r>
              <a:rPr lang="en-GB" sz="2200" dirty="0" smtClean="0"/>
              <a:t>(See </a:t>
            </a:r>
            <a:r>
              <a:rPr lang="en-GB" sz="2200" dirty="0" err="1" smtClean="0"/>
              <a:t>J.-M.Strange</a:t>
            </a:r>
            <a:r>
              <a:rPr lang="en-GB" sz="2200" dirty="0" smtClean="0"/>
              <a:t>, ‘In full possession of her powers’, SHM, 25, no.3 (2012), pp.685-700)</a:t>
            </a:r>
            <a:endParaRPr lang="en-GB" sz="2200" dirty="0"/>
          </a:p>
        </p:txBody>
      </p:sp>
      <p:sp>
        <p:nvSpPr>
          <p:cNvPr id="3" name="Content Placeholder 2"/>
          <p:cNvSpPr>
            <a:spLocks noGrp="1"/>
          </p:cNvSpPr>
          <p:nvPr>
            <p:ph sz="quarter" idx="1"/>
          </p:nvPr>
        </p:nvSpPr>
        <p:spPr>
          <a:xfrm>
            <a:off x="301752" y="1412776"/>
            <a:ext cx="8503920" cy="5184576"/>
          </a:xfrm>
        </p:spPr>
        <p:txBody>
          <a:bodyPr>
            <a:noAutofit/>
          </a:bodyPr>
          <a:lstStyle/>
          <a:p>
            <a:r>
              <a:rPr lang="en-GB" sz="2200" dirty="0" smtClean="0"/>
              <a:t>Initiated research on menopause 1926 after their campaign aimed at adolescent girls on menstrual health – which urged good menstrual hygiene while challenging disability associated with menstruation.</a:t>
            </a:r>
          </a:p>
          <a:p>
            <a:r>
              <a:rPr lang="en-GB" sz="2200" dirty="0" err="1" smtClean="0"/>
              <a:t>Letitia</a:t>
            </a:r>
            <a:r>
              <a:rPr lang="en-GB" sz="2200" dirty="0" smtClean="0"/>
              <a:t> Fairfield – survey of professional women and absenteeism 1922. Concluded ‘critical time’ had limited impact on women’s abilities. Criticised earlier work which related ill health between ages of 40-55 to menopause  as lazy diagnosis.</a:t>
            </a:r>
          </a:p>
          <a:p>
            <a:r>
              <a:rPr lang="en-GB" sz="2200" dirty="0" smtClean="0"/>
              <a:t>MWF sub-committee – 1,220 questionnaires. Results published in </a:t>
            </a:r>
            <a:r>
              <a:rPr lang="en-GB" sz="2200" i="1" dirty="0" smtClean="0"/>
              <a:t>Lancet </a:t>
            </a:r>
            <a:r>
              <a:rPr lang="en-GB" sz="2200" dirty="0" smtClean="0"/>
              <a:t>(1933). Symptoms of menopause muted for many women. 90% claimed that they ‘carried on their daily routine without a single interruption due to menopausal symptoms’.</a:t>
            </a:r>
          </a:p>
          <a:p>
            <a:r>
              <a:rPr lang="en-GB" sz="2200" dirty="0" smtClean="0"/>
              <a:t>Served economic and ‘political’ purpose – survey used to justify women’s work in Second World War.</a:t>
            </a:r>
            <a:endParaRPr lang="en-GB" sz="22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88640"/>
            <a:ext cx="8534400" cy="1008112"/>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Marie </a:t>
            </a:r>
            <a:r>
              <a:rPr lang="en-GB" dirty="0" err="1" smtClean="0"/>
              <a:t>Stopes</a:t>
            </a:r>
            <a:r>
              <a:rPr lang="en-GB" dirty="0" smtClean="0"/>
              <a:t>, </a:t>
            </a:r>
            <a:r>
              <a:rPr lang="en-GB" i="1" dirty="0" smtClean="0"/>
              <a:t>Change of Life in Men and Women </a:t>
            </a:r>
            <a:r>
              <a:rPr lang="en-GB" dirty="0" smtClean="0"/>
              <a:t>(1936)</a:t>
            </a:r>
            <a:endParaRPr lang="en-GB" dirty="0"/>
          </a:p>
        </p:txBody>
      </p:sp>
      <p:sp>
        <p:nvSpPr>
          <p:cNvPr id="3" name="Content Placeholder 2"/>
          <p:cNvSpPr>
            <a:spLocks noGrp="1"/>
          </p:cNvSpPr>
          <p:nvPr>
            <p:ph sz="quarter" idx="1"/>
          </p:nvPr>
        </p:nvSpPr>
        <p:spPr/>
        <p:txBody>
          <a:bodyPr/>
          <a:lstStyle/>
          <a:p>
            <a:endParaRPr lang="en-GB" dirty="0" smtClean="0"/>
          </a:p>
          <a:p>
            <a:r>
              <a:rPr lang="en-GB" dirty="0" smtClean="0"/>
              <a:t>The ‘crises’ of a woman’s life have been much descanted upon by men medical writers [and] perhaps the most artificially created has been her ‘change’. </a:t>
            </a:r>
          </a:p>
        </p:txBody>
      </p:sp>
      <p:pic>
        <p:nvPicPr>
          <p:cNvPr id="23554" name="Picture 2" descr="Marie Stopes in her laboratory, 1904.jpg"/>
          <p:cNvPicPr>
            <a:picLocks noChangeAspect="1" noChangeArrowheads="1"/>
          </p:cNvPicPr>
          <p:nvPr/>
        </p:nvPicPr>
        <p:blipFill>
          <a:blip r:embed="rId3" cstate="print"/>
          <a:srcRect/>
          <a:stretch>
            <a:fillRect/>
          </a:stretch>
        </p:blipFill>
        <p:spPr bwMode="auto">
          <a:xfrm>
            <a:off x="4716016" y="3573016"/>
            <a:ext cx="3132978" cy="223224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Women’s voices</a:t>
            </a:r>
            <a:endParaRPr lang="en-GB" dirty="0"/>
          </a:p>
        </p:txBody>
      </p:sp>
      <p:sp>
        <p:nvSpPr>
          <p:cNvPr id="3" name="Content Placeholder 2"/>
          <p:cNvSpPr>
            <a:spLocks noGrp="1"/>
          </p:cNvSpPr>
          <p:nvPr>
            <p:ph sz="quarter" idx="1"/>
          </p:nvPr>
        </p:nvSpPr>
        <p:spPr>
          <a:xfrm>
            <a:off x="251520" y="1340768"/>
            <a:ext cx="8503920" cy="5256584"/>
          </a:xfrm>
        </p:spPr>
        <p:txBody>
          <a:bodyPr>
            <a:normAutofit fontScale="77500" lnSpcReduction="20000"/>
          </a:bodyPr>
          <a:lstStyle/>
          <a:p>
            <a:r>
              <a:rPr lang="en-GB" sz="2800" dirty="0" smtClean="0"/>
              <a:t>From late C19</a:t>
            </a:r>
            <a:r>
              <a:rPr lang="en-GB" sz="2800" baseline="30000" dirty="0" smtClean="0"/>
              <a:t>th</a:t>
            </a:r>
            <a:r>
              <a:rPr lang="en-GB" sz="2800" dirty="0" smtClean="0"/>
              <a:t> advice to women on health in popular media. Consider female life cycle as whole. </a:t>
            </a:r>
          </a:p>
          <a:p>
            <a:r>
              <a:rPr lang="en-GB" sz="2800" dirty="0" smtClean="0"/>
              <a:t>e.g. magazine </a:t>
            </a:r>
            <a:r>
              <a:rPr lang="en-GB" sz="2800" i="1" dirty="0" smtClean="0"/>
              <a:t>Quiver </a:t>
            </a:r>
            <a:r>
              <a:rPr lang="en-GB" sz="2800" dirty="0" smtClean="0"/>
              <a:t>series of articles on middle age and its management by Elizabeth Sloan </a:t>
            </a:r>
            <a:r>
              <a:rPr lang="en-GB" sz="2800" dirty="0" err="1" smtClean="0"/>
              <a:t>Chesser</a:t>
            </a:r>
            <a:r>
              <a:rPr lang="en-GB" sz="2800" dirty="0" smtClean="0"/>
              <a:t> (eugenicist physician).</a:t>
            </a:r>
          </a:p>
          <a:p>
            <a:r>
              <a:rPr lang="en-GB" sz="2800" dirty="0" smtClean="0"/>
              <a:t>WMF report developed responsibility </a:t>
            </a:r>
            <a:r>
              <a:rPr lang="en-GB" sz="2800" dirty="0" smtClean="0"/>
              <a:t>of </a:t>
            </a:r>
            <a:r>
              <a:rPr lang="en-GB" sz="2800" dirty="0" smtClean="0"/>
              <a:t>women and their newsletter also advertised tonics to treat older women’s complaints.</a:t>
            </a:r>
          </a:p>
          <a:p>
            <a:r>
              <a:rPr lang="en-GB" sz="2800" dirty="0" smtClean="0"/>
              <a:t>Dr Josephine Barnes (1912-99) – radio broadcasts 1948 – hormonal changes, menopause and cancer. Janet Quigley </a:t>
            </a:r>
            <a:r>
              <a:rPr lang="en-GB" sz="2800" i="1" dirty="0" smtClean="0"/>
              <a:t>Woman’s Hour</a:t>
            </a:r>
            <a:r>
              <a:rPr lang="en-GB" sz="2800" dirty="0" smtClean="0"/>
              <a:t> – hush-hush topics into open (1950</a:t>
            </a:r>
            <a:r>
              <a:rPr lang="en-GB" sz="2800" dirty="0" smtClean="0"/>
              <a:t>).</a:t>
            </a:r>
            <a:endParaRPr lang="en-GB" sz="2800" dirty="0" smtClean="0"/>
          </a:p>
          <a:p>
            <a:r>
              <a:rPr lang="en-GB" sz="2800" dirty="0" smtClean="0"/>
              <a:t>Marie </a:t>
            </a:r>
            <a:r>
              <a:rPr lang="en-GB" sz="2800" dirty="0" err="1" smtClean="0"/>
              <a:t>Stopes</a:t>
            </a:r>
            <a:r>
              <a:rPr lang="en-GB" sz="2800" dirty="0" smtClean="0"/>
              <a:t> and Joan </a:t>
            </a:r>
            <a:r>
              <a:rPr lang="en-GB" sz="2800" dirty="0" err="1" smtClean="0"/>
              <a:t>Malleson</a:t>
            </a:r>
            <a:r>
              <a:rPr lang="en-GB" sz="2800" dirty="0" smtClean="0"/>
              <a:t>, </a:t>
            </a:r>
            <a:r>
              <a:rPr lang="en-GB" sz="2800" i="1" dirty="0" smtClean="0"/>
              <a:t>Change of Life </a:t>
            </a:r>
            <a:r>
              <a:rPr lang="en-GB" sz="2800" dirty="0" smtClean="0"/>
              <a:t>(1936, 1948)</a:t>
            </a:r>
          </a:p>
          <a:p>
            <a:r>
              <a:rPr lang="en-GB" sz="2800" dirty="0" err="1" smtClean="0"/>
              <a:t>Jenni</a:t>
            </a:r>
            <a:r>
              <a:rPr lang="en-GB" sz="2800" dirty="0" smtClean="0"/>
              <a:t> Murray, author of </a:t>
            </a:r>
            <a:r>
              <a:rPr lang="en-GB" sz="2800" i="1" dirty="0" smtClean="0"/>
              <a:t>Is It Me or Is It Hot in Here: A Modern Woman’s Guide to the Menopause (2003?)</a:t>
            </a:r>
            <a:r>
              <a:rPr lang="en-GB" sz="2800" dirty="0" smtClean="0"/>
              <a:t>: </a:t>
            </a:r>
          </a:p>
          <a:p>
            <a:pPr>
              <a:buNone/>
            </a:pPr>
            <a:r>
              <a:rPr lang="en-GB" sz="2800" dirty="0" smtClean="0"/>
              <a:t>	‘The menopause can be the </a:t>
            </a:r>
          </a:p>
          <a:p>
            <a:pPr>
              <a:buNone/>
            </a:pPr>
            <a:r>
              <a:rPr lang="en-GB" sz="2800" dirty="0" smtClean="0"/>
              <a:t>	scariest of  rites of passage for a </a:t>
            </a:r>
          </a:p>
          <a:p>
            <a:pPr>
              <a:buNone/>
            </a:pPr>
            <a:r>
              <a:rPr lang="en-GB" sz="2800" dirty="0" smtClean="0"/>
              <a:t>	woman.’</a:t>
            </a:r>
          </a:p>
          <a:p>
            <a:endParaRPr lang="en-GB" dirty="0"/>
          </a:p>
        </p:txBody>
      </p:sp>
      <p:pic>
        <p:nvPicPr>
          <p:cNvPr id="4" name="Picture 2" descr="Easing through the menopause"/>
          <p:cNvPicPr>
            <a:picLocks noChangeAspect="1" noChangeArrowheads="1"/>
          </p:cNvPicPr>
          <p:nvPr/>
        </p:nvPicPr>
        <p:blipFill>
          <a:blip r:embed="rId3" cstate="print"/>
          <a:srcRect/>
          <a:stretch>
            <a:fillRect/>
          </a:stretch>
        </p:blipFill>
        <p:spPr bwMode="auto">
          <a:xfrm>
            <a:off x="6084168" y="4941168"/>
            <a:ext cx="2592288" cy="176938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534400" cy="758952"/>
          </a:xfrm>
        </p:spPr>
        <p:txBody>
          <a:bodyPr/>
          <a:lstStyle/>
          <a:p>
            <a:r>
              <a:rPr lang="en-GB" dirty="0" smtClean="0"/>
              <a:t>Tonics</a:t>
            </a:r>
            <a:endParaRPr lang="en-GB" dirty="0"/>
          </a:p>
        </p:txBody>
      </p:sp>
      <p:pic>
        <p:nvPicPr>
          <p:cNvPr id="39938" name="Picture 2" descr="http://24.media.tumblr.com/bc9841c3832f6dab0ee6ac50cdf4d44e/tumblr_mxwqfnrwIL1qbl0k8o1_500.jpg"/>
          <p:cNvPicPr>
            <a:picLocks noChangeAspect="1" noChangeArrowheads="1"/>
          </p:cNvPicPr>
          <p:nvPr/>
        </p:nvPicPr>
        <p:blipFill>
          <a:blip r:embed="rId3" cstate="print"/>
          <a:srcRect/>
          <a:stretch>
            <a:fillRect/>
          </a:stretch>
        </p:blipFill>
        <p:spPr bwMode="auto">
          <a:xfrm>
            <a:off x="251520" y="662338"/>
            <a:ext cx="4176464" cy="5718990"/>
          </a:xfrm>
          <a:prstGeom prst="rect">
            <a:avLst/>
          </a:prstGeom>
          <a:noFill/>
        </p:spPr>
      </p:pic>
      <p:pic>
        <p:nvPicPr>
          <p:cNvPr id="39940" name="Picture 4" descr="http://www.anorak.co.uk/wp-content/uploads/2013/12/hysterical.png"/>
          <p:cNvPicPr>
            <a:picLocks noChangeAspect="1" noChangeArrowheads="1"/>
          </p:cNvPicPr>
          <p:nvPr/>
        </p:nvPicPr>
        <p:blipFill>
          <a:blip r:embed="rId4" cstate="print"/>
          <a:srcRect/>
          <a:stretch>
            <a:fillRect/>
          </a:stretch>
        </p:blipFill>
        <p:spPr bwMode="auto">
          <a:xfrm>
            <a:off x="5292080" y="260648"/>
            <a:ext cx="3851920" cy="4102451"/>
          </a:xfrm>
          <a:prstGeom prst="rect">
            <a:avLst/>
          </a:prstGeom>
          <a:noFill/>
        </p:spPr>
      </p:pic>
      <p:pic>
        <p:nvPicPr>
          <p:cNvPr id="39942" name="Picture 6" descr="http://www.bcn4life.com/mm5/graphics/00000001/healingtransitions_weblogo.jpg"/>
          <p:cNvPicPr>
            <a:picLocks noChangeAspect="1" noChangeArrowheads="1"/>
          </p:cNvPicPr>
          <p:nvPr/>
        </p:nvPicPr>
        <p:blipFill>
          <a:blip r:embed="rId5" cstate="print"/>
          <a:srcRect/>
          <a:stretch>
            <a:fillRect/>
          </a:stretch>
        </p:blipFill>
        <p:spPr bwMode="auto">
          <a:xfrm>
            <a:off x="3923928" y="4365104"/>
            <a:ext cx="5112568" cy="196039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648072"/>
          </a:xfrm>
        </p:spPr>
        <p:txBody>
          <a:bodyPr>
            <a:normAutofit/>
          </a:bodyPr>
          <a:lstStyle/>
          <a:p>
            <a:r>
              <a:rPr lang="en-GB" dirty="0" smtClean="0"/>
              <a:t>Feminist responses</a:t>
            </a:r>
            <a:endParaRPr lang="en-GB" dirty="0"/>
          </a:p>
        </p:txBody>
      </p:sp>
      <p:sp>
        <p:nvSpPr>
          <p:cNvPr id="3" name="Content Placeholder 2"/>
          <p:cNvSpPr>
            <a:spLocks noGrp="1"/>
          </p:cNvSpPr>
          <p:nvPr>
            <p:ph sz="quarter" idx="1"/>
          </p:nvPr>
        </p:nvSpPr>
        <p:spPr/>
        <p:txBody>
          <a:bodyPr>
            <a:normAutofit fontScale="92500" lnSpcReduction="20000"/>
          </a:bodyPr>
          <a:lstStyle/>
          <a:p>
            <a:r>
              <a:rPr lang="en-GB" dirty="0" smtClean="0"/>
              <a:t>In 1970s feminists began to challenge orthodox medical model of menopause – viewed it as a positive transformation.</a:t>
            </a:r>
          </a:p>
          <a:p>
            <a:r>
              <a:rPr lang="en-GB" dirty="0" smtClean="0"/>
              <a:t>They suggested its </a:t>
            </a:r>
            <a:r>
              <a:rPr lang="en-GB" dirty="0" err="1" smtClean="0"/>
              <a:t>medicalisation</a:t>
            </a:r>
            <a:r>
              <a:rPr lang="en-GB" dirty="0" smtClean="0"/>
              <a:t> was a conspiracy to produce a submissive female patient who could be treated with drugs.</a:t>
            </a:r>
          </a:p>
          <a:p>
            <a:r>
              <a:rPr lang="en-GB" dirty="0" smtClean="0"/>
              <a:t>1945 Helen Deutsch referred to menopause as a ‘partial death’ in which ‘everything [a woman] acquired during puberty is lost piece by piece…’</a:t>
            </a:r>
          </a:p>
          <a:p>
            <a:r>
              <a:rPr lang="en-GB" dirty="0" smtClean="0"/>
              <a:t>No evidence of increase in depression. Though Greer in 1992 writes of the menopause as ‘a time for mourning… the menopausal woman should be allowed her quiet time and her melancholy’.</a:t>
            </a:r>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22114"/>
          </a:xfrm>
        </p:spPr>
        <p:txBody>
          <a:bodyPr/>
          <a:lstStyle/>
          <a:p>
            <a:r>
              <a:rPr lang="en-GB" dirty="0" smtClean="0"/>
              <a:t>Male menopause</a:t>
            </a:r>
            <a:endParaRPr lang="en-GB" dirty="0"/>
          </a:p>
        </p:txBody>
      </p:sp>
      <p:sp>
        <p:nvSpPr>
          <p:cNvPr id="3" name="Content Placeholder 2"/>
          <p:cNvSpPr>
            <a:spLocks noGrp="1"/>
          </p:cNvSpPr>
          <p:nvPr>
            <p:ph sz="quarter" idx="1"/>
          </p:nvPr>
        </p:nvSpPr>
        <p:spPr>
          <a:xfrm>
            <a:off x="301752" y="1412776"/>
            <a:ext cx="8503920" cy="4968552"/>
          </a:xfrm>
        </p:spPr>
        <p:txBody>
          <a:bodyPr>
            <a:normAutofit fontScale="85000" lnSpcReduction="10000"/>
          </a:bodyPr>
          <a:lstStyle/>
          <a:p>
            <a:r>
              <a:rPr lang="en-GB" dirty="0" smtClean="0"/>
              <a:t>1910 - nerve doctor Kurt Mendel introduced idea of </a:t>
            </a:r>
            <a:r>
              <a:rPr lang="en-GB" b="1" dirty="0" smtClean="0"/>
              <a:t>male menopause</a:t>
            </a:r>
            <a:r>
              <a:rPr lang="en-GB" dirty="0" smtClean="0"/>
              <a:t>. Attracted much attention early part of C20th</a:t>
            </a:r>
          </a:p>
          <a:p>
            <a:r>
              <a:rPr lang="en-GB" dirty="0" smtClean="0"/>
              <a:t>Associated with sexual and physical decline </a:t>
            </a:r>
          </a:p>
          <a:p>
            <a:r>
              <a:rPr lang="en-GB" dirty="0" smtClean="0"/>
              <a:t>Concern about sexual decline – efforts at medical rejuvenation. Serge </a:t>
            </a:r>
            <a:r>
              <a:rPr lang="en-GB" dirty="0" err="1" smtClean="0"/>
              <a:t>Voronoff</a:t>
            </a:r>
            <a:r>
              <a:rPr lang="en-GB" dirty="0" smtClean="0"/>
              <a:t> – monkey gland operation (mid-1920s)</a:t>
            </a:r>
          </a:p>
          <a:p>
            <a:r>
              <a:rPr lang="en-GB" dirty="0" smtClean="0"/>
              <a:t>Poet </a:t>
            </a:r>
            <a:r>
              <a:rPr lang="en-GB" dirty="0" err="1" smtClean="0"/>
              <a:t>W.B.Yeats</a:t>
            </a:r>
            <a:r>
              <a:rPr lang="en-GB" dirty="0" smtClean="0"/>
              <a:t>’ vasectomy – revive sexual and creative power (1934)</a:t>
            </a:r>
          </a:p>
          <a:p>
            <a:r>
              <a:rPr lang="en-GB" dirty="0" smtClean="0"/>
              <a:t>Hormonal treatments for impotence introduced in late 1920s. 1935 testosterone isolated and </a:t>
            </a:r>
            <a:r>
              <a:rPr lang="en-GB" dirty="0" err="1" smtClean="0"/>
              <a:t>Organon</a:t>
            </a:r>
            <a:r>
              <a:rPr lang="en-GB" dirty="0" smtClean="0"/>
              <a:t> manufactured </a:t>
            </a:r>
            <a:r>
              <a:rPr lang="en-GB" dirty="0" err="1" smtClean="0"/>
              <a:t>Testosteron</a:t>
            </a:r>
            <a:r>
              <a:rPr lang="en-GB" dirty="0" smtClean="0"/>
              <a:t> in 1937.</a:t>
            </a:r>
          </a:p>
          <a:p>
            <a:r>
              <a:rPr lang="en-GB" dirty="0" smtClean="0"/>
              <a:t>Sex aids to Viagra (1998)</a:t>
            </a:r>
          </a:p>
          <a:p>
            <a:r>
              <a:rPr lang="en-GB" dirty="0" smtClean="0"/>
              <a:t>Lived on in popular press more than medical literature 1950-1990s</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5" name="Content Placeholder 4"/>
          <p:cNvSpPr>
            <a:spLocks noGrp="1"/>
          </p:cNvSpPr>
          <p:nvPr>
            <p:ph sz="half" idx="1"/>
          </p:nvPr>
        </p:nvSpPr>
        <p:spPr>
          <a:xfrm>
            <a:off x="301752" y="1268760"/>
            <a:ext cx="4038600" cy="5112568"/>
          </a:xfrm>
        </p:spPr>
        <p:txBody>
          <a:bodyPr>
            <a:normAutofit fontScale="92500" lnSpcReduction="10000"/>
          </a:bodyPr>
          <a:lstStyle/>
          <a:p>
            <a:r>
              <a:rPr lang="en-GB" dirty="0" smtClean="0"/>
              <a:t>In what ways is the menopause a valuable case study for considering the relationship between gender and medicine?</a:t>
            </a:r>
          </a:p>
          <a:p>
            <a:r>
              <a:rPr lang="en-GB" dirty="0" smtClean="0"/>
              <a:t>How has menopause been re-conceptualised since the 19</a:t>
            </a:r>
            <a:r>
              <a:rPr lang="en-GB" baseline="30000" dirty="0" smtClean="0"/>
              <a:t>th</a:t>
            </a:r>
            <a:r>
              <a:rPr lang="en-GB" dirty="0" smtClean="0"/>
              <a:t> century?</a:t>
            </a:r>
          </a:p>
          <a:p>
            <a:r>
              <a:rPr lang="en-GB" dirty="0" smtClean="0"/>
              <a:t>How have older women’s experiences been </a:t>
            </a:r>
            <a:r>
              <a:rPr lang="en-GB" dirty="0" err="1" smtClean="0"/>
              <a:t>medicalised</a:t>
            </a:r>
            <a:r>
              <a:rPr lang="en-GB" dirty="0" smtClean="0"/>
              <a:t> – if you agree they have been?</a:t>
            </a:r>
          </a:p>
          <a:p>
            <a:r>
              <a:rPr lang="en-GB" dirty="0" smtClean="0"/>
              <a:t>How useful did you find Greer’s book, </a:t>
            </a:r>
            <a:r>
              <a:rPr lang="en-GB" i="1" dirty="0" smtClean="0"/>
              <a:t>The Change</a:t>
            </a:r>
            <a:r>
              <a:rPr lang="en-GB" dirty="0" smtClean="0"/>
              <a:t>?</a:t>
            </a:r>
          </a:p>
          <a:p>
            <a:endParaRPr lang="en-GB" dirty="0" smtClean="0"/>
          </a:p>
          <a:p>
            <a:endParaRPr lang="en-GB" dirty="0"/>
          </a:p>
        </p:txBody>
      </p:sp>
      <p:sp>
        <p:nvSpPr>
          <p:cNvPr id="6" name="Content Placeholder 5"/>
          <p:cNvSpPr>
            <a:spLocks noGrp="1"/>
          </p:cNvSpPr>
          <p:nvPr>
            <p:ph sz="half" idx="2"/>
          </p:nvPr>
        </p:nvSpPr>
        <p:spPr/>
        <p:txBody>
          <a:bodyPr>
            <a:normAutofit fontScale="92500" lnSpcReduction="10000"/>
          </a:bodyPr>
          <a:lstStyle/>
          <a:p>
            <a:pPr>
              <a:buNone/>
            </a:pPr>
            <a:endParaRPr lang="en-GB" dirty="0"/>
          </a:p>
        </p:txBody>
      </p:sp>
      <p:pic>
        <p:nvPicPr>
          <p:cNvPr id="1026" name="Picture 2" descr="9780449908532"/>
          <p:cNvPicPr>
            <a:picLocks noChangeAspect="1" noChangeArrowheads="1"/>
          </p:cNvPicPr>
          <p:nvPr/>
        </p:nvPicPr>
        <p:blipFill>
          <a:blip r:embed="rId3" cstate="print"/>
          <a:srcRect/>
          <a:stretch>
            <a:fillRect/>
          </a:stretch>
        </p:blipFill>
        <p:spPr bwMode="auto">
          <a:xfrm>
            <a:off x="4860032" y="1196752"/>
            <a:ext cx="3672408" cy="525450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Themes and Questions</a:t>
            </a:r>
            <a:endParaRPr lang="en-GB" dirty="0"/>
          </a:p>
        </p:txBody>
      </p:sp>
      <p:sp>
        <p:nvSpPr>
          <p:cNvPr id="3" name="Content Placeholder 2"/>
          <p:cNvSpPr>
            <a:spLocks noGrp="1"/>
          </p:cNvSpPr>
          <p:nvPr>
            <p:ph sz="quarter" idx="1"/>
          </p:nvPr>
        </p:nvSpPr>
        <p:spPr>
          <a:xfrm>
            <a:off x="301752" y="1527048"/>
            <a:ext cx="8503920" cy="4782272"/>
          </a:xfrm>
        </p:spPr>
        <p:txBody>
          <a:bodyPr>
            <a:normAutofit fontScale="92500" lnSpcReduction="10000"/>
          </a:bodyPr>
          <a:lstStyle/>
          <a:p>
            <a:r>
              <a:rPr lang="en-GB" dirty="0" smtClean="0"/>
              <a:t>Is menopause a natural process or pathological/disease – </a:t>
            </a:r>
            <a:r>
              <a:rPr lang="en-GB" dirty="0" err="1" smtClean="0"/>
              <a:t>medicalisation</a:t>
            </a:r>
            <a:r>
              <a:rPr lang="en-GB" dirty="0" smtClean="0"/>
              <a:t>?</a:t>
            </a:r>
          </a:p>
          <a:p>
            <a:r>
              <a:rPr lang="en-GB" dirty="0" smtClean="0"/>
              <a:t>Aging and menopause</a:t>
            </a:r>
          </a:p>
          <a:p>
            <a:r>
              <a:rPr lang="en-GB" dirty="0" smtClean="0"/>
              <a:t>What does it tell us about attitudes to women? And older women? Connections to family, marriage and workplace?</a:t>
            </a:r>
          </a:p>
          <a:p>
            <a:r>
              <a:rPr lang="en-GB" dirty="0" smtClean="0"/>
              <a:t>Impact and responses of feminism – 1</a:t>
            </a:r>
            <a:r>
              <a:rPr lang="en-GB" baseline="30000" dirty="0" smtClean="0"/>
              <a:t>st</a:t>
            </a:r>
            <a:r>
              <a:rPr lang="en-GB" dirty="0" smtClean="0"/>
              <a:t> and 2</a:t>
            </a:r>
            <a:r>
              <a:rPr lang="en-GB" baseline="30000" dirty="0" smtClean="0"/>
              <a:t>nd</a:t>
            </a:r>
            <a:r>
              <a:rPr lang="en-GB" dirty="0" smtClean="0"/>
              <a:t> wave</a:t>
            </a:r>
          </a:p>
          <a:p>
            <a:r>
              <a:rPr lang="en-GB" dirty="0" smtClean="0"/>
              <a:t>Role of pharmaceutical industry</a:t>
            </a:r>
          </a:p>
          <a:p>
            <a:r>
              <a:rPr lang="en-GB" dirty="0" smtClean="0"/>
              <a:t>Sources – </a:t>
            </a:r>
            <a:r>
              <a:rPr lang="en-GB" i="1" dirty="0" smtClean="0"/>
              <a:t>Lancet</a:t>
            </a:r>
            <a:r>
              <a:rPr lang="en-GB" dirty="0" smtClean="0"/>
              <a:t>, archives of Women’s Medical Federation, magazines, advice literature – all debate menopause</a:t>
            </a:r>
          </a:p>
          <a:p>
            <a:r>
              <a:rPr lang="en-GB" dirty="0" smtClean="0"/>
              <a:t>Excellent case study of connections between gender and medicine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t>The ‘clinical’ change</a:t>
            </a:r>
            <a:endParaRPr lang="en-GB" dirty="0"/>
          </a:p>
        </p:txBody>
      </p:sp>
      <p:sp>
        <p:nvSpPr>
          <p:cNvPr id="3" name="Content Placeholder 2"/>
          <p:cNvSpPr>
            <a:spLocks noGrp="1"/>
          </p:cNvSpPr>
          <p:nvPr>
            <p:ph sz="quarter" idx="1"/>
          </p:nvPr>
        </p:nvSpPr>
        <p:spPr>
          <a:xfrm>
            <a:off x="457200" y="1124744"/>
            <a:ext cx="8229600" cy="5544616"/>
          </a:xfrm>
        </p:spPr>
        <p:txBody>
          <a:bodyPr>
            <a:normAutofit fontScale="85000" lnSpcReduction="20000"/>
          </a:bodyPr>
          <a:lstStyle/>
          <a:p>
            <a:endParaRPr lang="en-GB" dirty="0" smtClean="0"/>
          </a:p>
          <a:p>
            <a:r>
              <a:rPr lang="en-GB" dirty="0" smtClean="0"/>
              <a:t>When in life cycle? Average age 51. Usually occurs between ages of 45 and 55.</a:t>
            </a:r>
          </a:p>
          <a:p>
            <a:r>
              <a:rPr lang="en-GB" dirty="0" smtClean="0"/>
              <a:t>The ‘climacteric era’</a:t>
            </a:r>
          </a:p>
          <a:p>
            <a:r>
              <a:rPr lang="en-GB" dirty="0" err="1" smtClean="0"/>
              <a:t>Peri</a:t>
            </a:r>
            <a:r>
              <a:rPr lang="en-GB" dirty="0" smtClean="0"/>
              <a:t>-menopause – </a:t>
            </a:r>
            <a:r>
              <a:rPr lang="en-GB" dirty="0" smtClean="0"/>
              <a:t>according </a:t>
            </a:r>
            <a:r>
              <a:rPr lang="en-GB" dirty="0" smtClean="0"/>
              <a:t>to orthodox medicine ‘ovaries start to fail’ a year or two prior to menopause proper</a:t>
            </a:r>
          </a:p>
          <a:p>
            <a:r>
              <a:rPr lang="en-GB" dirty="0" smtClean="0"/>
              <a:t>Process can take up to 4 years </a:t>
            </a:r>
          </a:p>
          <a:p>
            <a:r>
              <a:rPr lang="en-GB" dirty="0" smtClean="0"/>
              <a:t>Symptoms? hot flushes, irregular menstruation, emotional change</a:t>
            </a:r>
          </a:p>
          <a:p>
            <a:r>
              <a:rPr lang="en-GB" dirty="0" smtClean="0"/>
              <a:t>Post-menopause – time following permanent cessation of menstruation</a:t>
            </a:r>
          </a:p>
          <a:p>
            <a:r>
              <a:rPr lang="en-GB" dirty="0" smtClean="0"/>
              <a:t>The menopause is caused by a change in the balance of the body's sex hormones i.e.</a:t>
            </a:r>
          </a:p>
          <a:p>
            <a:pPr lvl="1"/>
            <a:r>
              <a:rPr lang="en-GB" dirty="0" smtClean="0">
                <a:solidFill>
                  <a:schemeClr val="tx1"/>
                </a:solidFill>
              </a:rPr>
              <a:t>During </a:t>
            </a:r>
            <a:r>
              <a:rPr lang="en-GB" dirty="0" err="1" smtClean="0">
                <a:solidFill>
                  <a:schemeClr val="tx1"/>
                </a:solidFill>
              </a:rPr>
              <a:t>peri</a:t>
            </a:r>
            <a:r>
              <a:rPr lang="en-GB" dirty="0" smtClean="0">
                <a:solidFill>
                  <a:schemeClr val="tx1"/>
                </a:solidFill>
              </a:rPr>
              <a:t>-menopause oestrogen and </a:t>
            </a:r>
            <a:r>
              <a:rPr lang="en-GB" dirty="0" err="1" smtClean="0">
                <a:solidFill>
                  <a:schemeClr val="tx1"/>
                </a:solidFill>
              </a:rPr>
              <a:t>progestrogen</a:t>
            </a:r>
            <a:r>
              <a:rPr lang="en-GB" dirty="0" smtClean="0">
                <a:solidFill>
                  <a:schemeClr val="tx1"/>
                </a:solidFill>
              </a:rPr>
              <a:t> levels decrease, causing the ovaries to stop producing an egg each month (ovulation). Oestrogen is the female sex hormone that regulates a woman's menstrual cycle.</a:t>
            </a:r>
          </a:p>
          <a:p>
            <a:endParaRPr lang="en-GB" dirty="0" smtClean="0"/>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Medical debut</a:t>
            </a:r>
            <a:endParaRPr lang="en-GB" dirty="0"/>
          </a:p>
        </p:txBody>
      </p:sp>
      <p:sp>
        <p:nvSpPr>
          <p:cNvPr id="3" name="Content Placeholder 2"/>
          <p:cNvSpPr>
            <a:spLocks noGrp="1"/>
          </p:cNvSpPr>
          <p:nvPr>
            <p:ph sz="quarter" idx="1"/>
          </p:nvPr>
        </p:nvSpPr>
        <p:spPr>
          <a:xfrm>
            <a:off x="467544" y="1052736"/>
            <a:ext cx="8229600" cy="5433467"/>
          </a:xfrm>
        </p:spPr>
        <p:txBody>
          <a:bodyPr>
            <a:normAutofit fontScale="85000" lnSpcReduction="20000"/>
          </a:bodyPr>
          <a:lstStyle/>
          <a:p>
            <a:endParaRPr lang="en-GB" dirty="0" smtClean="0"/>
          </a:p>
          <a:p>
            <a:r>
              <a:rPr lang="en-GB" dirty="0" smtClean="0"/>
              <a:t>Menopause made ‘debut’ as medical entity in early C19th though physicians elaborated on it in C18th</a:t>
            </a:r>
          </a:p>
          <a:p>
            <a:r>
              <a:rPr lang="en-GB" dirty="0" smtClean="0"/>
              <a:t>Linked increasingly to ‘pathology’/disease not ‘normality’</a:t>
            </a:r>
          </a:p>
          <a:p>
            <a:r>
              <a:rPr lang="en-GB" dirty="0" smtClean="0"/>
              <a:t>Diseases peculiar to women (across reproductive life cycle) – doctors identify a series of unpleasant, even fatal, complaints</a:t>
            </a:r>
          </a:p>
          <a:p>
            <a:r>
              <a:rPr lang="en-GB" dirty="0" smtClean="0"/>
              <a:t>Language of ‘symptoms’ - hot flushes, sweats, weight gain, backache, fatigue, headache, dizzy spells, irritability, nervousness, apathy, depression, emotional instability, feeling of suffocation, forgetfulness, insomnia, panic, chest pain, breast pain, constipation, diarrhoea, changes in libido, anxieties about the body</a:t>
            </a:r>
          </a:p>
          <a:p>
            <a:r>
              <a:rPr lang="en-GB" dirty="0" smtClean="0"/>
              <a:t>More recently concern with osteoporosis – this not specifically associated with menopause, but part of aging process and also effects men</a:t>
            </a:r>
          </a:p>
          <a:p>
            <a:r>
              <a:rPr lang="en-GB" dirty="0" smtClean="0"/>
              <a:t>More generally problems of aging confused with menopause</a:t>
            </a:r>
          </a:p>
          <a:p>
            <a:endParaRPr lang="en-GB"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a:t>
            </a:r>
            <a:r>
              <a:rPr lang="en-US" baseline="30000" dirty="0" smtClean="0"/>
              <a:t>th</a:t>
            </a:r>
            <a:r>
              <a:rPr lang="en-US" dirty="0" smtClean="0"/>
              <a:t> century interpretation</a:t>
            </a:r>
            <a:endParaRPr lang="en-US" dirty="0"/>
          </a:p>
        </p:txBody>
      </p:sp>
      <p:sp>
        <p:nvSpPr>
          <p:cNvPr id="3" name="Content Placeholder 2"/>
          <p:cNvSpPr>
            <a:spLocks noGrp="1"/>
          </p:cNvSpPr>
          <p:nvPr>
            <p:ph sz="quarter" idx="1"/>
          </p:nvPr>
        </p:nvSpPr>
        <p:spPr/>
        <p:txBody>
          <a:bodyPr>
            <a:normAutofit lnSpcReduction="10000"/>
          </a:bodyPr>
          <a:lstStyle/>
          <a:p>
            <a:r>
              <a:rPr lang="en-GB" dirty="0"/>
              <a:t>Dr John Hunter (1728-1793): ‘The female, at a much later time of life, when the powers of propagation cease, loses many of her peculiar properties, and may be said, except from mere structure of parts, to be of no sex, even receding from the original character of the animal, and approaching, in appearance, towards the male, or perhaps more properly towards the </a:t>
            </a:r>
            <a:r>
              <a:rPr lang="en-GB" dirty="0" smtClean="0"/>
              <a:t>hermaphrodite.’ </a:t>
            </a:r>
          </a:p>
          <a:p>
            <a:endParaRPr lang="en-GB" dirty="0"/>
          </a:p>
          <a:p>
            <a:r>
              <a:rPr lang="en-GB" dirty="0" smtClean="0"/>
              <a:t>Yet social standing of post-menopausal women might be high in early modern period.</a:t>
            </a:r>
            <a:endParaRPr lang="en-US" dirty="0"/>
          </a:p>
        </p:txBody>
      </p:sp>
    </p:spTree>
    <p:extLst>
      <p:ext uri="{BB962C8B-B14F-4D97-AF65-F5344CB8AC3E}">
        <p14:creationId xmlns:p14="http://schemas.microsoft.com/office/powerpoint/2010/main" val="3989824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80120"/>
          </a:xfrm>
        </p:spPr>
        <p:txBody>
          <a:bodyPr/>
          <a:lstStyle/>
          <a:p>
            <a:r>
              <a:rPr lang="en-GB" dirty="0" smtClean="0"/>
              <a:t>C19</a:t>
            </a:r>
            <a:r>
              <a:rPr lang="en-GB" baseline="30000" dirty="0" smtClean="0"/>
              <a:t>th</a:t>
            </a:r>
            <a:r>
              <a:rPr lang="en-GB" dirty="0" smtClean="0"/>
              <a:t> pathology</a:t>
            </a:r>
            <a:endParaRPr lang="en-GB" dirty="0"/>
          </a:p>
        </p:txBody>
      </p:sp>
      <p:sp>
        <p:nvSpPr>
          <p:cNvPr id="3" name="Content Placeholder 2"/>
          <p:cNvSpPr>
            <a:spLocks noGrp="1"/>
          </p:cNvSpPr>
          <p:nvPr>
            <p:ph sz="quarter" idx="1"/>
          </p:nvPr>
        </p:nvSpPr>
        <p:spPr>
          <a:xfrm>
            <a:off x="457200" y="1268760"/>
            <a:ext cx="8229600" cy="5112568"/>
          </a:xfrm>
        </p:spPr>
        <p:txBody>
          <a:bodyPr>
            <a:normAutofit fontScale="92500" lnSpcReduction="20000"/>
          </a:bodyPr>
          <a:lstStyle/>
          <a:p>
            <a:endParaRPr lang="en-GB" dirty="0" smtClean="0"/>
          </a:p>
          <a:p>
            <a:r>
              <a:rPr lang="en-GB" dirty="0" smtClean="0"/>
              <a:t>Samuel </a:t>
            </a:r>
            <a:r>
              <a:rPr lang="en-GB" dirty="0" err="1" smtClean="0"/>
              <a:t>Ashwell</a:t>
            </a:r>
            <a:r>
              <a:rPr lang="en-GB" dirty="0" smtClean="0"/>
              <a:t> (1798-1852) - ‘organic maladies’ more likely to take place than at any other time</a:t>
            </a:r>
          </a:p>
          <a:p>
            <a:r>
              <a:rPr lang="en-GB" dirty="0" smtClean="0"/>
              <a:t>Characterised by physical decline, disorder and diminished functions (even though women lived longer than men and in better health).</a:t>
            </a:r>
          </a:p>
          <a:p>
            <a:r>
              <a:rPr lang="en-GB" dirty="0" smtClean="0"/>
              <a:t>Seen as final stage before death – </a:t>
            </a:r>
            <a:r>
              <a:rPr lang="en-GB" dirty="0" err="1" smtClean="0"/>
              <a:t>N.B.‘relative</a:t>
            </a:r>
            <a:r>
              <a:rPr lang="en-GB" dirty="0" smtClean="0"/>
              <a:t>’ old age began at 45 in C19th (F.B. Smith, </a:t>
            </a:r>
            <a:r>
              <a:rPr lang="en-GB" i="1" dirty="0" smtClean="0"/>
              <a:t>The People’s Health</a:t>
            </a:r>
            <a:r>
              <a:rPr lang="en-GB" dirty="0" smtClean="0"/>
              <a:t>)</a:t>
            </a:r>
          </a:p>
          <a:p>
            <a:r>
              <a:rPr lang="en-GB" dirty="0" smtClean="0"/>
              <a:t>‘The vigour of the reproductive system begins to decline about the age of forty or forty-two; and from this period to the age of forty-nine, there is a state of the system analogous to that of the period when it first developed…’ (Thomas </a:t>
            </a:r>
            <a:r>
              <a:rPr lang="en-GB" dirty="0" err="1" smtClean="0"/>
              <a:t>Laycock</a:t>
            </a:r>
            <a:r>
              <a:rPr lang="en-GB" dirty="0" smtClean="0"/>
              <a:t>, </a:t>
            </a:r>
            <a:r>
              <a:rPr lang="en-GB" i="1" dirty="0" smtClean="0"/>
              <a:t>The Morbid Phenomena of Menopause, </a:t>
            </a:r>
            <a:r>
              <a:rPr lang="en-GB" dirty="0" smtClean="0"/>
              <a:t>1840)</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tx1"/>
                </a:solidFill>
              </a:rPr>
              <a:t>Ages of man and woman – prime of  life?</a:t>
            </a:r>
            <a:endParaRPr lang="en-GB" dirty="0">
              <a:solidFill>
                <a:schemeClr val="tx1"/>
              </a:solidFill>
            </a:endParaRPr>
          </a:p>
        </p:txBody>
      </p:sp>
      <p:sp>
        <p:nvSpPr>
          <p:cNvPr id="3" name="Content Placeholder 2"/>
          <p:cNvSpPr>
            <a:spLocks noGrp="1"/>
          </p:cNvSpPr>
          <p:nvPr>
            <p:ph sz="quarter" idx="1"/>
          </p:nvPr>
        </p:nvSpPr>
        <p:spPr/>
        <p:txBody>
          <a:bodyPr/>
          <a:lstStyle/>
          <a:p>
            <a:pPr>
              <a:buNone/>
            </a:pPr>
            <a:endParaRPr lang="en-GB" dirty="0"/>
          </a:p>
        </p:txBody>
      </p:sp>
      <p:pic>
        <p:nvPicPr>
          <p:cNvPr id="1026" name="Picture 2" descr="The ages of man represented in a step scheme. Coloured etchi"/>
          <p:cNvPicPr>
            <a:picLocks noChangeAspect="1" noChangeArrowheads="1"/>
          </p:cNvPicPr>
          <p:nvPr/>
        </p:nvPicPr>
        <p:blipFill>
          <a:blip r:embed="rId3" cstate="print"/>
          <a:srcRect/>
          <a:stretch>
            <a:fillRect/>
          </a:stretch>
        </p:blipFill>
        <p:spPr bwMode="auto">
          <a:xfrm>
            <a:off x="1043608" y="1124744"/>
            <a:ext cx="7419975" cy="54864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52736"/>
          </a:xfrm>
        </p:spPr>
        <p:txBody>
          <a:bodyPr>
            <a:normAutofit fontScale="90000"/>
          </a:bodyPr>
          <a:lstStyle/>
          <a:p>
            <a:r>
              <a:rPr lang="en-GB" dirty="0" smtClean="0"/>
              <a:t/>
            </a:r>
            <a:br>
              <a:rPr lang="en-GB" dirty="0" smtClean="0"/>
            </a:br>
            <a:r>
              <a:rPr lang="en-GB" dirty="0" smtClean="0"/>
              <a:t/>
            </a:r>
            <a:br>
              <a:rPr lang="en-GB" dirty="0" smtClean="0"/>
            </a:br>
            <a:r>
              <a:rPr lang="en-GB" dirty="0" smtClean="0"/>
              <a:t>C19th pathology: Michael Ryan, </a:t>
            </a:r>
            <a:r>
              <a:rPr lang="en-GB" i="1" dirty="0" smtClean="0"/>
              <a:t>A Manual of Midwifery </a:t>
            </a:r>
            <a:r>
              <a:rPr lang="en-GB" dirty="0" smtClean="0"/>
              <a:t>(1841)</a:t>
            </a:r>
            <a:endParaRPr lang="en-GB" dirty="0"/>
          </a:p>
        </p:txBody>
      </p:sp>
      <p:sp>
        <p:nvSpPr>
          <p:cNvPr id="3" name="Content Placeholder 2"/>
          <p:cNvSpPr>
            <a:spLocks noGrp="1"/>
          </p:cNvSpPr>
          <p:nvPr>
            <p:ph sz="quarter" idx="1"/>
          </p:nvPr>
        </p:nvSpPr>
        <p:spPr>
          <a:xfrm>
            <a:off x="301752" y="1527048"/>
            <a:ext cx="8503920" cy="4854280"/>
          </a:xfrm>
        </p:spPr>
        <p:txBody>
          <a:bodyPr>
            <a:normAutofit fontScale="92500" lnSpcReduction="20000"/>
          </a:bodyPr>
          <a:lstStyle/>
          <a:p>
            <a:pPr>
              <a:buNone/>
            </a:pPr>
            <a:r>
              <a:rPr lang="en-GB" dirty="0" smtClean="0"/>
              <a:t>	‘Cessation of menstruation. Senile sterility. The menstrual secretion ceases, in temperate countries, about the forty-fifth or fiftieth year… When menstruation is about to cease, the period is called critical, ‘the change, or turn of life, the climacteric period;’ and many important changes take place in the constitution at this epoch. All the characters of puberty and the peculiarities of women cease, the breasts collapse… the skin shrivels, … and many diseases develop… in the womb, ovaries and breasts, which had lain dormant for years… When this period has, however, passed, women often enjoy better prospects of health and of long life and the other sex, and become remarkably corpulent.’</a:t>
            </a:r>
          </a:p>
          <a:p>
            <a:pPr>
              <a:buNone/>
            </a:pPr>
            <a:endParaRPr lang="en-GB" dirty="0" smtClean="0"/>
          </a:p>
          <a:p>
            <a:r>
              <a:rPr lang="en-GB" dirty="0" smtClean="0"/>
              <a:t>(See </a:t>
            </a:r>
            <a:r>
              <a:rPr lang="en-GB" dirty="0" err="1" smtClean="0"/>
              <a:t>Jalland</a:t>
            </a:r>
            <a:r>
              <a:rPr lang="en-GB" dirty="0" smtClean="0"/>
              <a:t> and Hooper extracts for more </a:t>
            </a:r>
            <a:r>
              <a:rPr lang="en-GB" dirty="0" err="1" smtClean="0"/>
              <a:t>e.g.s</a:t>
            </a:r>
            <a:r>
              <a:rPr lang="en-GB" dirty="0" smtClean="0"/>
              <a:t>)</a:t>
            </a:r>
            <a:endParaRPr lang="en-GB"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1727</TotalTime>
  <Words>1806</Words>
  <Application>Microsoft Macintosh PowerPoint</Application>
  <PresentationFormat>On-screen Show (4:3)</PresentationFormat>
  <Paragraphs>161</Paragraphs>
  <Slides>24</Slides>
  <Notes>23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Civic</vt:lpstr>
      <vt:lpstr>Middle Age I: Menopause</vt:lpstr>
      <vt:lpstr>        Marie Stopes, Change of Life in Men and Women (1936)</vt:lpstr>
      <vt:lpstr>Themes and Questions</vt:lpstr>
      <vt:lpstr>The ‘clinical’ change</vt:lpstr>
      <vt:lpstr>Medical debut</vt:lpstr>
      <vt:lpstr>18th century interpretation</vt:lpstr>
      <vt:lpstr>C19th pathology</vt:lpstr>
      <vt:lpstr>Ages of man and woman – prime of  life?</vt:lpstr>
      <vt:lpstr>  C19th pathology: Michael Ryan, A Manual of Midwifery (1841)</vt:lpstr>
      <vt:lpstr>The Menopause and Mental Illness –  Climacteric Insanity</vt:lpstr>
      <vt:lpstr>Evidence from case books (Wellcome Library WMS5158, Holloway Sanatorium, Case Book No 4, females admitted July 1890-June 1891, pp.29-30)</vt:lpstr>
      <vt:lpstr>George Savage, ‘Mental Diseases of the Climacteric’, Lancet October 31(1903), pp.1209-1213. Available through library.</vt:lpstr>
      <vt:lpstr>Menopause and meaning</vt:lpstr>
      <vt:lpstr>Menopause and mannishness</vt:lpstr>
      <vt:lpstr>Medicalisation</vt:lpstr>
      <vt:lpstr>Current depression</vt:lpstr>
      <vt:lpstr>Hormones </vt:lpstr>
      <vt:lpstr>Menopause and pharmaceutical industry</vt:lpstr>
      <vt:lpstr>Medical Women’s Federation research (See J.-M.Strange, ‘In full possession of her powers’, SHM, 25, no.3 (2012), pp.685-700)</vt:lpstr>
      <vt:lpstr>Women’s voices</vt:lpstr>
      <vt:lpstr>Tonics</vt:lpstr>
      <vt:lpstr>Feminist responses</vt:lpstr>
      <vt:lpstr>Male menopause</vt:lpstr>
      <vt:lpstr>Conclusion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Menopause</dc:title>
  <dc:creator>IT Services</dc:creator>
  <cp:lastModifiedBy>hilary marland</cp:lastModifiedBy>
  <cp:revision>66</cp:revision>
  <cp:lastPrinted>2019-03-04T15:49:50Z</cp:lastPrinted>
  <dcterms:created xsi:type="dcterms:W3CDTF">2014-02-20T17:14:50Z</dcterms:created>
  <dcterms:modified xsi:type="dcterms:W3CDTF">2019-03-04T16:22:33Z</dcterms:modified>
</cp:coreProperties>
</file>