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handoutMasterIdLst>
    <p:handoutMasterId r:id="rId31"/>
  </p:handoutMasterIdLst>
  <p:sldIdLst>
    <p:sldId id="256" r:id="rId2"/>
    <p:sldId id="258" r:id="rId3"/>
    <p:sldId id="257" r:id="rId4"/>
    <p:sldId id="291" r:id="rId5"/>
    <p:sldId id="259" r:id="rId6"/>
    <p:sldId id="260" r:id="rId7"/>
    <p:sldId id="261" r:id="rId8"/>
    <p:sldId id="262" r:id="rId9"/>
    <p:sldId id="274" r:id="rId10"/>
    <p:sldId id="263" r:id="rId11"/>
    <p:sldId id="266" r:id="rId12"/>
    <p:sldId id="267" r:id="rId13"/>
    <p:sldId id="269" r:id="rId14"/>
    <p:sldId id="273" r:id="rId15"/>
    <p:sldId id="264" r:id="rId16"/>
    <p:sldId id="286" r:id="rId17"/>
    <p:sldId id="283" r:id="rId18"/>
    <p:sldId id="284" r:id="rId19"/>
    <p:sldId id="285" r:id="rId20"/>
    <p:sldId id="275" r:id="rId21"/>
    <p:sldId id="277" r:id="rId22"/>
    <p:sldId id="278" r:id="rId23"/>
    <p:sldId id="279" r:id="rId24"/>
    <p:sldId id="281" r:id="rId25"/>
    <p:sldId id="270" r:id="rId26"/>
    <p:sldId id="272" r:id="rId27"/>
    <p:sldId id="268" r:id="rId28"/>
    <p:sldId id="282" r:id="rId29"/>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6" autoAdjust="0"/>
    <p:restoredTop sz="86851" autoAdjust="0"/>
  </p:normalViewPr>
  <p:slideViewPr>
    <p:cSldViewPr>
      <p:cViewPr>
        <p:scale>
          <a:sx n="50" d="100"/>
          <a:sy n="50" d="100"/>
        </p:scale>
        <p:origin x="-1740" y="-1050"/>
      </p:cViewPr>
      <p:guideLst>
        <p:guide orient="horz" pos="2160"/>
        <p:guide pos="2880"/>
      </p:guideLst>
    </p:cSldViewPr>
  </p:slideViewPr>
  <p:outlineViewPr>
    <p:cViewPr>
      <p:scale>
        <a:sx n="33" d="100"/>
        <a:sy n="33" d="100"/>
      </p:scale>
      <p:origin x="48" y="6516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391BB9CB-6E9F-4E1F-A2B3-2295BDC7F009}" type="datetimeFigureOut">
              <a:rPr lang="en-GB" smtClean="0"/>
              <a:t>26/10/2015</a:t>
            </a:fld>
            <a:endParaRPr lang="en-GB"/>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1D30F884-A966-49B4-A690-B0DBD8D27F01}" type="slidenum">
              <a:rPr lang="en-GB" smtClean="0"/>
              <a:t>‹#›</a:t>
            </a:fld>
            <a:endParaRPr lang="en-GB"/>
          </a:p>
        </p:txBody>
      </p:sp>
    </p:spTree>
    <p:extLst>
      <p:ext uri="{BB962C8B-B14F-4D97-AF65-F5344CB8AC3E}">
        <p14:creationId xmlns:p14="http://schemas.microsoft.com/office/powerpoint/2010/main" val="1591485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3839D50A-1607-4F58-9ABB-536AB4F83D46}" type="datetimeFigureOut">
              <a:rPr lang="en-GB" smtClean="0"/>
              <a:pPr/>
              <a:t>26/10/2015</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CF041DA2-8FAF-4302-AB53-0AE00B7C0B59}" type="slidenum">
              <a:rPr lang="en-GB" smtClean="0"/>
              <a:pPr/>
              <a:t>‹#›</a:t>
            </a:fld>
            <a:endParaRPr lang="en-GB"/>
          </a:p>
        </p:txBody>
      </p:sp>
    </p:spTree>
    <p:extLst>
      <p:ext uri="{BB962C8B-B14F-4D97-AF65-F5344CB8AC3E}">
        <p14:creationId xmlns:p14="http://schemas.microsoft.com/office/powerpoint/2010/main" val="847934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F041DA2-8FAF-4302-AB53-0AE00B7C0B59}"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F041DA2-8FAF-4302-AB53-0AE00B7C0B59}"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24</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F041DA2-8FAF-4302-AB53-0AE00B7C0B59}" type="slidenum">
              <a:rPr lang="en-GB" smtClean="0"/>
              <a:pPr/>
              <a:t>25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26</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27</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28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F041DA2-8FAF-4302-AB53-0AE00B7C0B59}"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F041DA2-8FAF-4302-AB53-0AE00B7C0B59}"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F041DA2-8FAF-4302-AB53-0AE00B7C0B59}"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F041DA2-8FAF-4302-AB53-0AE00B7C0B59}"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F041DA2-8FAF-4302-AB53-0AE00B7C0B59}"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8976BC-A6CB-4D8C-B493-0F81582AE376}" type="datetimeFigureOut">
              <a:rPr lang="en-GB" smtClean="0"/>
              <a:pPr/>
              <a:t>26/10/2015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C9886D-369A-49C2-9B58-6963BF36547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8976BC-A6CB-4D8C-B493-0F81582AE376}" type="datetimeFigureOut">
              <a:rPr lang="en-GB" smtClean="0"/>
              <a:pPr/>
              <a:t>26/10/2015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C9886D-369A-49C2-9B58-6963BF36547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3792" y="332657"/>
            <a:ext cx="7702624" cy="1008112"/>
          </a:xfrm>
        </p:spPr>
        <p:txBody>
          <a:bodyPr>
            <a:normAutofit fontScale="90000"/>
          </a:bodyPr>
          <a:lstStyle/>
          <a:p>
            <a:r>
              <a:rPr lang="en-GB" sz="3200" b="1" dirty="0" smtClean="0"/>
              <a:t>Lecture 4 </a:t>
            </a:r>
            <a:br>
              <a:rPr lang="en-GB" sz="3200" b="1" dirty="0" smtClean="0"/>
            </a:br>
            <a:r>
              <a:rPr lang="en-GB" sz="3200" b="1" dirty="0" smtClean="0"/>
              <a:t>From Cradle to Grave</a:t>
            </a:r>
            <a:endParaRPr lang="en-GB" sz="3200" b="1" dirty="0"/>
          </a:p>
        </p:txBody>
      </p:sp>
      <p:sp>
        <p:nvSpPr>
          <p:cNvPr id="3" name="Subtitle 2"/>
          <p:cNvSpPr>
            <a:spLocks noGrp="1"/>
          </p:cNvSpPr>
          <p:nvPr>
            <p:ph type="subTitle" idx="1"/>
          </p:nvPr>
        </p:nvSpPr>
        <p:spPr>
          <a:xfrm>
            <a:off x="1331640" y="1556793"/>
            <a:ext cx="6624736" cy="936104"/>
          </a:xfrm>
        </p:spPr>
        <p:txBody>
          <a:bodyPr>
            <a:normAutofit/>
          </a:bodyPr>
          <a:lstStyle/>
          <a:p>
            <a:r>
              <a:rPr lang="en-GB" sz="4000" b="1" dirty="0" smtClean="0"/>
              <a:t>Medicine at School</a:t>
            </a:r>
            <a:endParaRPr lang="en-GB" sz="4000" b="1" dirty="0"/>
          </a:p>
        </p:txBody>
      </p:sp>
      <p:pic>
        <p:nvPicPr>
          <p:cNvPr id="1026" name="Picture 2" descr="http://interacc.typepad.com/.a/6a01053596fb28970c014e86df5fea970d-800wi"/>
          <p:cNvPicPr>
            <a:picLocks noChangeAspect="1" noChangeArrowheads="1"/>
          </p:cNvPicPr>
          <p:nvPr/>
        </p:nvPicPr>
        <p:blipFill>
          <a:blip r:embed="rId3" cstate="print"/>
          <a:srcRect/>
          <a:stretch>
            <a:fillRect/>
          </a:stretch>
        </p:blipFill>
        <p:spPr bwMode="auto">
          <a:xfrm>
            <a:off x="1907704" y="2204864"/>
            <a:ext cx="5496326" cy="403909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648072"/>
          </a:xfrm>
        </p:spPr>
        <p:txBody>
          <a:bodyPr>
            <a:normAutofit fontScale="90000"/>
          </a:bodyPr>
          <a:lstStyle/>
          <a:p>
            <a:r>
              <a:rPr lang="en-GB" b="1" dirty="0" smtClean="0"/>
              <a:t>Free school meals</a:t>
            </a:r>
            <a:endParaRPr lang="en-GB" b="1" dirty="0"/>
          </a:p>
        </p:txBody>
      </p:sp>
      <p:sp>
        <p:nvSpPr>
          <p:cNvPr id="3" name="Content Placeholder 2"/>
          <p:cNvSpPr>
            <a:spLocks noGrp="1"/>
          </p:cNvSpPr>
          <p:nvPr>
            <p:ph idx="1"/>
          </p:nvPr>
        </p:nvSpPr>
        <p:spPr>
          <a:xfrm>
            <a:off x="467544" y="1097360"/>
            <a:ext cx="8280920" cy="5283968"/>
          </a:xfrm>
        </p:spPr>
        <p:txBody>
          <a:bodyPr>
            <a:normAutofit lnSpcReduction="10000"/>
          </a:bodyPr>
          <a:lstStyle/>
          <a:p>
            <a:r>
              <a:rPr lang="en-GB" sz="2600" dirty="0" smtClean="0"/>
              <a:t>After 1870s schoolchildren more visible</a:t>
            </a:r>
          </a:p>
          <a:p>
            <a:r>
              <a:rPr lang="en-GB" sz="2600" dirty="0" smtClean="0"/>
              <a:t>From </a:t>
            </a:r>
            <a:r>
              <a:rPr lang="en-GB" sz="2600" dirty="0" smtClean="0"/>
              <a:t>Mid-1870s local initiatives in some schools e.g. Mid-1880s Penny Dinners provided Birmingham, Bristol and London</a:t>
            </a:r>
          </a:p>
          <a:p>
            <a:r>
              <a:rPr lang="en-GB" sz="2600" dirty="0" smtClean="0"/>
              <a:t>1888 - 45,000 children at 48 school boards in London dependent on school meals.</a:t>
            </a:r>
          </a:p>
          <a:p>
            <a:r>
              <a:rPr lang="en-GB" sz="2600" dirty="0" smtClean="0"/>
              <a:t>1906 </a:t>
            </a:r>
            <a:r>
              <a:rPr lang="en-GB" sz="2600" dirty="0" smtClean="0"/>
              <a:t>Education (Provision of Meals) Act. Meals free for the necessitous only</a:t>
            </a:r>
          </a:p>
          <a:p>
            <a:r>
              <a:rPr lang="en-GB" sz="2600" dirty="0" smtClean="0"/>
              <a:t>Controversial. A voluntary system and many local councils ignored </a:t>
            </a:r>
            <a:r>
              <a:rPr lang="en-GB" sz="2600" dirty="0" smtClean="0"/>
              <a:t>it.</a:t>
            </a:r>
            <a:endParaRPr lang="en-GB" sz="2600" dirty="0" smtClean="0"/>
          </a:p>
          <a:p>
            <a:r>
              <a:rPr lang="en-GB" sz="2600" dirty="0" smtClean="0"/>
              <a:t>1914 made </a:t>
            </a:r>
            <a:r>
              <a:rPr lang="en-GB" sz="2600" dirty="0" smtClean="0"/>
              <a:t>compulsory -14 </a:t>
            </a:r>
            <a:r>
              <a:rPr lang="en-GB" sz="2600" dirty="0" smtClean="0"/>
              <a:t>million meals per school day were served (compared with 9 million per school day in 1910</a:t>
            </a:r>
          </a:p>
          <a:p>
            <a:pPr>
              <a:buNone/>
            </a:pPr>
            <a:endParaRPr lang="en-GB" sz="2800" dirty="0" smtClean="0"/>
          </a:p>
          <a:p>
            <a:pPr>
              <a:buNone/>
            </a:pPr>
            <a:endParaRPr lang="en-GB"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b="1" dirty="0" smtClean="0"/>
              <a:t>Opposition to school meals provision</a:t>
            </a:r>
            <a:endParaRPr lang="en-GB" b="1" dirty="0"/>
          </a:p>
        </p:txBody>
      </p:sp>
      <p:sp>
        <p:nvSpPr>
          <p:cNvPr id="3" name="Content Placeholder 2"/>
          <p:cNvSpPr>
            <a:spLocks noGrp="1"/>
          </p:cNvSpPr>
          <p:nvPr>
            <p:ph idx="1"/>
          </p:nvPr>
        </p:nvSpPr>
        <p:spPr>
          <a:xfrm>
            <a:off x="457200" y="1124744"/>
            <a:ext cx="8229600" cy="5328592"/>
          </a:xfrm>
        </p:spPr>
        <p:txBody>
          <a:bodyPr>
            <a:normAutofit fontScale="92500" lnSpcReduction="10000"/>
          </a:bodyPr>
          <a:lstStyle/>
          <a:p>
            <a:pPr>
              <a:buNone/>
            </a:pPr>
            <a:r>
              <a:rPr lang="en-GB" dirty="0" smtClean="0"/>
              <a:t>	</a:t>
            </a:r>
            <a:r>
              <a:rPr lang="en-GB" i="1" dirty="0" smtClean="0"/>
              <a:t>‘The individual and the family, as well as for their own good as for the common good, should provide themselves with the necessaries of maintenance, by their own exertions and out of their own resources. By such action [introduction of free school meals] the motive for a sound and well-ordered family life is weakened… By a law of social development… the individual and the family under normal conditions have to maintain themselves…’</a:t>
            </a:r>
          </a:p>
          <a:p>
            <a:pPr>
              <a:buNone/>
            </a:pPr>
            <a:r>
              <a:rPr lang="en-GB" sz="3000" dirty="0" smtClean="0"/>
              <a:t>	B. </a:t>
            </a:r>
            <a:r>
              <a:rPr lang="en-GB" sz="3000" dirty="0" err="1" smtClean="0"/>
              <a:t>Bosanquet</a:t>
            </a:r>
            <a:r>
              <a:rPr lang="en-GB" sz="3000" dirty="0" smtClean="0"/>
              <a:t>, </a:t>
            </a:r>
            <a:r>
              <a:rPr lang="en-GB" sz="3000" i="1" dirty="0" smtClean="0"/>
              <a:t>Lectures on Charitable and Social Work</a:t>
            </a:r>
            <a:r>
              <a:rPr lang="en-GB" sz="3000" dirty="0" smtClean="0"/>
              <a:t> (1901) </a:t>
            </a:r>
            <a:endParaRPr lang="en-GB" sz="3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Elimination of </a:t>
            </a:r>
            <a:r>
              <a:rPr lang="en-GB" dirty="0" smtClean="0"/>
              <a:t>malnutrition?</a:t>
            </a:r>
            <a:endParaRPr lang="en-GB" dirty="0"/>
          </a:p>
        </p:txBody>
      </p:sp>
      <p:sp>
        <p:nvSpPr>
          <p:cNvPr id="3" name="Content Placeholder 2"/>
          <p:cNvSpPr>
            <a:spLocks noGrp="1"/>
          </p:cNvSpPr>
          <p:nvPr>
            <p:ph idx="1"/>
          </p:nvPr>
        </p:nvSpPr>
        <p:spPr>
          <a:xfrm>
            <a:off x="457200" y="1268760"/>
            <a:ext cx="8229600" cy="5328592"/>
          </a:xfrm>
        </p:spPr>
        <p:txBody>
          <a:bodyPr>
            <a:normAutofit fontScale="92500" lnSpcReduction="10000"/>
          </a:bodyPr>
          <a:lstStyle/>
          <a:p>
            <a:r>
              <a:rPr lang="en-GB" dirty="0" smtClean="0"/>
              <a:t>1932 Board of Education - 1% of schoolchildren malnourished. </a:t>
            </a:r>
          </a:p>
          <a:p>
            <a:r>
              <a:rPr lang="en-GB" dirty="0" smtClean="0"/>
              <a:t>Chief Medical Officer claimed </a:t>
            </a:r>
            <a:r>
              <a:rPr lang="en-GB" i="1" dirty="0" smtClean="0"/>
              <a:t>‘the schoolchildren of this country are better nourished than at any previous time of which we have record’.</a:t>
            </a:r>
          </a:p>
          <a:p>
            <a:r>
              <a:rPr lang="en-GB" dirty="0" smtClean="0"/>
              <a:t>1934 School milk scheme</a:t>
            </a:r>
          </a:p>
          <a:p>
            <a:r>
              <a:rPr lang="en-GB" dirty="0" smtClean="0"/>
              <a:t>Great regional variation</a:t>
            </a:r>
          </a:p>
          <a:p>
            <a:r>
              <a:rPr lang="en-GB" dirty="0" smtClean="0"/>
              <a:t>Social surveys - e.g. John Boyd Orr claimed high incidence of rickets, dental decay and anaemia in 1936, and suggested 20% of children malnourished.</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GB" b="1" dirty="0" smtClean="0"/>
              <a:t>Provision of meals and milk</a:t>
            </a:r>
            <a:endParaRPr lang="en-GB" b="1" dirty="0"/>
          </a:p>
        </p:txBody>
      </p:sp>
      <p:sp>
        <p:nvSpPr>
          <p:cNvPr id="3" name="Content Placeholder 2"/>
          <p:cNvSpPr>
            <a:spLocks noGrp="1"/>
          </p:cNvSpPr>
          <p:nvPr>
            <p:ph idx="1"/>
          </p:nvPr>
        </p:nvSpPr>
        <p:spPr>
          <a:xfrm>
            <a:off x="611560" y="908720"/>
            <a:ext cx="3538736" cy="4637112"/>
          </a:xfrm>
        </p:spPr>
        <p:txBody>
          <a:bodyPr>
            <a:noAutofit/>
          </a:bodyPr>
          <a:lstStyle/>
          <a:p>
            <a:pPr>
              <a:buNone/>
            </a:pPr>
            <a:endParaRPr lang="en-GB" sz="2800" dirty="0" smtClean="0"/>
          </a:p>
          <a:p>
            <a:pPr>
              <a:buNone/>
            </a:pPr>
            <a:r>
              <a:rPr lang="en-GB" sz="2800" dirty="0" smtClean="0"/>
              <a:t>1938 - 268 LEAs provided </a:t>
            </a:r>
          </a:p>
          <a:p>
            <a:pPr>
              <a:buNone/>
            </a:pPr>
            <a:r>
              <a:rPr lang="en-GB" sz="2800" dirty="0"/>
              <a:t>f</a:t>
            </a:r>
            <a:r>
              <a:rPr lang="en-GB" sz="2800" dirty="0" smtClean="0"/>
              <a:t>ree school meals</a:t>
            </a:r>
          </a:p>
          <a:p>
            <a:pPr>
              <a:buNone/>
            </a:pPr>
            <a:r>
              <a:rPr lang="en-GB" sz="2800" dirty="0" smtClean="0"/>
              <a:t>635,000 children receiving </a:t>
            </a:r>
          </a:p>
          <a:p>
            <a:pPr>
              <a:buNone/>
            </a:pPr>
            <a:r>
              <a:rPr lang="en-GB" sz="2800" dirty="0" smtClean="0"/>
              <a:t>free milk</a:t>
            </a:r>
          </a:p>
          <a:p>
            <a:pPr>
              <a:buNone/>
            </a:pPr>
            <a:r>
              <a:rPr lang="en-GB" sz="2800" dirty="0" smtClean="0"/>
              <a:t>176,000 children receiving</a:t>
            </a:r>
          </a:p>
          <a:p>
            <a:pPr>
              <a:buNone/>
            </a:pPr>
            <a:r>
              <a:rPr lang="en-GB" sz="2800" dirty="0"/>
              <a:t>f</a:t>
            </a:r>
            <a:r>
              <a:rPr lang="en-GB" sz="2800" dirty="0" smtClean="0"/>
              <a:t>ree meals</a:t>
            </a:r>
          </a:p>
          <a:p>
            <a:pPr>
              <a:buNone/>
            </a:pPr>
            <a:endParaRPr lang="en-GB" sz="2800" dirty="0"/>
          </a:p>
        </p:txBody>
      </p:sp>
      <p:pic>
        <p:nvPicPr>
          <p:cNvPr id="26626" name="Picture 2" descr="https://encrypted-tbn2.gstatic.com/images?q=tbn:ANd9GcS8nsSp5V7vy-rzWu64k8TpFEWYjNhOo_4FmciRmX0xzjjEWTFu"/>
          <p:cNvPicPr>
            <a:picLocks noChangeAspect="1" noChangeArrowheads="1"/>
          </p:cNvPicPr>
          <p:nvPr/>
        </p:nvPicPr>
        <p:blipFill>
          <a:blip r:embed="rId3" cstate="print"/>
          <a:srcRect/>
          <a:stretch>
            <a:fillRect/>
          </a:stretch>
        </p:blipFill>
        <p:spPr bwMode="auto">
          <a:xfrm>
            <a:off x="3995936" y="1880270"/>
            <a:ext cx="4683793" cy="388843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Health of school children</a:t>
            </a:r>
            <a:endParaRPr lang="en-GB" b="1" dirty="0"/>
          </a:p>
        </p:txBody>
      </p:sp>
      <p:sp>
        <p:nvSpPr>
          <p:cNvPr id="3" name="Content Placeholder 2"/>
          <p:cNvSpPr>
            <a:spLocks noGrp="1"/>
          </p:cNvSpPr>
          <p:nvPr>
            <p:ph idx="1"/>
          </p:nvPr>
        </p:nvSpPr>
        <p:spPr>
          <a:xfrm>
            <a:off x="457200" y="1196752"/>
            <a:ext cx="5915000" cy="5040560"/>
          </a:xfrm>
        </p:spPr>
        <p:txBody>
          <a:bodyPr>
            <a:normAutofit/>
          </a:bodyPr>
          <a:lstStyle/>
          <a:p>
            <a:pPr>
              <a:buNone/>
            </a:pPr>
            <a:endParaRPr lang="en-GB" sz="2800" dirty="0" smtClean="0"/>
          </a:p>
          <a:p>
            <a:pPr>
              <a:buNone/>
            </a:pPr>
            <a:r>
              <a:rPr lang="en-GB" sz="2800" dirty="0" smtClean="0"/>
              <a:t>1909 </a:t>
            </a:r>
            <a:r>
              <a:rPr lang="en-GB" sz="2800" dirty="0" smtClean="0"/>
              <a:t>in Stockport MOH  inspected 4,000 children</a:t>
            </a:r>
          </a:p>
          <a:p>
            <a:pPr>
              <a:buNone/>
            </a:pPr>
            <a:r>
              <a:rPr lang="en-GB" sz="2800" dirty="0"/>
              <a:t>	</a:t>
            </a:r>
            <a:r>
              <a:rPr lang="en-GB" sz="2800" dirty="0" smtClean="0"/>
              <a:t>	59% had ‘various defects’</a:t>
            </a:r>
          </a:p>
          <a:p>
            <a:pPr>
              <a:buNone/>
            </a:pPr>
            <a:r>
              <a:rPr lang="en-GB" sz="2800" dirty="0"/>
              <a:t>	</a:t>
            </a:r>
            <a:r>
              <a:rPr lang="en-GB" sz="2800" dirty="0" smtClean="0"/>
              <a:t>	600 dirty heads</a:t>
            </a:r>
          </a:p>
          <a:p>
            <a:pPr>
              <a:buNone/>
            </a:pPr>
            <a:r>
              <a:rPr lang="en-GB" sz="2800" dirty="0" smtClean="0"/>
              <a:t>		800 ‘mouth breathers’</a:t>
            </a:r>
          </a:p>
          <a:p>
            <a:pPr>
              <a:buNone/>
            </a:pPr>
            <a:r>
              <a:rPr lang="en-GB" sz="2800" dirty="0"/>
              <a:t>	</a:t>
            </a:r>
            <a:r>
              <a:rPr lang="en-GB" sz="2800" dirty="0" smtClean="0"/>
              <a:t>	300 heart disease and anaemia</a:t>
            </a:r>
          </a:p>
          <a:p>
            <a:pPr>
              <a:buNone/>
            </a:pPr>
            <a:r>
              <a:rPr lang="en-GB" sz="2800" dirty="0"/>
              <a:t>	</a:t>
            </a:r>
            <a:r>
              <a:rPr lang="en-GB" sz="2800" dirty="0" smtClean="0"/>
              <a:t>	65 ringworm and skin diseases</a:t>
            </a:r>
          </a:p>
          <a:p>
            <a:pPr>
              <a:buNone/>
            </a:pPr>
            <a:endParaRPr lang="en-GB" sz="2800" dirty="0" smtClean="0"/>
          </a:p>
          <a:p>
            <a:pPr>
              <a:buNone/>
            </a:pPr>
            <a:endParaRPr lang="en-GB" dirty="0" smtClean="0"/>
          </a:p>
          <a:p>
            <a:pPr>
              <a:buNone/>
            </a:pPr>
            <a:endParaRPr lang="en-GB" dirty="0" smtClean="0"/>
          </a:p>
          <a:p>
            <a:pPr>
              <a:buNone/>
            </a:pPr>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b="1" dirty="0" smtClean="0"/>
              <a:t>Medical inspection of school children</a:t>
            </a:r>
            <a:endParaRPr lang="en-GB" b="1" dirty="0"/>
          </a:p>
        </p:txBody>
      </p:sp>
      <p:sp>
        <p:nvSpPr>
          <p:cNvPr id="3" name="Content Placeholder 2"/>
          <p:cNvSpPr>
            <a:spLocks noGrp="1"/>
          </p:cNvSpPr>
          <p:nvPr>
            <p:ph idx="1"/>
          </p:nvPr>
        </p:nvSpPr>
        <p:spPr>
          <a:xfrm>
            <a:off x="457200" y="980728"/>
            <a:ext cx="7931224" cy="5400600"/>
          </a:xfrm>
        </p:spPr>
        <p:txBody>
          <a:bodyPr>
            <a:noAutofit/>
          </a:bodyPr>
          <a:lstStyle/>
          <a:p>
            <a:r>
              <a:rPr lang="en-GB" sz="2800" dirty="0" smtClean="0"/>
              <a:t>After </a:t>
            </a:r>
            <a:r>
              <a:rPr lang="en-GB" sz="2800" dirty="0" smtClean="0"/>
              <a:t>1870s children and their defects more ‘visible</a:t>
            </a:r>
            <a:r>
              <a:rPr lang="en-GB" sz="2800" dirty="0" smtClean="0"/>
              <a:t>’.</a:t>
            </a:r>
            <a:endParaRPr lang="en-GB" sz="2800" dirty="0" smtClean="0"/>
          </a:p>
          <a:p>
            <a:pPr lvl="1">
              <a:buFont typeface="Arial" panose="020B0604020202020204" pitchFamily="34" charset="0"/>
              <a:buChar char="•"/>
            </a:pPr>
            <a:r>
              <a:rPr lang="en-GB" sz="2400" dirty="0" smtClean="0"/>
              <a:t>1896 </a:t>
            </a:r>
            <a:r>
              <a:rPr lang="en-GB" sz="2400" dirty="0" smtClean="0"/>
              <a:t>committee Mental and Physical Condition of Children</a:t>
            </a:r>
          </a:p>
          <a:p>
            <a:pPr lvl="1">
              <a:buFont typeface="Arial" panose="020B0604020202020204" pitchFamily="34" charset="0"/>
              <a:buChar char="•"/>
            </a:pPr>
            <a:r>
              <a:rPr lang="en-GB" sz="2400" dirty="0" smtClean="0"/>
              <a:t>Child </a:t>
            </a:r>
            <a:r>
              <a:rPr lang="en-GB" sz="2400" dirty="0" smtClean="0"/>
              <a:t>Study Association/Childhood Society</a:t>
            </a:r>
          </a:p>
          <a:p>
            <a:r>
              <a:rPr lang="en-GB" sz="2800" dirty="0" smtClean="0"/>
              <a:t>1890 London School Board appointed first school medical officer, Bradford 1893.</a:t>
            </a:r>
            <a:endParaRPr lang="en-GB" sz="2800" dirty="0"/>
          </a:p>
          <a:p>
            <a:r>
              <a:rPr lang="en-GB" sz="2800" dirty="0" smtClean="0"/>
              <a:t>1907 medical inspection of school children introduced  </a:t>
            </a:r>
          </a:p>
          <a:p>
            <a:r>
              <a:rPr lang="en-GB" sz="2800" dirty="0" smtClean="0"/>
              <a:t>1912 medical treatment provided, largely ignored by local authorities</a:t>
            </a:r>
            <a:endParaRPr lang="en-GB"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1143000"/>
          </a:xfrm>
        </p:spPr>
        <p:txBody>
          <a:bodyPr>
            <a:normAutofit/>
          </a:bodyPr>
          <a:lstStyle/>
          <a:p>
            <a:r>
              <a:rPr lang="en-GB" b="1" dirty="0" smtClean="0"/>
              <a:t>Opposition to School </a:t>
            </a:r>
            <a:r>
              <a:rPr lang="en-GB" b="1" dirty="0" smtClean="0"/>
              <a:t>Medicine</a:t>
            </a:r>
            <a:endParaRPr lang="en-GB" b="1" dirty="0"/>
          </a:p>
        </p:txBody>
      </p:sp>
      <p:sp>
        <p:nvSpPr>
          <p:cNvPr id="3" name="Content Placeholder 2"/>
          <p:cNvSpPr>
            <a:spLocks noGrp="1"/>
          </p:cNvSpPr>
          <p:nvPr>
            <p:ph idx="1"/>
          </p:nvPr>
        </p:nvSpPr>
        <p:spPr>
          <a:xfrm>
            <a:off x="262086" y="1503448"/>
            <a:ext cx="4978896" cy="4709120"/>
          </a:xfrm>
        </p:spPr>
        <p:txBody>
          <a:bodyPr>
            <a:normAutofit fontScale="92500" lnSpcReduction="10000"/>
          </a:bodyPr>
          <a:lstStyle/>
          <a:p>
            <a:endParaRPr lang="en-GB" dirty="0" smtClean="0"/>
          </a:p>
          <a:p>
            <a:r>
              <a:rPr lang="en-GB" dirty="0" smtClean="0"/>
              <a:t>Parents suspicious – a new method/technique</a:t>
            </a:r>
          </a:p>
          <a:p>
            <a:r>
              <a:rPr lang="en-GB" dirty="0" smtClean="0"/>
              <a:t>Hospitals didn’t want departments overrun with children and their families</a:t>
            </a:r>
          </a:p>
          <a:p>
            <a:r>
              <a:rPr lang="en-GB" dirty="0" smtClean="0"/>
              <a:t>GPs wanted to be the ones to treat – afraid of damage to professional interests and loss of income</a:t>
            </a:r>
            <a:endParaRPr lang="en-GB"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2236" y="2564903"/>
            <a:ext cx="3659733" cy="2586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Impact of School Medical Service</a:t>
            </a:r>
            <a:endParaRPr lang="en-GB" b="1" dirty="0"/>
          </a:p>
        </p:txBody>
      </p:sp>
      <p:sp>
        <p:nvSpPr>
          <p:cNvPr id="3" name="Content Placeholder 2"/>
          <p:cNvSpPr>
            <a:spLocks noGrp="1"/>
          </p:cNvSpPr>
          <p:nvPr>
            <p:ph idx="1"/>
          </p:nvPr>
        </p:nvSpPr>
        <p:spPr>
          <a:xfrm>
            <a:off x="457200" y="1268760"/>
            <a:ext cx="8229600" cy="5328592"/>
          </a:xfrm>
        </p:spPr>
        <p:txBody>
          <a:bodyPr>
            <a:normAutofit fontScale="92500"/>
          </a:bodyPr>
          <a:lstStyle/>
          <a:p>
            <a:r>
              <a:rPr lang="en-GB" dirty="0" smtClean="0"/>
              <a:t>Inspections by doctors and nurses increased </a:t>
            </a:r>
          </a:p>
          <a:p>
            <a:r>
              <a:rPr lang="en-GB" dirty="0" smtClean="0"/>
              <a:t>School clinics established as main form/site of care and treatment</a:t>
            </a:r>
          </a:p>
          <a:p>
            <a:r>
              <a:rPr lang="en-GB" dirty="0" smtClean="0"/>
              <a:t>System gradually expanded – by 1930s almost every LEA offered treatment for minor ailments such as dental defects and defective vision</a:t>
            </a:r>
          </a:p>
          <a:p>
            <a:r>
              <a:rPr lang="en-GB" dirty="0" smtClean="0"/>
              <a:t>New </a:t>
            </a:r>
            <a:r>
              <a:rPr lang="en-GB" dirty="0" smtClean="0"/>
              <a:t>treatments introduced e.g. artificial light for treating rickets, lupus and non-pulmonary TB</a:t>
            </a:r>
          </a:p>
          <a:p>
            <a:r>
              <a:rPr lang="en-GB" dirty="0" smtClean="0"/>
              <a:t>Major </a:t>
            </a:r>
            <a:r>
              <a:rPr lang="en-GB" dirty="0" smtClean="0"/>
              <a:t>deficiencies in service </a:t>
            </a:r>
          </a:p>
          <a:p>
            <a:r>
              <a:rPr lang="en-GB" dirty="0" smtClean="0"/>
              <a:t>Provision varied from locale to locale</a:t>
            </a:r>
          </a:p>
          <a:p>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836712"/>
          </a:xfrm>
        </p:spPr>
        <p:txBody>
          <a:bodyPr>
            <a:normAutofit fontScale="90000"/>
          </a:bodyPr>
          <a:lstStyle/>
          <a:p>
            <a:r>
              <a:rPr lang="en-GB" dirty="0" smtClean="0"/>
              <a:t/>
            </a:r>
            <a:br>
              <a:rPr lang="en-GB" dirty="0" smtClean="0"/>
            </a:br>
            <a:r>
              <a:rPr lang="en-GB" dirty="0" smtClean="0"/>
              <a:t>Light therapy</a:t>
            </a:r>
            <a:br>
              <a:rPr lang="en-GB" dirty="0" smtClean="0"/>
            </a:br>
            <a:endParaRPr lang="en-GB" dirty="0"/>
          </a:p>
        </p:txBody>
      </p:sp>
      <p:sp>
        <p:nvSpPr>
          <p:cNvPr id="3" name="Content Placeholder 2"/>
          <p:cNvSpPr>
            <a:spLocks noGrp="1"/>
          </p:cNvSpPr>
          <p:nvPr>
            <p:ph idx="1"/>
          </p:nvPr>
        </p:nvSpPr>
        <p:spPr>
          <a:xfrm>
            <a:off x="457200" y="908720"/>
            <a:ext cx="8229600" cy="5217443"/>
          </a:xfrm>
        </p:spPr>
        <p:txBody>
          <a:bodyPr>
            <a:normAutofit/>
          </a:bodyPr>
          <a:lstStyle/>
          <a:p>
            <a:pPr>
              <a:buNone/>
            </a:pPr>
            <a:r>
              <a:rPr lang="en-GB" sz="2400" dirty="0" smtClean="0"/>
              <a:t>	</a:t>
            </a:r>
            <a:r>
              <a:rPr lang="en-GB" sz="2800" i="1" dirty="0" smtClean="0"/>
              <a:t>Agreement is almost unanimous as to the tonic effect of ultra-violet radiation on debilitated children, [as] shown by their improved appetite, activity and nervous stability’. </a:t>
            </a:r>
          </a:p>
          <a:p>
            <a:pPr>
              <a:buNone/>
            </a:pPr>
            <a:r>
              <a:rPr lang="en-GB" sz="2400" dirty="0" smtClean="0"/>
              <a:t>			          (George Newman, Board of Education, 1928)</a:t>
            </a:r>
            <a:endParaRPr lang="en-GB" sz="2400" dirty="0"/>
          </a:p>
        </p:txBody>
      </p:sp>
      <p:pic>
        <p:nvPicPr>
          <p:cNvPr id="1026" name="Picture 2" descr="Before and after photographs for therapy for rickets"/>
          <p:cNvPicPr>
            <a:picLocks noChangeAspect="1" noChangeArrowheads="1"/>
          </p:cNvPicPr>
          <p:nvPr/>
        </p:nvPicPr>
        <p:blipFill>
          <a:blip r:embed="rId3" cstate="print"/>
          <a:srcRect/>
          <a:stretch>
            <a:fillRect/>
          </a:stretch>
        </p:blipFill>
        <p:spPr bwMode="auto">
          <a:xfrm>
            <a:off x="5580112" y="3140968"/>
            <a:ext cx="3318545" cy="3024336"/>
          </a:xfrm>
          <a:prstGeom prst="rect">
            <a:avLst/>
          </a:prstGeom>
          <a:noFill/>
        </p:spPr>
      </p:pic>
      <p:pic>
        <p:nvPicPr>
          <p:cNvPr id="1028" name="Picture 4" descr="http://www.corbisimages.com/images/Corbis-WL001729.jpg?size=67&amp;uid=f6362f63-bd10-43f1-8e5c-f38e5e1fd424"/>
          <p:cNvPicPr>
            <a:picLocks noChangeAspect="1" noChangeArrowheads="1"/>
          </p:cNvPicPr>
          <p:nvPr/>
        </p:nvPicPr>
        <p:blipFill>
          <a:blip r:embed="rId4" cstate="print"/>
          <a:srcRect/>
          <a:stretch>
            <a:fillRect/>
          </a:stretch>
        </p:blipFill>
        <p:spPr bwMode="auto">
          <a:xfrm>
            <a:off x="1115616" y="3212976"/>
            <a:ext cx="3960440" cy="302433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424936" cy="576064"/>
          </a:xfrm>
        </p:spPr>
        <p:txBody>
          <a:bodyPr>
            <a:normAutofit fontScale="90000"/>
          </a:bodyPr>
          <a:lstStyle/>
          <a:p>
            <a:r>
              <a:rPr lang="en-GB" sz="3200" b="1" dirty="0" smtClean="0"/>
              <a:t>Local authorities providing medical treatment</a:t>
            </a:r>
            <a:endParaRPr lang="en-GB" sz="3200" b="1" dirty="0"/>
          </a:p>
        </p:txBody>
      </p:sp>
      <p:sp>
        <p:nvSpPr>
          <p:cNvPr id="3" name="Content Placeholder 2"/>
          <p:cNvSpPr>
            <a:spLocks noGrp="1"/>
          </p:cNvSpPr>
          <p:nvPr>
            <p:ph idx="1"/>
          </p:nvPr>
        </p:nvSpPr>
        <p:spPr>
          <a:xfrm>
            <a:off x="251520" y="1124744"/>
            <a:ext cx="8435280" cy="5472608"/>
          </a:xfrm>
        </p:spPr>
        <p:txBody>
          <a:bodyPr>
            <a:normAutofit fontScale="85000" lnSpcReduction="10000"/>
          </a:bodyPr>
          <a:lstStyle/>
          <a:p>
            <a:pPr>
              <a:buNone/>
            </a:pPr>
            <a:r>
              <a:rPr lang="en-GB" sz="2600" b="1" dirty="0" smtClean="0"/>
              <a:t>Year 	Provision	Clinics		Hospital  	Spectacles</a:t>
            </a:r>
          </a:p>
          <a:p>
            <a:pPr>
              <a:buNone/>
            </a:pPr>
            <a:endParaRPr lang="en-GB" sz="2600" dirty="0" smtClean="0"/>
          </a:p>
          <a:p>
            <a:pPr marL="457200" indent="-457200">
              <a:buNone/>
            </a:pPr>
            <a:r>
              <a:rPr lang="en-GB" sz="2600" dirty="0" smtClean="0"/>
              <a:t>1908	      55		    7		      8		       24</a:t>
            </a:r>
          </a:p>
          <a:p>
            <a:pPr marL="457200" indent="-457200">
              <a:buNone/>
            </a:pPr>
            <a:endParaRPr lang="en-GB" sz="2600" dirty="0" smtClean="0"/>
          </a:p>
          <a:p>
            <a:pPr marL="457200" indent="-457200">
              <a:buNone/>
            </a:pPr>
            <a:r>
              <a:rPr lang="en-GB" sz="2600" dirty="0" smtClean="0"/>
              <a:t>1914	     266		  179		     75		      165</a:t>
            </a:r>
          </a:p>
          <a:p>
            <a:pPr marL="457200" indent="-457200">
              <a:buNone/>
            </a:pPr>
            <a:endParaRPr lang="en-GB" sz="2600" dirty="0" smtClean="0"/>
          </a:p>
          <a:p>
            <a:pPr marL="457200" indent="-457200">
              <a:buNone/>
            </a:pPr>
            <a:r>
              <a:rPr lang="en-GB" sz="2600" dirty="0" smtClean="0"/>
              <a:t>1917	     279		  231		     95		      223</a:t>
            </a:r>
          </a:p>
          <a:p>
            <a:pPr marL="457200" indent="-457200">
              <a:buNone/>
            </a:pPr>
            <a:endParaRPr lang="en-GB" sz="2600" dirty="0" smtClean="0"/>
          </a:p>
          <a:p>
            <a:pPr marL="457200" indent="-457200">
              <a:buNone/>
            </a:pPr>
            <a:r>
              <a:rPr lang="en-GB" sz="2600" dirty="0" smtClean="0"/>
              <a:t>1920	     309		  288		    168		      282</a:t>
            </a:r>
          </a:p>
          <a:p>
            <a:pPr>
              <a:buNone/>
            </a:pPr>
            <a:r>
              <a:rPr lang="en-GB" sz="2600" dirty="0" smtClean="0"/>
              <a:t>						</a:t>
            </a:r>
          </a:p>
          <a:p>
            <a:pPr>
              <a:buNone/>
            </a:pPr>
            <a:endParaRPr lang="en-GB" sz="2600" dirty="0" smtClean="0"/>
          </a:p>
          <a:p>
            <a:pPr>
              <a:buNone/>
            </a:pPr>
            <a:r>
              <a:rPr lang="en-GB" sz="2600" dirty="0" smtClean="0"/>
              <a:t>Number of LEAs between 328 and 317</a:t>
            </a:r>
          </a:p>
          <a:p>
            <a:pPr>
              <a:buNone/>
            </a:pPr>
            <a:endParaRPr lang="en-GB" sz="2400" dirty="0" smtClean="0"/>
          </a:p>
          <a:p>
            <a:pPr>
              <a:buNone/>
            </a:pPr>
            <a:r>
              <a:rPr lang="en-GB" sz="2400" dirty="0" smtClean="0"/>
              <a:t>Table </a:t>
            </a:r>
            <a:r>
              <a:rPr lang="en-GB" sz="2400" dirty="0" smtClean="0"/>
              <a:t>from </a:t>
            </a:r>
            <a:r>
              <a:rPr lang="en-GB" sz="2400" dirty="0" err="1" smtClean="0"/>
              <a:t>J.David</a:t>
            </a:r>
            <a:r>
              <a:rPr lang="en-GB" sz="2400" dirty="0" smtClean="0"/>
              <a:t> </a:t>
            </a:r>
            <a:r>
              <a:rPr lang="en-GB" sz="2400" dirty="0" err="1" smtClean="0"/>
              <a:t>Hirst</a:t>
            </a:r>
            <a:r>
              <a:rPr lang="en-GB" sz="2400" dirty="0" smtClean="0"/>
              <a:t>, ‘The Growth of Treatment Through 	the </a:t>
            </a:r>
            <a:r>
              <a:rPr lang="en-GB" sz="2400" dirty="0" smtClean="0"/>
              <a:t>School</a:t>
            </a:r>
          </a:p>
          <a:p>
            <a:pPr>
              <a:buNone/>
            </a:pPr>
            <a:r>
              <a:rPr lang="en-GB" sz="2400" dirty="0" smtClean="0"/>
              <a:t>Medical </a:t>
            </a:r>
            <a:r>
              <a:rPr lang="en-GB" sz="2400" dirty="0" smtClean="0"/>
              <a:t>service, 1908-18, </a:t>
            </a:r>
            <a:r>
              <a:rPr lang="en-GB" sz="2400" i="1" dirty="0" smtClean="0"/>
              <a:t>Medical History</a:t>
            </a:r>
            <a:r>
              <a:rPr lang="en-GB" sz="2400" dirty="0" smtClean="0"/>
              <a:t>, 33 </a:t>
            </a:r>
            <a:r>
              <a:rPr lang="en-GB" sz="2400" dirty="0" smtClean="0"/>
              <a:t>(</a:t>
            </a:r>
            <a:r>
              <a:rPr lang="en-GB" sz="2400" dirty="0" smtClean="0"/>
              <a:t>1989), pp.318-342, p.330.</a:t>
            </a:r>
            <a:endParaRPr lang="en-GB"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b="1" dirty="0" smtClean="0"/>
              <a:t>Themes</a:t>
            </a:r>
            <a:endParaRPr lang="en-GB" b="1" dirty="0"/>
          </a:p>
        </p:txBody>
      </p:sp>
      <p:sp>
        <p:nvSpPr>
          <p:cNvPr id="3" name="Content Placeholder 2"/>
          <p:cNvSpPr>
            <a:spLocks noGrp="1"/>
          </p:cNvSpPr>
          <p:nvPr>
            <p:ph idx="1"/>
          </p:nvPr>
        </p:nvSpPr>
        <p:spPr>
          <a:xfrm>
            <a:off x="467544" y="1340768"/>
            <a:ext cx="8229600" cy="4525963"/>
          </a:xfrm>
        </p:spPr>
        <p:txBody>
          <a:bodyPr/>
          <a:lstStyle/>
          <a:p>
            <a:pPr marL="514350" indent="-514350">
              <a:buAutoNum type="arabicPeriod"/>
            </a:pPr>
            <a:r>
              <a:rPr lang="en-GB" dirty="0" smtClean="0"/>
              <a:t>State </a:t>
            </a:r>
            <a:r>
              <a:rPr lang="en-GB" dirty="0" smtClean="0"/>
              <a:t>– parents – children: who is responsible for health? </a:t>
            </a:r>
            <a:r>
              <a:rPr lang="en-GB" dirty="0" smtClean="0"/>
              <a:t>Who pays and who provides?</a:t>
            </a:r>
            <a:endParaRPr lang="en-GB" dirty="0"/>
          </a:p>
          <a:p>
            <a:pPr marL="514350" indent="-514350">
              <a:buAutoNum type="arabicPeriod"/>
            </a:pPr>
            <a:r>
              <a:rPr lang="en-GB" dirty="0" smtClean="0"/>
              <a:t>School </a:t>
            </a:r>
            <a:r>
              <a:rPr lang="en-GB" dirty="0" smtClean="0"/>
              <a:t>as a new site of health </a:t>
            </a:r>
            <a:r>
              <a:rPr lang="en-GB" dirty="0" smtClean="0"/>
              <a:t>interventions</a:t>
            </a:r>
          </a:p>
          <a:p>
            <a:pPr marL="514350" indent="-514350">
              <a:buAutoNum type="arabicPeriod"/>
            </a:pPr>
            <a:r>
              <a:rPr lang="en-GB" dirty="0" smtClean="0"/>
              <a:t>Visibility </a:t>
            </a:r>
            <a:r>
              <a:rPr lang="en-GB" dirty="0" smtClean="0"/>
              <a:t>of school children and their health problems</a:t>
            </a:r>
          </a:p>
          <a:p>
            <a:endParaRPr lang="en-GB" dirty="0" smtClean="0"/>
          </a:p>
          <a:p>
            <a:endParaRPr lang="en-GB" dirty="0"/>
          </a:p>
        </p:txBody>
      </p:sp>
      <p:pic>
        <p:nvPicPr>
          <p:cNvPr id="4098" name="Picture 2" descr="http://static.guim.co.uk/sys-images/Education/Pix/pictures/2008/12/15/children460.jpg"/>
          <p:cNvPicPr>
            <a:picLocks noChangeAspect="1" noChangeArrowheads="1"/>
          </p:cNvPicPr>
          <p:nvPr/>
        </p:nvPicPr>
        <p:blipFill>
          <a:blip r:embed="rId3" cstate="print"/>
          <a:srcRect/>
          <a:stretch>
            <a:fillRect/>
          </a:stretch>
        </p:blipFill>
        <p:spPr bwMode="auto">
          <a:xfrm>
            <a:off x="4139952" y="3789040"/>
            <a:ext cx="4381500" cy="26289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68760"/>
          </a:xfrm>
        </p:spPr>
        <p:txBody>
          <a:bodyPr/>
          <a:lstStyle/>
          <a:p>
            <a:r>
              <a:rPr lang="en-GB" dirty="0" smtClean="0"/>
              <a:t>Just poor children….?</a:t>
            </a:r>
            <a:endParaRPr lang="en-GB" dirty="0"/>
          </a:p>
        </p:txBody>
      </p:sp>
      <p:sp>
        <p:nvSpPr>
          <p:cNvPr id="3" name="Content Placeholder 2"/>
          <p:cNvSpPr>
            <a:spLocks noGrp="1"/>
          </p:cNvSpPr>
          <p:nvPr>
            <p:ph idx="1"/>
          </p:nvPr>
        </p:nvSpPr>
        <p:spPr>
          <a:xfrm>
            <a:off x="0" y="1052736"/>
            <a:ext cx="9144000" cy="5805264"/>
          </a:xfrm>
        </p:spPr>
        <p:txBody>
          <a:bodyPr>
            <a:normAutofit fontScale="55000" lnSpcReduction="20000"/>
          </a:bodyPr>
          <a:lstStyle/>
          <a:p>
            <a:pPr>
              <a:buNone/>
            </a:pPr>
            <a:r>
              <a:rPr lang="en-GB" dirty="0" smtClean="0"/>
              <a:t>	</a:t>
            </a:r>
            <a:r>
              <a:rPr lang="en-GB" sz="5100" i="1" dirty="0" smtClean="0"/>
              <a:t>‘E.B. Rheumatic. Heart weak. Gymnastics good for her, but she needs to be carefully watched’.</a:t>
            </a:r>
          </a:p>
          <a:p>
            <a:pPr>
              <a:buNone/>
            </a:pPr>
            <a:endParaRPr lang="en-GB" sz="5100" i="1" dirty="0" smtClean="0"/>
          </a:p>
          <a:p>
            <a:pPr>
              <a:buNone/>
            </a:pPr>
            <a:r>
              <a:rPr lang="en-GB" sz="5100" i="1" dirty="0" smtClean="0"/>
              <a:t>	‘L.B. Slight and delicate. R. lung not quite sound. Gymnastics very useful but care to be taken’.</a:t>
            </a:r>
          </a:p>
          <a:p>
            <a:pPr>
              <a:buNone/>
            </a:pPr>
            <a:endParaRPr lang="en-GB" sz="5100" i="1" dirty="0" smtClean="0"/>
          </a:p>
          <a:p>
            <a:pPr>
              <a:buNone/>
            </a:pPr>
            <a:r>
              <a:rPr lang="en-GB" sz="5100" i="1" dirty="0" smtClean="0"/>
              <a:t>	‘E.P. A nervous excitable child subject to headaches. Weak trunk muscles and chest habitually contracted...</a:t>
            </a:r>
            <a:r>
              <a:rPr lang="en-GB" sz="5100" dirty="0" smtClean="0"/>
              <a:t> </a:t>
            </a:r>
            <a:r>
              <a:rPr lang="en-GB" sz="5100" i="1" dirty="0" smtClean="0"/>
              <a:t>Must rest between all the exercises longer than the others and not go in when she has a headache or a period’.</a:t>
            </a:r>
            <a:endParaRPr lang="en-GB" sz="3000" dirty="0" smtClean="0"/>
          </a:p>
          <a:p>
            <a:pPr>
              <a:buNone/>
            </a:pPr>
            <a:endParaRPr lang="en-GB" sz="3000" dirty="0" smtClean="0"/>
          </a:p>
          <a:p>
            <a:pPr>
              <a:buNone/>
            </a:pPr>
            <a:endParaRPr lang="en-GB" sz="3000" dirty="0" smtClean="0"/>
          </a:p>
          <a:p>
            <a:pPr>
              <a:buNone/>
            </a:pPr>
            <a:r>
              <a:rPr lang="en-GB" sz="3000" dirty="0" smtClean="0"/>
              <a:t>	</a:t>
            </a:r>
            <a:r>
              <a:rPr lang="en-GB" sz="4400" dirty="0" smtClean="0"/>
              <a:t>North London Collegiate School Archives (NLCSA): Mrs </a:t>
            </a:r>
            <a:r>
              <a:rPr lang="en-GB" sz="4400" dirty="0" err="1" smtClean="0"/>
              <a:t>Hoggan’s</a:t>
            </a:r>
            <a:r>
              <a:rPr lang="en-GB" sz="4400" dirty="0" smtClean="0"/>
              <a:t> private notes, RS 1i, 29 September 1882, 5 October 1882, 22 February 1884</a:t>
            </a:r>
            <a:endParaRPr lang="en-GB" sz="44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Schools as sites of sport, exercise and remedial medicine</a:t>
            </a:r>
            <a:endParaRPr lang="en-GB" sz="3200" b="1" dirty="0"/>
          </a:p>
        </p:txBody>
      </p:sp>
      <p:sp>
        <p:nvSpPr>
          <p:cNvPr id="3" name="Content Placeholder 2"/>
          <p:cNvSpPr>
            <a:spLocks noGrp="1"/>
          </p:cNvSpPr>
          <p:nvPr>
            <p:ph idx="1"/>
          </p:nvPr>
        </p:nvSpPr>
        <p:spPr>
          <a:xfrm>
            <a:off x="457200" y="1412776"/>
            <a:ext cx="8229600" cy="5256584"/>
          </a:xfrm>
        </p:spPr>
        <p:txBody>
          <a:bodyPr>
            <a:noAutofit/>
          </a:bodyPr>
          <a:lstStyle/>
          <a:p>
            <a:r>
              <a:rPr lang="en-GB" sz="2800" dirty="0" smtClean="0"/>
              <a:t>Attempts to introduce exercise to schools of all kinds</a:t>
            </a:r>
          </a:p>
          <a:p>
            <a:r>
              <a:rPr lang="en-GB" sz="2800" dirty="0" smtClean="0"/>
              <a:t>Boys from mid-19</a:t>
            </a:r>
            <a:r>
              <a:rPr lang="en-GB" sz="2800" baseline="30000" dirty="0" smtClean="0"/>
              <a:t>th</a:t>
            </a:r>
            <a:r>
              <a:rPr lang="en-GB" sz="2800" dirty="0" smtClean="0"/>
              <a:t>, girls towards end of 19</a:t>
            </a:r>
            <a:r>
              <a:rPr lang="en-GB" sz="2800" baseline="30000" dirty="0" smtClean="0"/>
              <a:t>th</a:t>
            </a:r>
            <a:r>
              <a:rPr lang="en-GB" sz="2800" dirty="0" smtClean="0"/>
              <a:t> century – in schools for middle-</a:t>
            </a:r>
            <a:r>
              <a:rPr lang="en-GB" sz="2800" dirty="0"/>
              <a:t> </a:t>
            </a:r>
            <a:r>
              <a:rPr lang="en-GB" sz="2800" dirty="0" smtClean="0"/>
              <a:t>and upper-class wide range of sports</a:t>
            </a:r>
          </a:p>
          <a:p>
            <a:r>
              <a:rPr lang="en-GB" sz="2800" dirty="0" smtClean="0"/>
              <a:t>The poor had ‘drill’</a:t>
            </a:r>
          </a:p>
          <a:p>
            <a:r>
              <a:rPr lang="en-GB" sz="2800" dirty="0" smtClean="0"/>
              <a:t>Martina Bergman </a:t>
            </a:r>
            <a:r>
              <a:rPr lang="en-GB" sz="2800" dirty="0" err="1" smtClean="0"/>
              <a:t>Ősterberg</a:t>
            </a:r>
            <a:r>
              <a:rPr lang="en-GB" sz="2800" dirty="0" smtClean="0"/>
              <a:t>, Superintendent of Physical Education London School Board in 1880s - Swedish system or Ling</a:t>
            </a:r>
          </a:p>
          <a:p>
            <a:r>
              <a:rPr lang="en-GB" sz="2800" dirty="0" smtClean="0"/>
              <a:t>By 1909 London School Board included marching, dancing, skipping and gymnastic </a:t>
            </a:r>
            <a:r>
              <a:rPr lang="en-GB" sz="2800" dirty="0" smtClean="0"/>
              <a:t>games. </a:t>
            </a:r>
            <a:endParaRPr lang="en-GB" sz="2800" dirty="0" smtClean="0"/>
          </a:p>
          <a:p>
            <a:r>
              <a:rPr lang="en-GB" sz="2800" dirty="0" smtClean="0"/>
              <a:t>Physical education and interests of state/citizenship</a:t>
            </a:r>
            <a:endParaRPr lang="en-GB"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Sport, Manliness and Empire</a:t>
            </a:r>
            <a:endParaRPr lang="en-GB" b="1" dirty="0"/>
          </a:p>
        </p:txBody>
      </p:sp>
      <p:sp>
        <p:nvSpPr>
          <p:cNvPr id="3" name="Content Placeholder 2"/>
          <p:cNvSpPr>
            <a:spLocks noGrp="1"/>
          </p:cNvSpPr>
          <p:nvPr>
            <p:ph idx="1"/>
          </p:nvPr>
        </p:nvSpPr>
        <p:spPr/>
        <p:txBody>
          <a:bodyPr/>
          <a:lstStyle/>
          <a:p>
            <a:endParaRPr lang="en-GB" b="1" dirty="0"/>
          </a:p>
        </p:txBody>
      </p:sp>
      <p:pic>
        <p:nvPicPr>
          <p:cNvPr id="34818" name="Picture 2" descr="http://harrier.net/archive/prequel/harehounds.jpg"/>
          <p:cNvPicPr>
            <a:picLocks noChangeAspect="1" noChangeArrowheads="1"/>
          </p:cNvPicPr>
          <p:nvPr/>
        </p:nvPicPr>
        <p:blipFill>
          <a:blip r:embed="rId3" cstate="print"/>
          <a:srcRect/>
          <a:stretch>
            <a:fillRect/>
          </a:stretch>
        </p:blipFill>
        <p:spPr bwMode="auto">
          <a:xfrm>
            <a:off x="323528" y="1556792"/>
            <a:ext cx="4286250" cy="3467100"/>
          </a:xfrm>
          <a:prstGeom prst="rect">
            <a:avLst/>
          </a:prstGeom>
          <a:noFill/>
        </p:spPr>
      </p:pic>
      <p:pic>
        <p:nvPicPr>
          <p:cNvPr id="34820" name="Picture 4" descr="http://www.angelpig.net/victorian/football_The-History.jpg"/>
          <p:cNvPicPr>
            <a:picLocks noChangeAspect="1" noChangeArrowheads="1"/>
          </p:cNvPicPr>
          <p:nvPr/>
        </p:nvPicPr>
        <p:blipFill>
          <a:blip r:embed="rId4" cstate="print"/>
          <a:srcRect/>
          <a:stretch>
            <a:fillRect/>
          </a:stretch>
        </p:blipFill>
        <p:spPr bwMode="auto">
          <a:xfrm>
            <a:off x="4860032" y="1988840"/>
            <a:ext cx="3829050" cy="37433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Girls, Empire, Sport and Motherhood</a:t>
            </a:r>
            <a:endParaRPr lang="en-GB" b="1" dirty="0"/>
          </a:p>
        </p:txBody>
      </p:sp>
      <p:sp>
        <p:nvSpPr>
          <p:cNvPr id="8" name="Content Placeholder 7"/>
          <p:cNvSpPr>
            <a:spLocks noGrp="1"/>
          </p:cNvSpPr>
          <p:nvPr>
            <p:ph sz="half" idx="2"/>
          </p:nvPr>
        </p:nvSpPr>
        <p:spPr/>
        <p:txBody>
          <a:bodyPr>
            <a:normAutofit fontScale="92500"/>
          </a:bodyPr>
          <a:lstStyle/>
          <a:p>
            <a:r>
              <a:rPr lang="en-GB" dirty="0" smtClean="0"/>
              <a:t>Warnings of over-exertion</a:t>
            </a:r>
          </a:p>
          <a:p>
            <a:r>
              <a:rPr lang="en-GB" dirty="0" smtClean="0"/>
              <a:t>Dr Mary </a:t>
            </a:r>
            <a:r>
              <a:rPr lang="en-GB" dirty="0" err="1" smtClean="0"/>
              <a:t>Scharlieb</a:t>
            </a:r>
            <a:r>
              <a:rPr lang="en-GB" dirty="0" smtClean="0"/>
              <a:t> – excessive athletics could produce a ‘neuter’ type of girl</a:t>
            </a:r>
          </a:p>
          <a:p>
            <a:r>
              <a:rPr lang="en-GB" dirty="0" smtClean="0"/>
              <a:t>Sara </a:t>
            </a:r>
            <a:r>
              <a:rPr lang="en-GB" dirty="0" err="1" smtClean="0"/>
              <a:t>Burstall</a:t>
            </a:r>
            <a:r>
              <a:rPr lang="en-GB" dirty="0" smtClean="0"/>
              <a:t>, headmistress Manchester Girls School ‘They have only a certain amount of available energy’. </a:t>
            </a:r>
            <a:endParaRPr lang="en-GB" dirty="0"/>
          </a:p>
        </p:txBody>
      </p:sp>
      <p:sp>
        <p:nvSpPr>
          <p:cNvPr id="36866" name="AutoShape 2" descr="data:image/jpeg;base64,/9j/4AAQSkZJRgABAQAAAQABAAD/2wCEAAkGBxQTEhUUExQWFhUWGB8ZFxgXGBwYHBwcGBgdGBoYHR0bHCggGB0lHBwXITEiJSkrLi4uGB8zODMsNygtLisBCgoKBQUFDgUFDisZExkrKysrKysrKysrKysrKysrKysrKysrKysrKysrKysrKysrKysrKysrKysrKysrKysrK//AABEIANsA5gMBIgACEQEDEQH/xAAbAAACAgMBAAAAAAAAAAAAAAAFBgMEAAIHAf/EAEoQAAEDAgMFBQQHBQUFCQEAAAECAxEAIQQSMQUGQVFhEyJxgZEyobHRBxQjQlLB8BVikuHxQ1NyorIWMzSC0hckNWN0g7PC4gj/xAAUAQEAAAAAAAAAAAAAAAAAAAAA/8QAFBEBAAAAAAAAAAAAAAAAAAAAAP/aAAwDAQACEQMRAD8AWRgglIuZnlRjCSEp8KrBiQO8Rfxq41hXDl7qog94ixHOgjS/7VQ4jEkKMT1i45WqwnBLTMpMRrFZiWzmJzp8Mwn0mgqFSjqF35e6pW8I5wQ5Pgau4fECUg2GZMmRoFAzr0pl+tNm4cR17w+dAqtsO6lLvWxolu/m7dJKVCx1BHDrRoYpEWcT/GPnWofCnEBKgo3JggwI6GguY0nL+uRqhhp7uvH4Jq9iycvH06GqGHkZZB48OiaD0XeHiPgqibuHzkDMpPVJihjSvtr8x8FUYBOYEJJEcI/M0HqNl/8Amu/xmtntnoQkqW64EpEklZgAXJNWkOn8B9R86jxxKgAU2zBRnTumRMHnBva1AOwO02ASnOoTp2oWmfNYFE2B7XifyqFlsqKswMEReDrczwIrbZCQUqyeznISPDWOkz6UEQ2eDclU9FGtF7NTzV/EaIJbUBoPWo15vwj1/lQB3tmpme9bmTVbarf2P8PxFFn0r5D1/lVPaTf2RnhHxFANX7CR0/KqWC4eP/1NElsnKLcPyqlhG4AnnzH4aDzaCoRY8U/6xUAxaifaRP8AhP8A1VZ2omWz4p019oVAy6kcPVP9KCT7Q/eT5IP/AFVqW3SIzJ/g/wD3Xv1gKGivIQfWsRioTMLgDU/GSffQRYdDy0pOdIkTZJ/6q0daWFN5lZrnhH3T1qbDLKUJGRdhwA+dYpKlKQcqk5SSZjkRwJ50E7C6ysQi9ZQQL2a2Mpyjr6VZwrfdKeANuUUtne5FrJt+/wBKZNjvdojPIhdxF9aDxWH7qtDWizlJGUegoofZiU26XqrimSf6UFLtRrlT6XrdKsykjLOtpKeHMCsUxp+vDw5V4lqCmb6/AUFvZjWfMlbeSAIB73O4MVUxezC8+2hS8qUmUgCLgGSTqRwiiWzEiVdQDr1PWh22McGsSzmTKF5kqJ0Hdt66edBfx2D7JGbtCqCBEn7xCZg24+6tWGjIvz+CaqMusKICW2xAyoIj2fbiyzN76CimFiR4n8qCANkPDy+CqOMjXoPnQjFkhxOW6lRlHgFdas4t57DpzuJSW9FwQSkG0jSb8INAZSbm5sJqJ9YKgJ0HmJ116R61DicHnPMai6h/pUJqth2QgzICfbVJPC33lG0UGbRcJyNI9t2ROpSnVxc8I4dSKJJUlltZ0S2kmBwCU/IVR2G0VE4hUy4IQDqGxGXzV7R8RyqHe3E9ngcUuJhChExMgCPfQVdnP4rEN9t26WwoktoCQbcATF/GjWAf7RtCiIJHeANpBgx5g0o7Kx7C2Gj2abtJSQpQlKQAYNxcFIvHCnTCIGVMQLTbS97dKDQp08PlVDaaPsz5fEUJ3j3uSw6GW0hTiUgrJNk5hKUwLkkX8xrwi2dvGnEB1pQCXWwCQNCJgkTex+IoJ1eynwFU8OgcPxH4GrIX3B4VXYX/AKvyoJsUjueY/wBQqu+iEK/wn4VYxa+4fL/UKgcWMpHQ/CgxplZTORIH+Inh4Uv7d2FinwgMrWG+zAWgqypkRoInnPlR1/GqZbzklYAkNjKngNCelFUbTbUkHNEiQDyNAv7u4B9pBGIcWszCQSCkCBF4mZnU0VWamXtRCQSo241SwOK7VAXkKM1wFEExw0NBoVXrKky1lByjDNi5POum7GcQ3hm4TqgcTXNWAYMHjXQMAollka/Zgn0oLKtrGSAAOVQ4ray0wM3j3R/Sqq0SoxyJ91WMbgc0HvC37o68VTFBorapI9r/ACioTtdST3VEaiMov41VfZAsc08Zj8pH5VVLZk6HxMW86Ay3vA4AYylShF0AaXmx4TW+JZdxKIDfaZQFHKREn/FrSi/jQh65EAZbX1EmKe91HkfVkLC3ROdKkoIHeKiAo9RIigT8cwpKm14aUuJXlLcQMxtoeJ05Xo5urvUXXgy8hCVGcpGYXyhRBBUdQJ91Dd93A28VpJWMqcxVGYqHExxjLa2lKWG20oYtGIITOdClQkCQCMxMcSJkjUkmg7Tikj6yyoqKQnr95SVJT7U3k+sVaxpQULS4twpS2QoqIyqBBuQBqB8KVd594mRmS2rOrSR7IIkSSdYJ4cqCYve0KbWlaXc6gUZe0JaTmSZWmbzcW4Trag6ns9+WkGbFAg6agR4UOfb7ZxLEykiXT+4mwTb8ZgeE0H2Bvm2tCUlCkKQm+W6e6DpxGnH30x7vYYpbC1Rnc7yo4C2VPkmPMmg325jFISlLcBawY6Acp8gKW9qbNxIZV2rmdCwc6JJnQjWRNuAqffHaIaxGFCwShyUGDEFRSAfyqLbCENYdxwtqTkaUlCi4TMgkSOJkxx0oOeYvCJLkgqABkXF+n6nXjTdsbfpxoIS6A4gEJzaLAsOAhUeE9aSHNpS4dBHoffVlaWF4VRU8UulSsgF/ZFgQBYE8SRwoH/ZjIGIxLyVtlxbozKUDCGuzQUhPPuQSdNOUVv8As8F84g5e0DakKKAYUFLQUlRPEZT61znZW8jjKcmVDhISkZrHuzBUdVCDrrCUgcqK7G3zyrcLqLOJSnKiRkyFRBAVYzmPHgOVA9hQyDujTrVbCqHIe2eHSotkbWZxCFdmZKNQRB018KD7QxS1rRh2zkU64Rn5ATOnQGgPbRWMhA4kD/MKoLbERJvrKz+VLm8ewHsEEuh4KSVapBB5yRcRbjNS7P204tAOQyeISL9dPGgI49gKQZOgJAzqVw5G1qq4TEtFhCkhOYJGYEJ1Ag6jmK8XtJY9oLH/ACJ+VqXGsU40Vi6GlqOqAoAnSCdArQxoYtQMO18S12eURmMCBAudBYcdKM7EYyhSJJACeJNyDMdLUmsrdecacOZTQX3ZSlAAkSsxrImBfhpJp32eIUrwTr4qoLq0CsrY17QciZcIFufEA/EV0vYOCWWG1HL7APtAaidOFc/2VhlOKUkJSYPGePhXT9lJytISYsgW8qAc9gTmJlOkag+Vb458IiSQoiQDy051M4SJjnQVW6zmMxWcrhsgSQbpyiIHifzoKz2LCl8vf8NKiWUgzlTPMgGreN3GYSlxQxDsp7qZRbPBUBMfumdKBZlBKQoyQNTQBXkqWorICUqMieMn9WFEMLt91lBbSe6JIIUULk6gkG4J/rVLHuyR4gDpf+npWsd4WBINgYI10M2I8aDXaG0Vug51akHSwgREcbRrJtxqFpqHMxskAkQZvw9PyFEcFh2ilxLqkpVHcUVHLNwEkJExmiFC0xMg2HByAMwvxHOKC3h3JlPAif5eETUyVpAKSBA/M3oF9dUFd3lAorsLDLedSkylM5lrIslCBmWq4iwB84HGgcN6sKvC4VLgaCO2hKgjRI9ogCE+14QAkDxZdxt4UIwS+2V/w5jrlVBQIMXnMB0A5Vzra2+/1kPJfbKswIZi0d6UFWlwNY15RQnDvqShUFWUqBgmfZBieftEedA3757yoxZbLSHEFtQUCYzSAABEkQDfjQTaO2HXAqQhIX7eSe8OV5CRpISBTJu/uat1AU+cg0gXVw1OgPTrzsDWL3JwygFNlTZiRlJMxoe+VE8Lix4UHJ8bgjPGRYpNjUYJSI5J9/8AWm3fXBrTiCspAQoBKCkkjuSkAzoQBHkfAKGLHePD9e+gvYYXFgokwADreLRe9Em8eEoUkpKVcCAIkK7wUCO8ItB0jqQVtlWZQ6wP0BVyIJAk9RxABhQj33OtA77s4ZCHO0OdpalZMpyltYUIGUAyg5gNTwgC9W8S2hK0ur74Q6QUwYhUpM8bTPlSZj9vLKWJgZFCI45DrPEzean2ht1x5DiEJCUrWVSTcCZAt76B32+8yGVqW03AbKUxdRSlNgLn1pD3Z2moIUJIGYkAEwOMVCvCPP51FaVZAnMTCSoHuhUQAqDEk3uKrMryW86Bqa2nJMqPUyaqbTxYW2oEzaRfkQYvQoO2io1FSjBNiAIAAB5Hx40D1svDfZIyKkZRFyeHjRXBNlMlXICx5SeM86WNnYF5OIU2h0BCUJVp3TKcqbeNzBvHWnEJuLD9Cg9Cv1NeVKlFtBWUCNuUiXHfEfE06JXlcIgwJHvik76OxK3PFPxNOe0X1pBVJSkkgEkAam0nzoPXxQ3Ye22MM48kqKMxkJvkm+ZQvCSfATloPjduLBjtCoHSDb1pZxyySTm1538eo4+lB0rbG82ZtQQ4FZ0kZYIImxNxwFrc6QMUQAVKMAc+NURh47NaVAKJy+1cXjvA6J5TXvYuPKyZc60lQyWm1+XAcr0AraOMSSMhmDNaM4uTKjA4mJ848K3xAShSkOJ7wMG0BJ4i96bNg7ipxDAdGIbRmnIkpC1QOKoIyiZ4zQAtsdmnCYdSRdxT3eiCoJWlInw5UHRipgKk2iRT/vI1hE4FtCshcbjJlATMrh1SIHeSVSfKkMuDUWjWNPlQRIQm1oIJzEnXThFgPnTEpXZYWAAHMVI5FLCVevfWB4hAoPs7AFbqUL7o9pavwoTdavIAx1ip8c8t91TgQQmyUJAshtIhCRyhI9ZoJN3nmWn4xLaXWXU9kuTBQFLSe1SeBTl6WJvRbd/ZoVjSgFRbYWvKkkZj2aiAVGAJmDwAilZwTrXStyNnIOTGhyVOJLS0EAQ4kgFYVOiwlKoiZWb3igdWMQ3AEhNoMEKyiJ4GE63i0VvjlIRZK1kqPFRWDEnQnQXNuAA0gUOClKBQClJAITBKu9lm8mxmR5daGYLaocXkGZIROp1txvz9PeAl3kaS7h1oiSATJWCUlNxYEwOkgC3O/IcXBkkwa7E5JaJUUEZREWXBSJBOhnWIEwJNcXxqwCPCg9wTKVEgkJsSJUUwdORm/DkDUy2wkZQQTbTTlY6wRPDhVdLK1ArSCoJuvKknKOaoFh1NWcOM2UcDB6ECZI6d0+goNcWnvZrAXsDoRBNv+a1XsA6kAWm3Pj6UKcNlK5k1NhcYqLJF7COtAV/aa20KCTAWCFRHeSbEHpFCWX5B5z/QVo8+fvSTHOY/XSvMIbAqECfamPWxmgJ4QFRSjVSjAHMk2FSEZFEEZsp4Hl14i1Qt4lCTIdSDwIClQdRFheambaTYZ9T7IHe0taZSPU3oGPYm1UocC3FADswkz0UoJHjxnrFN2DxiHUhSCCCP14VzRvaaU+ypUC8BIEDSFXlQmDrFtKMDehpgIV2RIcRIywkDKSFWixzEk+PSgfjECSKykbD75NrMJYcJiYEH9a1lBFuFjENlRWoJlQielEt6WQ4kKAvxOUGQZ462pe2RstYiQRPT48qYHVkCIJjp/OgX1IskcAIoa67CzP6/RoviRcx/SgLpUVKCQTx08p8JoCSFApIyyToZ0A1tF+FPGHxWHXglOrCRimWipKgIXmbkga3GndNu91pP3f2A9inQ23CSblSjlASIlUG6onQV0XerZ+EweBc7JABSjIlRJkqXCCde8TMn8gKDhi0EqMm836niasMBSZyKUnNrlJExzjX+dWC0CueB9xFq9JgxbTlyoL+9Lf2eCR+HCIPmtayfyoEBkg+1BmD8DTbvShIW0n8GHaA693N5CDSziE0Djid6UPspZAPe+4mRkSm8W1MiIGojxpm2VsFPYS46hpWWez7ua+maTadIrlGDcyqkGCLjhxvXW9sbxobYzqDZEd5JjMox3RGpnnpQctJSV985ZkEi8HS4pl3N3hDf2BEJW8FSJgZm1IjmL9n5TSYtxSiVEXJKjHUz5C9TsDXyoOx4rELcTllSLWAEqSVWBUM+hGYWTqbcaoYjZ5lIIS2EKBGWCo5e7AAuqU92/OgW728gUoNPlXaHKA4FGFgWAXBtaeh4wbl0OHKgpOQHUxHK5iEgzPje/SgEbWx6m2XMxJygmCpIynL3BFzJUUjXroa5ItZBnyvfpXVvpBaaRhUAGVLWLBVkkC5sYUYt5+dcvxyIJ8qBl3E3s+pFaFpHZunNmi6VBMCY1SYAjhVDaWKbdWt1pOUGQAAEiSbqCfuz3rdOtBHVCwtTxuzuj2jIcxBU2hR+zSAMy4BveyUglWok+hoEtbAUqAPE/wAqINOBtMBKTcWUkKHvpixO6qmkKcCgBPezJIgaZoSVE+FA3hhbEvrVBNktgXsBOZUgan2aClin0qQEBpAULFSAQVTzE1aa2EpTYUQsIJiwUfKADfyJ6Vq7jGmj3UqkagLCTfgVAKJjj6RRrG76NhlLTLcjLlIckWgiZFrfGKAXhsKAO4lRVoYUM0kHmBoReIvUT2EWr+zWeACkhKgCc2aZANyep5VY2FtNTq1AgAZbASdCTHeJgXPrRB1gqvm8LJ69LUAM4VVpSsCYSVe0gDnwIM6ePhUu0MA4WmE9mcwzqKZAgLUCOPGCaNsYdwSUrUnllMfCKmbYNlKJJOpJknxPGgn3W2P2DZU4AHFxpBKR+En32ryhT20VAkZzYmsoLP1Z1aArtVgAkBKu0Mc4gECa8Rs9X3nD/mn3j86K7NbSEAlE8ZPe1Gl6rLShJcGX706DQjTppQB9prSDCycpv4xa9Dfr6ZtATGt+PLQ2AFGNsJSpMcBpNAW8Le50oLuE2o4hxLiHFII0KYzXBHGR8asbwurcYC1LU59scqlkqOXLECeRPIVRbNhVva6v+5sjmtw+8UArCmQSa1eEnyPwrfDezUmGazvNpiylpTb94hP50BffFJGKIgwlDaZ8GUW+NLmIOlNO+OPKsSpaFEJJKCJInKVJ0nvCIv4aWlVeOk0Hg0sK3WCQASTAtJMDoOVYymSQATAJMAmANSeQHOpZAT15zwjSgkx+ALISZCkuJzIULZhaxEykiRIOk1Tw6tRUgTJub+p6eleBBF4MTE8J5TQTNJGa3I/CrCNoYlTTae2d7Now2JOVJgkDrYGAZgSBaoGB3h+uFRtez4UFvF4pxz7RxZWogCT0PSq2MEielSR3T41ipMBMkkgAQDJPTjc++gjZfcTAbWpM65VRpzI5SPWnzdXBlzswlxZdDalXOYGFgEXMXAnxk3pD2csGbXFj8PKr+C2mthxtxF8hzQTYg2UPMWmg63vDs5RStcFADXFQUmY0ywJvA1vXFdsJSHVAAJ0sJgzeb6fzpy3m3xbdwpQyShbhEiSogSMw0ATpGpJmkTFrKjmOp9I4UGi01o+iINSlVau6UBTdNP2iv8P5inEYeU+dKO55T2pzCe7aOeZNO9gLDqb0GiMLY143hzA86sofEXF/H+VaPPWsn1NAKVgW8xll5Wui0JGuolM15RTaDS2W0uqCFIUQJSqSCpOYBQixIvWUEjsJJSARBEeECKEKROYnWTN/T3RRjeTEqbcWlKjCcsfwilteLUZOYyTz5WoKe0HOWl/jVJOqugrfGquJ5VXZX7XgKD1NhfnRLa7X/c2P/cV1jOm/h18KHLPdtxNGtuNJSwwj7yW1T/zE+vs0CmMQrhYetE93XpxbIIFlhX8IKvyoSkWolu4Ptir8KFn/ACx+dBLvBiiV5oMzJkyO+JAHLQ2oSXs0UW2v3kTJixi/AkW4CxE3oWwxJoHTcHeTD4VLiXUBQVqdcybDJfkZMaQVeYnbOwS06S3CsO4FOMLSQQWzJAkx3kiEnjI60K+omefKnXcnaWGQktY3I4znCkIWmUoVCszgUbJEAAg2OYUCbhmSkFR4npHrxqq64TaSRJPSTEn3D0p9+kQYVCkN4ZktlIOYEKCVJUnuKTfvayFAxa4OlJbDaEj7RKjyIMTGo8vzoKpxRAtY860adV5VYxaUz3AQORMmf1FaMtjjPSP60Hv1gxqPStfrSvDqJB8dawoHGtuySOZ/XjQTYOyPG9erWCYrdCe7yHU1VKyFGL0FqJSe7MRJvboeF/yrTa7IS6pKYy2KYUFd03FwdYi3DjWiMQqCJ7p15GNJ51C02txxKUJK1q7oSm5J5UEefnatnyDdOlP4weDweCLhWyvFp7wKgleV6MvZICbqCTOpIB73AVzl97OpSiCVKJJM6kmSfWgMboqHbc7fmKeyRSFuoYeHhT2UdKCQKrVRt51qqtc1BNidpJWlKHXWcqYhLmbulIyiAFxcXJgVlQONBSR3TPOByrKANtDa5xALlpVGgI0EcfCh2c39Km2NgwtpJKiNdAOdVnmwkG5nOR5DjQQ4pVQJPdUax5dapPcP64UErD+XKrkf1HlxoptiDkAPsMIBHjJn3n1FA0mUUX2kIzG3sgcz3Uge750C4miWxrdqf3QPVQ99UW03oowmEK6kC2vl1oNsScyFDp8IUes8NLx0qhhjB0ohhzrppGmkCACI1HPmaplcKBJgUE7j0/oVowbW4TxrUvpE3nwrTDPjMb8eNqBo2NiUYloYN9QQtP8AwjyvuqP9is/3ajEH7pjwpcxmGW24ptaClxBKVpUNCOHLz4yIqN1WtdB2WlWJw4zqnEJHdVqVpA9hU6qAsDxymg528hQAkRPGvcOyoiwmje30HLfWRaPlVbZFk+ZoBmQkhMXmI61K6wUkBSTJFhqeOgBvYT51I/Z6eoPuqXGPEiJPiTAnhfhQVEKEQb+Nh61GvCcYOXmDp/Kq6pm8iOfCmzdMjDEYjFBBaCVZUOA5lmBGVEGRqL2vN4oAuG2GpyQFZUgZlKWYSlJ0Uo8By58Jqz9bS0nssLISRDr5GVbnNKeLbfTVXE8KNb375jGgIDQQ2IKc11yOfADhF/GlV6+hPhQevDOCIGlC+zN6sl+DGpHCvVLPh0oJ9gOZXPI02jax5+6krBuQ4KJrdoDv7WPMegqM7VUePwoCp016h2ge8HiSplBsT18T8hXlCtjJzNA5jqbedZQDNhO9wDxqVSgWgBqLK8ePz86FbMxEJHnUr2JhoWupRJoKOOkG3OqSnVREmrWLdkCKqEUE2BRK0i9yB6mKYXSStcTdRHsza6QqeGv6tQnYo+1QOah7r1dW9JmdDOaSrKOCT4n8qCs1gFFWUXI1okNmry5es/rlpXrKe8SdTzq4Rp4fmaCgjZrg1Rw4QfAdeHCqeO2I9lkIJ8KOFM2j0v8AGp22ISUq1SYNAmtsqRZQIrV1u8C80b2rhxHhcVSwzOZST+v5UEmy9iPu93JlT+JVo+ddATsZSCnK4BkMgyBbKgc+aSfOgeDNhRIOzr4elBc2psb6wCoZA6kd4SIk2zpPJXLoRQnB7mlA7zyZJuBA/M1eZfyHMLnQp0BSdQfiORAohiClYBEd4d1XMdfC/hegStr7uuNrK7Lbi5SoFQteQL+lDG9mFwnsloJiYUqIi0+PjzNOWLETPPTj5c/GqqWEtjMq06JAF/8AEeX6tQBcLs5vDp7d+6h7KdRm6DVR66DprQDa20lvOEqsJskaDz4mr+31KW4VGNLDkJiB7qDuIig2SutMQ+rwnlXnwr10SPOg9wuBcV3kifMD4miCdiuETp0Kk/OrWzCnKI4UTkRrQLn7PW2sEwfMVMpJ5VZXjQlapBJAAHnr+VVHccDoiPOg0VPKvBNQrf6VgxJ/RoHDd9z7IX4n41lLuzdrKQTyPPnWUEfa8h76iWbVskkkBIkmwGsmrb+yXkxKDflf4UA1ZmoqIK2e4NUK9KpOJigPbv4RBT2hX3gSAm2ka+/3UYb2O1P+9FzJEpg+It7qWdkOZSo8Mp+FGGnB/UUB7DbHaOrmlgSoC0URweyWRqptY5KI+IUKXQmEpJNjMA+V6maxA5igajgGyIStCBp9nkB/iurzmqit3mgIDg81/wA6EJxQ51v9YHOgr7S3dcNkKZy6ZlOXPkJ8KGhg4c9moBaiBBQruTN8xjQUYViBzqNb6edAWwGyMPlErTMX7/8AOrwwGGGqk/xn50uoxSfxC1eHFA2mgYnMJhfxJ/jPzqj9aZC+ybJUg3kGwV0J4kW5Ax1oJinoJTJkajlw8qhxIyJJULyByB1PpofTjQMaCiRmIKgqBNssXIgaRy4e6q+IwrC/bIJPGT10vEH8qEM4vOAowVJ9u+v4T48J5xzrcYhMXINufP4HS3Ggtvbv4ZYjPHgr51Rd3QY4PepFSswshKVXNh4xIT/X4VWXiwON6Cs/umgaOp9aXTg/tS0VAHNGY6dDTI9i0njQHFpBckfrlQX8BsR0KhSm1IHJzIdeqTNMLWxmCnvGDxBWfyNA8NixYTVg4gc/fQERu/hBJzxOveNRO7Cwf4z/ABH5VROKHMVop8HiKBbxrORxSAQrKYkceRqGiWJ2a444opTIJ5jlXv7Af/CPUUAsVlFv9n3/AMI/iFZQM+ytlJZubrOp5dB0ogXOVJX+2bn92j3/ADrE75uf3aPf86Br2gV5DAJ5wOHGlx3ZhcXoQB96CB74qE77O/3aPf8AOqWI3mcXqlPv+dAV/ZaUf2hPOB/Op2lobAAlw/vQE+MCST50tHbKvwj31n7YV+Ee+gYX3CsySZ8fcBwrVFuJ9aAjbSvwj31g20r8I99AdVGpmfGvCR19T86B/tlX4U++vDtlX4R76A4EjmfU1t2YPE+ZoENtK/Cmthts/gT6mgY2sGk6hXrFXsDhAhSVoSVFJkCZ4EeomRbhSkneFQ0Qn1Prr+pqdO9joAGVJAJIEmATEnXjA9KBkRsxV1JbUY/Hl56xJzGT7tKp7SbUVfaIUVAx3jEdLVQY34dSI7NBMzJmfDWw8K8Vvs5IPZNyOJkn1N6CwwtLckt62jMRY6iI5UWUhHBtS0rA0MhQEeigfPXzXV74LP8AZNxx1v8ALWt2d81p0ZbHhmHrBvQMyVtMrBKZeJlKJJKeILkEiRwF9BVhrYjSgVFJ1kyTx199KzW/TiZystCeQI+Feq39eP8AZo/zfOgaHt3WeXxoRtDYUXahKupkUFc3ydP3EDwmq6953DqB6mgONYMGO1buBc5wZPQAWFWRgsNxSf4j86VFbfWeA99a/ttfIepoHVvB4P8AD6qPzq0jAYY6JHqfnXP/ANtr5Ct07fWNAPfQdHZwrafZSBW6hXPmt63RwSfX51KN8XfwI9/zoHoKFZSL/ti5/do9/wA6ygWqysrKDKZt0d1Rim8RiHnexw2FSFOrCc6iVGEoQmQCoxEkwJFLNPP0db1nAIeD+GU/gMQQ093bZgCQEk90qyk90kSIMiKCDa26LS2cM/s513EDEOljsnGwlxDiQFZSUqKTIIPIC88lbaWCWw84y5AW0tTawDIzIUUqg8bg123YO7WFw+MwO0NmqDmFxLvYlDqc6mVEFUoKrpPcKZNxOpCrc3+k/bCn8fiEKbZQGcQ8gFttKFK+1IlxQu4ru6nmedAu7IZZW6lL7immzqtDfaEcu7mTN+vrTN9I+5zOzHUspxK3niApQLIQkJVIBzdoZMjSOOtKDWo8RXSv/wChf/FR/wCnR/qXQcyrK69uvsRjA7Laxr7jWHxGIeKUuYjDLxGRCcwyIbCTlUrKTnI9kwOdFRgNmPrx21MI226MNhQoNlpSWTiCHCXC2qJSAlHdiLqOtwHDKyutbLcRtLZOKxT7LBxWAWlxLgaSgOIEL7JxLeULSQFp4ajrLFvDtVnB7S2dh2cBggjEtshwlkTlddUkpTwSASVTBJMTMUHA6yuxr2E2xjdqJwuCQt1pxBaefyfVcMhQC1lQcISCATl9qIEAQZM7S2bhhtnZhOGwjgxuH+2CUBTRUBn7VsWF4ACiLp4TQcDp83I3aweLwOPdc7f6xhWFuiFJDR7iigxGYkFN7xT1s76ttLaGIwKsEw3h8E868S2Icc7NRbyKI4KWorMcAlMWmqO5W87mLwO2UqaYaQjCLLaWWkt5QpDnclIlQEDWTQcXrK7xuvs5C9n4ZeAaw2JbSyRj8KpKO3ccUm6gtaSoEGcoMAiIm0cW2LstWJfQwlTbalkjM6rIgQCTmUdNPWgoUxblbpL2i92TbzDSpEB1ZSpUhRORIBKyAkkjwrN6d0XMClClv4V3OSAGHe0IgSSRAgXFFPoY/wDGcJ4uf/C5QB8Juo+9j1YBiFuJdW3m9lMNqKVOH8KQATxPASYFFcfuIPqz2IweLaxYwxjEJQhaFI/fTm/3iLHvDgCeBovu7vQ1s/b+LdfBLS3n2lkCSkKeJzgamCkTF4JidC3bobIwODwm1cQxjPrGGW0WzLamwnOFBLZWowtffSkwB7Q0mKBD2f8ARspYYQ9immMVikZ8Ph1pWSpMEpK1AQ0VQYBnlrIA3Yu5DrpxKsQtOFZwZy4hxwFWVc5QhKU/7xU8AeI5iXv6TSoby4GOCsNk8O24ec0wfS6lI2btDsovjm+1jn2LOv8AloONb27qrwXYr7RLzGIR2jDyAQFptIKVXQoSmQdJHWF+uoby33X2aVe19YcCZ1y5n/dZPurl9BlZWVlBlZWVlBlZWVlBlNW6+9LLGGewmKwv1lh5aXIDhbWhaQRnScpvEDhx4EilWsoHo/SJ2RwjeEw4Zw2Ee7YNqWXFOLuCpa4GqVKAAFsx1tFx3f8AwJxT2I/ZDSu2QvNndKyXHCCV95JSnQ+yAe8TPCuc1lBe2NiWW3UrfZL7YmWw4WpPDvAEiD0p53h+kTBY3EJxGJ2VncSAn/i1hJCSSAUhuDqa5xWUHT/+1kPDENY7BIxGGec7RDfaFKmrQEhYTcCBcBJEq4GKFbL+kXsMQ4pvBspwjrXYOYRMgKQM0FTkSpzvrBWQZCiI0hFrKB2d31YRhzg8NhFN4Vx0OYgKfKnHQCCGwsIHZpEAaE26mSG1/pGw2IxWFxS9nqz4UJCQMUYIbJU3P2XBRnrpXOayg6i99KzLhxaXtnhbGLyqca+sGe0QAAsLCAQCEt2AsUTN4r3/ALWGCvCOq2antcIjK0U4haQkRlCQCg93LzkzF+fLaygdcNv/ANhtM7QwmH7LtM3bNKcLgc7RZW53soKJOUiBYpGotRln6TMG19aDGyUITi0FLw+sL72YEKFkgJT3iIRl1meFcxrKDpLH0mMtupxTeByYxDPYhYfV2RAQEJWtGXMshIAgq4C9hHOXXCpRUoySSSepua0rKDKZtwt5mtn4j6wvDF9xP+6PalsIlKkqkBCs8hQ10jrSzWUDLtPbmDfxxxK8GtLS8y3GU4gytxSlKKs5blKSSO6Bw1qTeffVzFMowrTSMNg2zKGGpMn8S1G7ipkzbXnelasoOi4b6SmycM/icGHsZhEZGnu1KUqAnIXEZTmKSSbESSdKG7J3+WBi2sY39ZYxqu0dRn7NSXJBDiFQcsQLRHdTpF0ysoGbfDez64lhltoMYbDIyMtBWc3jMtSoGZRgcPiSVmsrKDKysrKDKysrKD//2Q=="/>
          <p:cNvSpPr>
            <a:spLocks noChangeAspect="1" noChangeArrowheads="1"/>
          </p:cNvSpPr>
          <p:nvPr/>
        </p:nvSpPr>
        <p:spPr bwMode="auto">
          <a:xfrm>
            <a:off x="155575" y="-1790700"/>
            <a:ext cx="3914775" cy="37433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36868" name="AutoShape 4" descr="data:image/jpeg;base64,/9j/4AAQSkZJRgABAQAAAQABAAD/2wCEAAkGBxQTEhUUExQWFhUWGB8ZFxgXGBwYHBwcGBgdGBoYHR0bHCggGB0lHBwXITEiJSkrLi4uGB8zODMsNygtLisBCgoKBQUFDgUFDisZExkrKysrKysrKysrKysrKysrKysrKysrKysrKysrKysrKysrKysrKysrKysrKysrKysrK//AABEIANsA5gMBIgACEQEDEQH/xAAbAAACAgMBAAAAAAAAAAAAAAAFBgMEAAIHAf/EAEoQAAEDAgMFBQQHBQUFCQEAAAECAxEAIQQSMQUGQVFhEyJxgZEyobHRBxQjQlLB8BVikuHxQ1NyorIWMzSC0hckNWN0g7PC4gj/xAAUAQEAAAAAAAAAAAAAAAAAAAAA/8QAFBEBAAAAAAAAAAAAAAAAAAAAAP/aAAwDAQACEQMRAD8AWRgglIuZnlRjCSEp8KrBiQO8Rfxq41hXDl7qog94ixHOgjS/7VQ4jEkKMT1i45WqwnBLTMpMRrFZiWzmJzp8Mwn0mgqFSjqF35e6pW8I5wQ5Pgau4fECUg2GZMmRoFAzr0pl+tNm4cR17w+dAqtsO6lLvWxolu/m7dJKVCx1BHDrRoYpEWcT/GPnWofCnEBKgo3JggwI6GguY0nL+uRqhhp7uvH4Jq9iycvH06GqGHkZZB48OiaD0XeHiPgqibuHzkDMpPVJihjSvtr8x8FUYBOYEJJEcI/M0HqNl/8Amu/xmtntnoQkqW64EpEklZgAXJNWkOn8B9R86jxxKgAU2zBRnTumRMHnBva1AOwO02ASnOoTp2oWmfNYFE2B7XifyqFlsqKswMEReDrczwIrbZCQUqyeznISPDWOkz6UEQ2eDclU9FGtF7NTzV/EaIJbUBoPWo15vwj1/lQB3tmpme9bmTVbarf2P8PxFFn0r5D1/lVPaTf2RnhHxFANX7CR0/KqWC4eP/1NElsnKLcPyqlhG4AnnzH4aDzaCoRY8U/6xUAxaifaRP8AhP8A1VZ2omWz4p019oVAy6kcPVP9KCT7Q/eT5IP/AFVqW3SIzJ/g/wD3Xv1gKGivIQfWsRioTMLgDU/GSffQRYdDy0pOdIkTZJ/6q0daWFN5lZrnhH3T1qbDLKUJGRdhwA+dYpKlKQcqk5SSZjkRwJ50E7C6ysQi9ZQQL2a2Mpyjr6VZwrfdKeANuUUtne5FrJt+/wBKZNjvdojPIhdxF9aDxWH7qtDWizlJGUegoofZiU26XqrimSf6UFLtRrlT6XrdKsykjLOtpKeHMCsUxp+vDw5V4lqCmb6/AUFvZjWfMlbeSAIB73O4MVUxezC8+2hS8qUmUgCLgGSTqRwiiWzEiVdQDr1PWh22McGsSzmTKF5kqJ0Hdt66edBfx2D7JGbtCqCBEn7xCZg24+6tWGjIvz+CaqMusKICW2xAyoIj2fbiyzN76CimFiR4n8qCANkPDy+CqOMjXoPnQjFkhxOW6lRlHgFdas4t57DpzuJSW9FwQSkG0jSb8INAZSbm5sJqJ9YKgJ0HmJ116R61DicHnPMai6h/pUJqth2QgzICfbVJPC33lG0UGbRcJyNI9t2ROpSnVxc8I4dSKJJUlltZ0S2kmBwCU/IVR2G0VE4hUy4IQDqGxGXzV7R8RyqHe3E9ngcUuJhChExMgCPfQVdnP4rEN9t26WwoktoCQbcATF/GjWAf7RtCiIJHeANpBgx5g0o7Kx7C2Gj2abtJSQpQlKQAYNxcFIvHCnTCIGVMQLTbS97dKDQp08PlVDaaPsz5fEUJ3j3uSw6GW0hTiUgrJNk5hKUwLkkX8xrwi2dvGnEB1pQCXWwCQNCJgkTex+IoJ1eynwFU8OgcPxH4GrIX3B4VXYX/AKvyoJsUjueY/wBQqu+iEK/wn4VYxa+4fL/UKgcWMpHQ/CgxplZTORIH+Inh4Uv7d2FinwgMrWG+zAWgqypkRoInnPlR1/GqZbzklYAkNjKngNCelFUbTbUkHNEiQDyNAv7u4B9pBGIcWszCQSCkCBF4mZnU0VWamXtRCQSo241SwOK7VAXkKM1wFEExw0NBoVXrKky1lByjDNi5POum7GcQ3hm4TqgcTXNWAYMHjXQMAollka/Zgn0oLKtrGSAAOVQ4ray0wM3j3R/Sqq0SoxyJ91WMbgc0HvC37o68VTFBorapI9r/ACioTtdST3VEaiMov41VfZAsc08Zj8pH5VVLZk6HxMW86Ay3vA4AYylShF0AaXmx4TW+JZdxKIDfaZQFHKREn/FrSi/jQh65EAZbX1EmKe91HkfVkLC3ROdKkoIHeKiAo9RIigT8cwpKm14aUuJXlLcQMxtoeJ05Xo5urvUXXgy8hCVGcpGYXyhRBBUdQJ91Dd93A28VpJWMqcxVGYqHExxjLa2lKWG20oYtGIITOdClQkCQCMxMcSJkjUkmg7Tikj6yyoqKQnr95SVJT7U3k+sVaxpQULS4twpS2QoqIyqBBuQBqB8KVd594mRmS2rOrSR7IIkSSdYJ4cqCYve0KbWlaXc6gUZe0JaTmSZWmbzcW4Trag6ns9+WkGbFAg6agR4UOfb7ZxLEykiXT+4mwTb8ZgeE0H2Bvm2tCUlCkKQm+W6e6DpxGnH30x7vYYpbC1Rnc7yo4C2VPkmPMmg325jFISlLcBawY6Acp8gKW9qbNxIZV2rmdCwc6JJnQjWRNuAqffHaIaxGFCwShyUGDEFRSAfyqLbCENYdxwtqTkaUlCi4TMgkSOJkxx0oOeYvCJLkgqABkXF+n6nXjTdsbfpxoIS6A4gEJzaLAsOAhUeE9aSHNpS4dBHoffVlaWF4VRU8UulSsgF/ZFgQBYE8SRwoH/ZjIGIxLyVtlxbozKUDCGuzQUhPPuQSdNOUVv8As8F84g5e0DakKKAYUFLQUlRPEZT61znZW8jjKcmVDhISkZrHuzBUdVCDrrCUgcqK7G3zyrcLqLOJSnKiRkyFRBAVYzmPHgOVA9hQyDujTrVbCqHIe2eHSotkbWZxCFdmZKNQRB018KD7QxS1rRh2zkU64Rn5ATOnQGgPbRWMhA4kD/MKoLbERJvrKz+VLm8ewHsEEuh4KSVapBB5yRcRbjNS7P204tAOQyeISL9dPGgI49gKQZOgJAzqVw5G1qq4TEtFhCkhOYJGYEJ1Ag6jmK8XtJY9oLH/ACJ+VqXGsU40Vi6GlqOqAoAnSCdArQxoYtQMO18S12eURmMCBAudBYcdKM7EYyhSJJACeJNyDMdLUmsrdecacOZTQX3ZSlAAkSsxrImBfhpJp32eIUrwTr4qoLq0CsrY17QciZcIFufEA/EV0vYOCWWG1HL7APtAaidOFc/2VhlOKUkJSYPGePhXT9lJytISYsgW8qAc9gTmJlOkag+Vb458IiSQoiQDy051M4SJjnQVW6zmMxWcrhsgSQbpyiIHifzoKz2LCl8vf8NKiWUgzlTPMgGreN3GYSlxQxDsp7qZRbPBUBMfumdKBZlBKQoyQNTQBXkqWorICUqMieMn9WFEMLt91lBbSe6JIIUULk6gkG4J/rVLHuyR4gDpf+npWsd4WBINgYI10M2I8aDXaG0Vug51akHSwgREcbRrJtxqFpqHMxskAkQZvw9PyFEcFh2ilxLqkpVHcUVHLNwEkJExmiFC0xMg2HByAMwvxHOKC3h3JlPAif5eETUyVpAKSBA/M3oF9dUFd3lAorsLDLedSkylM5lrIslCBmWq4iwB84HGgcN6sKvC4VLgaCO2hKgjRI9ogCE+14QAkDxZdxt4UIwS+2V/w5jrlVBQIMXnMB0A5Vzra2+/1kPJfbKswIZi0d6UFWlwNY15RQnDvqShUFWUqBgmfZBieftEedA3757yoxZbLSHEFtQUCYzSAABEkQDfjQTaO2HXAqQhIX7eSe8OV5CRpISBTJu/uat1AU+cg0gXVw1OgPTrzsDWL3JwygFNlTZiRlJMxoe+VE8Lix4UHJ8bgjPGRYpNjUYJSI5J9/8AWm3fXBrTiCspAQoBKCkkjuSkAzoQBHkfAKGLHePD9e+gvYYXFgokwADreLRe9Em8eEoUkpKVcCAIkK7wUCO8ItB0jqQVtlWZQ6wP0BVyIJAk9RxABhQj33OtA77s4ZCHO0OdpalZMpyltYUIGUAyg5gNTwgC9W8S2hK0ur74Q6QUwYhUpM8bTPlSZj9vLKWJgZFCI45DrPEzean2ht1x5DiEJCUrWVSTcCZAt76B32+8yGVqW03AbKUxdRSlNgLn1pD3Z2moIUJIGYkAEwOMVCvCPP51FaVZAnMTCSoHuhUQAqDEk3uKrMryW86Bqa2nJMqPUyaqbTxYW2oEzaRfkQYvQoO2io1FSjBNiAIAAB5Hx40D1svDfZIyKkZRFyeHjRXBNlMlXICx5SeM86WNnYF5OIU2h0BCUJVp3TKcqbeNzBvHWnEJuLD9Cg9Cv1NeVKlFtBWUCNuUiXHfEfE06JXlcIgwJHvik76OxK3PFPxNOe0X1pBVJSkkgEkAam0nzoPXxQ3Ye22MM48kqKMxkJvkm+ZQvCSfATloPjduLBjtCoHSDb1pZxyySTm1538eo4+lB0rbG82ZtQQ4FZ0kZYIImxNxwFrc6QMUQAVKMAc+NURh47NaVAKJy+1cXjvA6J5TXvYuPKyZc60lQyWm1+XAcr0AraOMSSMhmDNaM4uTKjA4mJ848K3xAShSkOJ7wMG0BJ4i96bNg7ipxDAdGIbRmnIkpC1QOKoIyiZ4zQAtsdmnCYdSRdxT3eiCoJWlInw5UHRipgKk2iRT/vI1hE4FtCshcbjJlATMrh1SIHeSVSfKkMuDUWjWNPlQRIQm1oIJzEnXThFgPnTEpXZYWAAHMVI5FLCVevfWB4hAoPs7AFbqUL7o9pavwoTdavIAx1ip8c8t91TgQQmyUJAshtIhCRyhI9ZoJN3nmWn4xLaXWXU9kuTBQFLSe1SeBTl6WJvRbd/ZoVjSgFRbYWvKkkZj2aiAVGAJmDwAilZwTrXStyNnIOTGhyVOJLS0EAQ4kgFYVOiwlKoiZWb3igdWMQ3AEhNoMEKyiJ4GE63i0VvjlIRZK1kqPFRWDEnQnQXNuAA0gUOClKBQClJAITBKu9lm8mxmR5daGYLaocXkGZIROp1txvz9PeAl3kaS7h1oiSATJWCUlNxYEwOkgC3O/IcXBkkwa7E5JaJUUEZREWXBSJBOhnWIEwJNcXxqwCPCg9wTKVEgkJsSJUUwdORm/DkDUy2wkZQQTbTTlY6wRPDhVdLK1ArSCoJuvKknKOaoFh1NWcOM2UcDB6ECZI6d0+goNcWnvZrAXsDoRBNv+a1XsA6kAWm3Pj6UKcNlK5k1NhcYqLJF7COtAV/aa20KCTAWCFRHeSbEHpFCWX5B5z/QVo8+fvSTHOY/XSvMIbAqECfamPWxmgJ4QFRSjVSjAHMk2FSEZFEEZsp4Hl14i1Qt4lCTIdSDwIClQdRFheambaTYZ9T7IHe0taZSPU3oGPYm1UocC3FADswkz0UoJHjxnrFN2DxiHUhSCCCP14VzRvaaU+ypUC8BIEDSFXlQmDrFtKMDehpgIV2RIcRIywkDKSFWixzEk+PSgfjECSKykbD75NrMJYcJiYEH9a1lBFuFjENlRWoJlQielEt6WQ4kKAvxOUGQZ462pe2RstYiQRPT48qYHVkCIJjp/OgX1IskcAIoa67CzP6/RoviRcx/SgLpUVKCQTx08p8JoCSFApIyyToZ0A1tF+FPGHxWHXglOrCRimWipKgIXmbkga3GndNu91pP3f2A9inQ23CSblSjlASIlUG6onQV0XerZ+EweBc7JABSjIlRJkqXCCde8TMn8gKDhi0EqMm836niasMBSZyKUnNrlJExzjX+dWC0CueB9xFq9JgxbTlyoL+9Lf2eCR+HCIPmtayfyoEBkg+1BmD8DTbvShIW0n8GHaA693N5CDSziE0Djid6UPspZAPe+4mRkSm8W1MiIGojxpm2VsFPYS46hpWWez7ua+maTadIrlGDcyqkGCLjhxvXW9sbxobYzqDZEd5JjMox3RGpnnpQctJSV985ZkEi8HS4pl3N3hDf2BEJW8FSJgZm1IjmL9n5TSYtxSiVEXJKjHUz5C9TsDXyoOx4rELcTllSLWAEqSVWBUM+hGYWTqbcaoYjZ5lIIS2EKBGWCo5e7AAuqU92/OgW728gUoNPlXaHKA4FGFgWAXBtaeh4wbl0OHKgpOQHUxHK5iEgzPje/SgEbWx6m2XMxJygmCpIynL3BFzJUUjXroa5ItZBnyvfpXVvpBaaRhUAGVLWLBVkkC5sYUYt5+dcvxyIJ8qBl3E3s+pFaFpHZunNmi6VBMCY1SYAjhVDaWKbdWt1pOUGQAAEiSbqCfuz3rdOtBHVCwtTxuzuj2jIcxBU2hR+zSAMy4BveyUglWok+hoEtbAUqAPE/wAqINOBtMBKTcWUkKHvpixO6qmkKcCgBPezJIgaZoSVE+FA3hhbEvrVBNktgXsBOZUgan2aClin0qQEBpAULFSAQVTzE1aa2EpTYUQsIJiwUfKADfyJ6Vq7jGmj3UqkagLCTfgVAKJjj6RRrG76NhlLTLcjLlIckWgiZFrfGKAXhsKAO4lRVoYUM0kHmBoReIvUT2EWr+zWeACkhKgCc2aZANyep5VY2FtNTq1AgAZbASdCTHeJgXPrRB1gqvm8LJ69LUAM4VVpSsCYSVe0gDnwIM6ePhUu0MA4WmE9mcwzqKZAgLUCOPGCaNsYdwSUrUnllMfCKmbYNlKJJOpJknxPGgn3W2P2DZU4AHFxpBKR+En32ryhT20VAkZzYmsoLP1Z1aArtVgAkBKu0Mc4gECa8Rs9X3nD/mn3j86K7NbSEAlE8ZPe1Gl6rLShJcGX706DQjTppQB9prSDCycpv4xa9Dfr6ZtATGt+PLQ2AFGNsJSpMcBpNAW8Le50oLuE2o4hxLiHFII0KYzXBHGR8asbwurcYC1LU59scqlkqOXLECeRPIVRbNhVva6v+5sjmtw+8UArCmQSa1eEnyPwrfDezUmGazvNpiylpTb94hP50BffFJGKIgwlDaZ8GUW+NLmIOlNO+OPKsSpaFEJJKCJInKVJ0nvCIv4aWlVeOk0Hg0sK3WCQASTAtJMDoOVYymSQATAJMAmANSeQHOpZAT15zwjSgkx+ALISZCkuJzIULZhaxEykiRIOk1Tw6tRUgTJub+p6eleBBF4MTE8J5TQTNJGa3I/CrCNoYlTTae2d7Now2JOVJgkDrYGAZgSBaoGB3h+uFRtez4UFvF4pxz7RxZWogCT0PSq2MEielSR3T41ipMBMkkgAQDJPTjc++gjZfcTAbWpM65VRpzI5SPWnzdXBlzswlxZdDalXOYGFgEXMXAnxk3pD2csGbXFj8PKr+C2mthxtxF8hzQTYg2UPMWmg63vDs5RStcFADXFQUmY0ywJvA1vXFdsJSHVAAJ0sJgzeb6fzpy3m3xbdwpQyShbhEiSogSMw0ATpGpJmkTFrKjmOp9I4UGi01o+iINSlVau6UBTdNP2iv8P5inEYeU+dKO55T2pzCe7aOeZNO9gLDqb0GiMLY143hzA86sofEXF/H+VaPPWsn1NAKVgW8xll5Wui0JGuolM15RTaDS2W0uqCFIUQJSqSCpOYBQixIvWUEjsJJSARBEeECKEKROYnWTN/T3RRjeTEqbcWlKjCcsfwilteLUZOYyTz5WoKe0HOWl/jVJOqugrfGquJ5VXZX7XgKD1NhfnRLa7X/c2P/cV1jOm/h18KHLPdtxNGtuNJSwwj7yW1T/zE+vs0CmMQrhYetE93XpxbIIFlhX8IKvyoSkWolu4Ptir8KFn/ACx+dBLvBiiV5oMzJkyO+JAHLQ2oSXs0UW2v3kTJixi/AkW4CxE3oWwxJoHTcHeTD4VLiXUBQVqdcybDJfkZMaQVeYnbOwS06S3CsO4FOMLSQQWzJAkx3kiEnjI60K+omefKnXcnaWGQktY3I4znCkIWmUoVCszgUbJEAAg2OYUCbhmSkFR4npHrxqq64TaSRJPSTEn3D0p9+kQYVCkN4ZktlIOYEKCVJUnuKTfvayFAxa4OlJbDaEj7RKjyIMTGo8vzoKpxRAtY860adV5VYxaUz3AQORMmf1FaMtjjPSP60Hv1gxqPStfrSvDqJB8dawoHGtuySOZ/XjQTYOyPG9erWCYrdCe7yHU1VKyFGL0FqJSe7MRJvboeF/yrTa7IS6pKYy2KYUFd03FwdYi3DjWiMQqCJ7p15GNJ51C02txxKUJK1q7oSm5J5UEefnatnyDdOlP4weDweCLhWyvFp7wKgleV6MvZICbqCTOpIB73AVzl97OpSiCVKJJM6kmSfWgMboqHbc7fmKeyRSFuoYeHhT2UdKCQKrVRt51qqtc1BNidpJWlKHXWcqYhLmbulIyiAFxcXJgVlQONBSR3TPOByrKANtDa5xALlpVGgI0EcfCh2c39Km2NgwtpJKiNdAOdVnmwkG5nOR5DjQQ4pVQJPdUax5dapPcP64UErD+XKrkf1HlxoptiDkAPsMIBHjJn3n1FA0mUUX2kIzG3sgcz3Uge750C4miWxrdqf3QPVQ99UW03oowmEK6kC2vl1oNsScyFDp8IUes8NLx0qhhjB0ohhzrppGmkCACI1HPmaplcKBJgUE7j0/oVowbW4TxrUvpE3nwrTDPjMb8eNqBo2NiUYloYN9QQtP8AwjyvuqP9is/3ajEH7pjwpcxmGW24ptaClxBKVpUNCOHLz4yIqN1WtdB2WlWJw4zqnEJHdVqVpA9hU6qAsDxymg528hQAkRPGvcOyoiwmje30HLfWRaPlVbZFk+ZoBmQkhMXmI61K6wUkBSTJFhqeOgBvYT51I/Z6eoPuqXGPEiJPiTAnhfhQVEKEQb+Nh61GvCcYOXmDp/Kq6pm8iOfCmzdMjDEYjFBBaCVZUOA5lmBGVEGRqL2vN4oAuG2GpyQFZUgZlKWYSlJ0Uo8By58Jqz9bS0nssLISRDr5GVbnNKeLbfTVXE8KNb375jGgIDQQ2IKc11yOfADhF/GlV6+hPhQevDOCIGlC+zN6sl+DGpHCvVLPh0oJ9gOZXPI02jax5+6krBuQ4KJrdoDv7WPMegqM7VUePwoCp016h2ge8HiSplBsT18T8hXlCtjJzNA5jqbedZQDNhO9wDxqVSgWgBqLK8ePz86FbMxEJHnUr2JhoWupRJoKOOkG3OqSnVREmrWLdkCKqEUE2BRK0i9yB6mKYXSStcTdRHsza6QqeGv6tQnYo+1QOah7r1dW9JmdDOaSrKOCT4n8qCs1gFFWUXI1okNmry5es/rlpXrKe8SdTzq4Rp4fmaCgjZrg1Rw4QfAdeHCqeO2I9lkIJ8KOFM2j0v8AGp22ISUq1SYNAmtsqRZQIrV1u8C80b2rhxHhcVSwzOZST+v5UEmy9iPu93JlT+JVo+ddATsZSCnK4BkMgyBbKgc+aSfOgeDNhRIOzr4elBc2psb6wCoZA6kd4SIk2zpPJXLoRQnB7mlA7zyZJuBA/M1eZfyHMLnQp0BSdQfiORAohiClYBEd4d1XMdfC/hegStr7uuNrK7Lbi5SoFQteQL+lDG9mFwnsloJiYUqIi0+PjzNOWLETPPTj5c/GqqWEtjMq06JAF/8AEeX6tQBcLs5vDp7d+6h7KdRm6DVR66DprQDa20lvOEqsJskaDz4mr+31KW4VGNLDkJiB7qDuIig2SutMQ+rwnlXnwr10SPOg9wuBcV3kifMD4miCdiuETp0Kk/OrWzCnKI4UTkRrQLn7PW2sEwfMVMpJ5VZXjQlapBJAAHnr+VVHccDoiPOg0VPKvBNQrf6VgxJ/RoHDd9z7IX4n41lLuzdrKQTyPPnWUEfa8h76iWbVskkkBIkmwGsmrb+yXkxKDflf4UA1ZmoqIK2e4NUK9KpOJigPbv4RBT2hX3gSAm2ka+/3UYb2O1P+9FzJEpg+It7qWdkOZSo8Mp+FGGnB/UUB7DbHaOrmlgSoC0URweyWRqptY5KI+IUKXQmEpJNjMA+V6maxA5igajgGyIStCBp9nkB/iurzmqit3mgIDg81/wA6EJxQ51v9YHOgr7S3dcNkKZy6ZlOXPkJ8KGhg4c9moBaiBBQruTN8xjQUYViBzqNb6edAWwGyMPlErTMX7/8AOrwwGGGqk/xn50uoxSfxC1eHFA2mgYnMJhfxJ/jPzqj9aZC+ybJUg3kGwV0J4kW5Ax1oJinoJTJkajlw8qhxIyJJULyByB1PpofTjQMaCiRmIKgqBNssXIgaRy4e6q+IwrC/bIJPGT10vEH8qEM4vOAowVJ9u+v4T48J5xzrcYhMXINufP4HS3Ggtvbv4ZYjPHgr51Rd3QY4PepFSswshKVXNh4xIT/X4VWXiwON6Cs/umgaOp9aXTg/tS0VAHNGY6dDTI9i0njQHFpBckfrlQX8BsR0KhSm1IHJzIdeqTNMLWxmCnvGDxBWfyNA8NixYTVg4gc/fQERu/hBJzxOveNRO7Cwf4z/ABH5VROKHMVop8HiKBbxrORxSAQrKYkceRqGiWJ2a444opTIJ5jlXv7Af/CPUUAsVlFv9n3/AMI/iFZQM+ytlJZubrOp5dB0ogXOVJX+2bn92j3/ADrE75uf3aPf86Br2gV5DAJ5wOHGlx3ZhcXoQB96CB74qE77O/3aPf8AOqWI3mcXqlPv+dAV/ZaUf2hPOB/Op2lobAAlw/vQE+MCST50tHbKvwj31n7YV+Ee+gYX3CsySZ8fcBwrVFuJ9aAjbSvwj31g20r8I99AdVGpmfGvCR19T86B/tlX4U++vDtlX4R76A4EjmfU1t2YPE+ZoENtK/Cmthts/gT6mgY2sGk6hXrFXsDhAhSVoSVFJkCZ4EeomRbhSkneFQ0Qn1Prr+pqdO9joAGVJAJIEmATEnXjA9KBkRsxV1JbUY/Hl56xJzGT7tKp7SbUVfaIUVAx3jEdLVQY34dSI7NBMzJmfDWw8K8Vvs5IPZNyOJkn1N6CwwtLckt62jMRY6iI5UWUhHBtS0rA0MhQEeigfPXzXV74LP8AZNxx1v8ALWt2d81p0ZbHhmHrBvQMyVtMrBKZeJlKJJKeILkEiRwF9BVhrYjSgVFJ1kyTx199KzW/TiZystCeQI+Feq39eP8AZo/zfOgaHt3WeXxoRtDYUXahKupkUFc3ydP3EDwmq6953DqB6mgONYMGO1buBc5wZPQAWFWRgsNxSf4j86VFbfWeA99a/ttfIepoHVvB4P8AD6qPzq0jAYY6JHqfnXP/ANtr5Ct07fWNAPfQdHZwrafZSBW6hXPmt63RwSfX51KN8XfwI9/zoHoKFZSL/ti5/do9/wA6ygWqysrKDKZt0d1Rim8RiHnexw2FSFOrCc6iVGEoQmQCoxEkwJFLNPP0db1nAIeD+GU/gMQQ093bZgCQEk90qyk90kSIMiKCDa26LS2cM/s513EDEOljsnGwlxDiQFZSUqKTIIPIC88lbaWCWw84y5AW0tTawDIzIUUqg8bg123YO7WFw+MwO0NmqDmFxLvYlDqc6mVEFUoKrpPcKZNxOpCrc3+k/bCn8fiEKbZQGcQ8gFttKFK+1IlxQu4ru6nmedAu7IZZW6lL7immzqtDfaEcu7mTN+vrTN9I+5zOzHUspxK3niApQLIQkJVIBzdoZMjSOOtKDWo8RXSv/wChf/FR/wCnR/qXQcyrK69uvsRjA7Laxr7jWHxGIeKUuYjDLxGRCcwyIbCTlUrKTnI9kwOdFRgNmPrx21MI226MNhQoNlpSWTiCHCXC2qJSAlHdiLqOtwHDKyutbLcRtLZOKxT7LBxWAWlxLgaSgOIEL7JxLeULSQFp4ajrLFvDtVnB7S2dh2cBggjEtshwlkTlddUkpTwSASVTBJMTMUHA6yuxr2E2xjdqJwuCQt1pxBaefyfVcMhQC1lQcISCATl9qIEAQZM7S2bhhtnZhOGwjgxuH+2CUBTRUBn7VsWF4ACiLp4TQcDp83I3aweLwOPdc7f6xhWFuiFJDR7iigxGYkFN7xT1s76ttLaGIwKsEw3h8E868S2Icc7NRbyKI4KWorMcAlMWmqO5W87mLwO2UqaYaQjCLLaWWkt5QpDnclIlQEDWTQcXrK7xuvs5C9n4ZeAaw2JbSyRj8KpKO3ccUm6gtaSoEGcoMAiIm0cW2LstWJfQwlTbalkjM6rIgQCTmUdNPWgoUxblbpL2i92TbzDSpEB1ZSpUhRORIBKyAkkjwrN6d0XMClClv4V3OSAGHe0IgSSRAgXFFPoY/wDGcJ4uf/C5QB8Juo+9j1YBiFuJdW3m9lMNqKVOH8KQATxPASYFFcfuIPqz2IweLaxYwxjEJQhaFI/fTm/3iLHvDgCeBovu7vQ1s/b+LdfBLS3n2lkCSkKeJzgamCkTF4JidC3bobIwODwm1cQxjPrGGW0WzLamwnOFBLZWowtffSkwB7Q0mKBD2f8ARspYYQ9immMVikZ8Ph1pWSpMEpK1AQ0VQYBnlrIA3Yu5DrpxKsQtOFZwZy4hxwFWVc5QhKU/7xU8AeI5iXv6TSoby4GOCsNk8O24ec0wfS6lI2btDsovjm+1jn2LOv8AloONb27qrwXYr7RLzGIR2jDyAQFptIKVXQoSmQdJHWF+uoby33X2aVe19YcCZ1y5n/dZPurl9BlZWVlBlZWVlBlZWVlBlNW6+9LLGGewmKwv1lh5aXIDhbWhaQRnScpvEDhx4EilWsoHo/SJ2RwjeEw4Zw2Ee7YNqWXFOLuCpa4GqVKAAFsx1tFx3f8AwJxT2I/ZDSu2QvNndKyXHCCV95JSnQ+yAe8TPCuc1lBe2NiWW3UrfZL7YmWw4WpPDvAEiD0p53h+kTBY3EJxGJ2VncSAn/i1hJCSSAUhuDqa5xWUHT/+1kPDENY7BIxGGec7RDfaFKmrQEhYTcCBcBJEq4GKFbL+kXsMQ4pvBspwjrXYOYRMgKQM0FTkSpzvrBWQZCiI0hFrKB2d31YRhzg8NhFN4Vx0OYgKfKnHQCCGwsIHZpEAaE26mSG1/pGw2IxWFxS9nqz4UJCQMUYIbJU3P2XBRnrpXOayg6i99KzLhxaXtnhbGLyqca+sGe0QAAsLCAQCEt2AsUTN4r3/ALWGCvCOq2antcIjK0U4haQkRlCQCg93LzkzF+fLaygdcNv/ANhtM7QwmH7LtM3bNKcLgc7RZW53soKJOUiBYpGotRln6TMG19aDGyUITi0FLw+sL72YEKFkgJT3iIRl1meFcxrKDpLH0mMtupxTeByYxDPYhYfV2RAQEJWtGXMshIAgq4C9hHOXXCpRUoySSSepua0rKDKZtwt5mtn4j6wvDF9xP+6PalsIlKkqkBCs8hQ10jrSzWUDLtPbmDfxxxK8GtLS8y3GU4gytxSlKKs5blKSSO6Bw1qTeffVzFMowrTSMNg2zKGGpMn8S1G7ipkzbXnelasoOi4b6SmycM/icGHsZhEZGnu1KUqAnIXEZTmKSSbESSdKG7J3+WBi2sY39ZYxqu0dRn7NSXJBDiFQcsQLRHdTpF0ysoGbfDez64lhltoMYbDIyMtBWc3jMtSoGZRgcPiSVmsrKDKysrKDKysrKD//2Q=="/>
          <p:cNvSpPr>
            <a:spLocks noChangeAspect="1" noChangeArrowheads="1"/>
          </p:cNvSpPr>
          <p:nvPr/>
        </p:nvSpPr>
        <p:spPr bwMode="auto">
          <a:xfrm>
            <a:off x="155575" y="-1790700"/>
            <a:ext cx="3914775" cy="37433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36870" name="Picture 6" descr="http://filacrosse.com/wp-content/uploads/2012/09/dev_wom_1900_Lacrosse_1256x1200.jpg"/>
          <p:cNvPicPr>
            <a:picLocks noChangeAspect="1" noChangeArrowheads="1"/>
          </p:cNvPicPr>
          <p:nvPr/>
        </p:nvPicPr>
        <p:blipFill>
          <a:blip r:embed="rId3" cstate="print"/>
          <a:srcRect/>
          <a:stretch>
            <a:fillRect/>
          </a:stretch>
        </p:blipFill>
        <p:spPr bwMode="auto">
          <a:xfrm>
            <a:off x="539552" y="3140968"/>
            <a:ext cx="3375223" cy="3240360"/>
          </a:xfrm>
          <a:prstGeom prst="rect">
            <a:avLst/>
          </a:prstGeom>
          <a:noFill/>
        </p:spPr>
      </p:pic>
      <p:pic>
        <p:nvPicPr>
          <p:cNvPr id="36872" name="Picture 8" descr="http://2.bp.blogspot.com/-ttVXV4S7UZY/TzMRGnowZ3I/AAAAAAAACE8/94GZBbBHS38/s200/SP36-dumb-bell-exercise-drill-girls.jpg"/>
          <p:cNvPicPr>
            <a:picLocks noChangeAspect="1" noChangeArrowheads="1"/>
          </p:cNvPicPr>
          <p:nvPr/>
        </p:nvPicPr>
        <p:blipFill>
          <a:blip r:embed="rId4" cstate="print"/>
          <a:srcRect/>
          <a:stretch>
            <a:fillRect/>
          </a:stretch>
        </p:blipFill>
        <p:spPr bwMode="auto">
          <a:xfrm>
            <a:off x="1331640" y="1340768"/>
            <a:ext cx="2088232" cy="1912616"/>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Domestic science</a:t>
            </a:r>
            <a:endParaRPr lang="en-GB" b="1" dirty="0"/>
          </a:p>
        </p:txBody>
      </p:sp>
      <p:pic>
        <p:nvPicPr>
          <p:cNvPr id="38916" name="Picture 4" descr="http://www.historyofeducation.org.uk/hes/userfiles/A%20cookery%20lesson%20at%20Manchester%20High%20School%20for%20Girls%20in%201911_%20Manchester%20High%20School%20for%20Girls%20Archive_%20Ref_%20Ph%201911%20G%20L%201_%20Large.bmp"/>
          <p:cNvPicPr>
            <a:picLocks noChangeAspect="1" noChangeArrowheads="1"/>
          </p:cNvPicPr>
          <p:nvPr/>
        </p:nvPicPr>
        <p:blipFill>
          <a:blip r:embed="rId3" cstate="print"/>
          <a:srcRect/>
          <a:stretch>
            <a:fillRect/>
          </a:stretch>
        </p:blipFill>
        <p:spPr bwMode="auto">
          <a:xfrm>
            <a:off x="1208162" y="1212776"/>
            <a:ext cx="6407918" cy="4778786"/>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620688"/>
          </a:xfrm>
        </p:spPr>
        <p:txBody>
          <a:bodyPr>
            <a:normAutofit/>
          </a:bodyPr>
          <a:lstStyle/>
          <a:p>
            <a:r>
              <a:rPr lang="en-GB" sz="3200" b="1" dirty="0" smtClean="0"/>
              <a:t>Domestic Science</a:t>
            </a:r>
            <a:endParaRPr lang="en-GB" sz="3200" b="1" dirty="0"/>
          </a:p>
        </p:txBody>
      </p:sp>
      <p:sp>
        <p:nvSpPr>
          <p:cNvPr id="3" name="Content Placeholder 2"/>
          <p:cNvSpPr>
            <a:spLocks noGrp="1"/>
          </p:cNvSpPr>
          <p:nvPr>
            <p:ph idx="1"/>
          </p:nvPr>
        </p:nvSpPr>
        <p:spPr>
          <a:xfrm>
            <a:off x="395536" y="1124744"/>
            <a:ext cx="8280920" cy="5321646"/>
          </a:xfrm>
        </p:spPr>
        <p:txBody>
          <a:bodyPr>
            <a:noAutofit/>
          </a:bodyPr>
          <a:lstStyle/>
          <a:p>
            <a:r>
              <a:rPr lang="en-GB" sz="2400" dirty="0" smtClean="0"/>
              <a:t>Complex relationship between girls and education –  teaching domestic skills and broader education</a:t>
            </a:r>
          </a:p>
          <a:p>
            <a:r>
              <a:rPr lang="en-GB" sz="2400" dirty="0" smtClean="0"/>
              <a:t>Girls as future home makers/mothers (national efficiency)</a:t>
            </a:r>
          </a:p>
          <a:p>
            <a:r>
              <a:rPr lang="en-GB" sz="2400" dirty="0" smtClean="0"/>
              <a:t>1878 teaching of domestic economy compulsory for girls; grants for teaching cookery 1882, laundry </a:t>
            </a:r>
            <a:r>
              <a:rPr lang="en-GB" sz="2400" dirty="0" smtClean="0"/>
              <a:t>1890.</a:t>
            </a:r>
            <a:endParaRPr lang="en-GB" sz="2400" dirty="0" smtClean="0"/>
          </a:p>
          <a:p>
            <a:r>
              <a:rPr lang="en-GB" sz="2400" dirty="0" smtClean="0"/>
              <a:t>Concerns </a:t>
            </a:r>
            <a:r>
              <a:rPr lang="en-GB" sz="2400" dirty="0" smtClean="0"/>
              <a:t>about industrial employment for poorer girls and for better off women new opportunities in professions – deskilling for both!</a:t>
            </a:r>
          </a:p>
          <a:p>
            <a:r>
              <a:rPr lang="en-GB" sz="2400" dirty="0" smtClean="0"/>
              <a:t>Effort to make domestic skills more scientific – emphasis on nutrition, public health, hygiene, scientific practice of housework - contributing to home, community, nation</a:t>
            </a:r>
          </a:p>
          <a:p>
            <a:pPr marL="0" indent="0">
              <a:buNone/>
            </a:pPr>
            <a:endParaRPr lang="en-GB"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Sex education</a:t>
            </a:r>
            <a:endParaRPr lang="en-GB" b="1" dirty="0"/>
          </a:p>
        </p:txBody>
      </p:sp>
      <p:sp>
        <p:nvSpPr>
          <p:cNvPr id="3" name="Content Placeholder 2"/>
          <p:cNvSpPr>
            <a:spLocks noGrp="1"/>
          </p:cNvSpPr>
          <p:nvPr>
            <p:ph idx="1"/>
          </p:nvPr>
        </p:nvSpPr>
        <p:spPr>
          <a:xfrm>
            <a:off x="457200" y="1340768"/>
            <a:ext cx="8229600" cy="5184576"/>
          </a:xfrm>
        </p:spPr>
        <p:txBody>
          <a:bodyPr>
            <a:normAutofit fontScale="85000" lnSpcReduction="10000"/>
          </a:bodyPr>
          <a:lstStyle/>
          <a:p>
            <a:r>
              <a:rPr lang="en-GB" dirty="0" smtClean="0"/>
              <a:t>Increasingly schools seen as appropriate places for dissemination of health education and sex education </a:t>
            </a:r>
          </a:p>
          <a:p>
            <a:r>
              <a:rPr lang="en-GB" dirty="0" smtClean="0"/>
              <a:t>Debate about who was responsible for such interventions. Role of parents, school or state?</a:t>
            </a:r>
          </a:p>
          <a:p>
            <a:r>
              <a:rPr lang="en-GB" dirty="0" smtClean="0"/>
              <a:t>Controversy in 1940s about introduction of sex education in schools</a:t>
            </a:r>
          </a:p>
          <a:p>
            <a:r>
              <a:rPr lang="en-GB" dirty="0" smtClean="0"/>
              <a:t>Many pupils reported ‘Oh no, nothing, we didn’t learn anything’ – sex education often incidental rather than part of curriculum and emphasis on VD.</a:t>
            </a:r>
          </a:p>
          <a:p>
            <a:r>
              <a:rPr lang="en-GB" dirty="0" smtClean="0"/>
              <a:t>Reticence amongst teachers about providing sex education – and amongst children. Often taught indirectly as part of biology or botany.</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Maggie Thatcher </a:t>
            </a:r>
            <a:r>
              <a:rPr lang="en-GB" dirty="0" smtClean="0"/>
              <a:t>‘Milk Snatcher’</a:t>
            </a:r>
            <a:endParaRPr lang="en-GB" dirty="0"/>
          </a:p>
        </p:txBody>
      </p:sp>
      <p:pic>
        <p:nvPicPr>
          <p:cNvPr id="23554" name="Picture 2" descr="https://encrypted-tbn1.gstatic.com/images?q=tbn:ANd9GcRj18BfAqHQpS8337XkrhP9iHE6VVZdCTjbfVRw4XGkmBKOPuvu"/>
          <p:cNvPicPr>
            <a:picLocks noChangeAspect="1" noChangeArrowheads="1"/>
          </p:cNvPicPr>
          <p:nvPr/>
        </p:nvPicPr>
        <p:blipFill>
          <a:blip r:embed="rId3" cstate="print"/>
          <a:srcRect/>
          <a:stretch>
            <a:fillRect/>
          </a:stretch>
        </p:blipFill>
        <p:spPr bwMode="auto">
          <a:xfrm>
            <a:off x="4499992" y="1484784"/>
            <a:ext cx="3511277" cy="4536504"/>
          </a:xfrm>
          <a:prstGeom prst="rect">
            <a:avLst/>
          </a:prstGeom>
          <a:noFill/>
        </p:spPr>
      </p:pic>
      <p:pic>
        <p:nvPicPr>
          <p:cNvPr id="23556" name="Picture 4" descr="http://maxmulvany.files.wordpress.com/2013/04/maggie-thatcher-milk-snatcher.png"/>
          <p:cNvPicPr>
            <a:picLocks noChangeAspect="1" noChangeArrowheads="1"/>
          </p:cNvPicPr>
          <p:nvPr/>
        </p:nvPicPr>
        <p:blipFill>
          <a:blip r:embed="rId4" cstate="print"/>
          <a:srcRect/>
          <a:stretch>
            <a:fillRect/>
          </a:stretch>
        </p:blipFill>
        <p:spPr bwMode="auto">
          <a:xfrm>
            <a:off x="907232" y="1381869"/>
            <a:ext cx="3247470" cy="4607421"/>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b="1" dirty="0" smtClean="0"/>
              <a:t>Conclusions</a:t>
            </a:r>
            <a:endParaRPr lang="en-GB" b="1" dirty="0"/>
          </a:p>
        </p:txBody>
      </p:sp>
      <p:sp>
        <p:nvSpPr>
          <p:cNvPr id="3" name="Content Placeholder 2"/>
          <p:cNvSpPr>
            <a:spLocks noGrp="1"/>
          </p:cNvSpPr>
          <p:nvPr>
            <p:ph idx="1"/>
          </p:nvPr>
        </p:nvSpPr>
        <p:spPr>
          <a:xfrm>
            <a:off x="395536" y="1556792"/>
            <a:ext cx="8136904" cy="5040560"/>
          </a:xfrm>
        </p:spPr>
        <p:txBody>
          <a:bodyPr>
            <a:normAutofit/>
          </a:bodyPr>
          <a:lstStyle/>
          <a:p>
            <a:pPr algn="just"/>
            <a:r>
              <a:rPr lang="en-GB" dirty="0" smtClean="0"/>
              <a:t>Key debates: who is responsible for health of school child, who should pay for provisions, how extensive should interventions be?</a:t>
            </a:r>
          </a:p>
          <a:p>
            <a:pPr algn="just"/>
            <a:r>
              <a:rPr lang="en-GB" dirty="0" smtClean="0"/>
              <a:t>Schools </a:t>
            </a:r>
            <a:r>
              <a:rPr lang="en-GB" dirty="0" smtClean="0"/>
              <a:t>came to provide a wide range of health and medical provisions: medical inspection, milk and meals, exercise and sport, domestic science teaching, sex and health education and special interventions, e.g.  vaccination</a:t>
            </a:r>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Lecture  Outline</a:t>
            </a:r>
            <a:endParaRPr lang="en-GB" b="1" dirty="0"/>
          </a:p>
        </p:txBody>
      </p:sp>
      <p:sp>
        <p:nvSpPr>
          <p:cNvPr id="3" name="Content Placeholder 2"/>
          <p:cNvSpPr>
            <a:spLocks noGrp="1"/>
          </p:cNvSpPr>
          <p:nvPr>
            <p:ph idx="1"/>
          </p:nvPr>
        </p:nvSpPr>
        <p:spPr>
          <a:xfrm>
            <a:off x="457200" y="1268760"/>
            <a:ext cx="8229600" cy="5184576"/>
          </a:xfrm>
        </p:spPr>
        <p:txBody>
          <a:bodyPr>
            <a:normAutofit fontScale="92500" lnSpcReduction="10000"/>
          </a:bodyPr>
          <a:lstStyle/>
          <a:p>
            <a:r>
              <a:rPr lang="en-GB" b="1" dirty="0" smtClean="0"/>
              <a:t>Legislative Reforms</a:t>
            </a:r>
          </a:p>
          <a:p>
            <a:pPr lvl="1">
              <a:buFont typeface="Arial" panose="020B0604020202020204" pitchFamily="34" charset="0"/>
              <a:buChar char="•"/>
            </a:pPr>
            <a:r>
              <a:rPr lang="en-GB" dirty="0" smtClean="0"/>
              <a:t>Education</a:t>
            </a:r>
          </a:p>
          <a:p>
            <a:pPr lvl="1">
              <a:buFont typeface="Arial" panose="020B0604020202020204" pitchFamily="34" charset="0"/>
              <a:buChar char="•"/>
            </a:pPr>
            <a:r>
              <a:rPr lang="en-GB" dirty="0" smtClean="0"/>
              <a:t>Liberal Reforms</a:t>
            </a:r>
          </a:p>
          <a:p>
            <a:pPr lvl="1">
              <a:buFont typeface="Arial" panose="020B0604020202020204" pitchFamily="34" charset="0"/>
              <a:buChar char="•"/>
            </a:pPr>
            <a:r>
              <a:rPr lang="en-GB" dirty="0" smtClean="0"/>
              <a:t>Children and Reform</a:t>
            </a:r>
          </a:p>
          <a:p>
            <a:pPr marL="514350" indent="-457200"/>
            <a:r>
              <a:rPr lang="en-GB" b="1" dirty="0" smtClean="0"/>
              <a:t>Health provision through school</a:t>
            </a:r>
          </a:p>
          <a:p>
            <a:pPr lvl="1">
              <a:buFont typeface="Arial" panose="020B0604020202020204" pitchFamily="34" charset="0"/>
              <a:buChar char="•"/>
            </a:pPr>
            <a:r>
              <a:rPr lang="en-GB" dirty="0" smtClean="0"/>
              <a:t>Free School Meals/Milk</a:t>
            </a:r>
          </a:p>
          <a:p>
            <a:pPr lvl="1">
              <a:buFont typeface="Arial" panose="020B0604020202020204" pitchFamily="34" charset="0"/>
              <a:buChar char="•"/>
            </a:pPr>
            <a:r>
              <a:rPr lang="en-GB" dirty="0" smtClean="0"/>
              <a:t>Medical inspection</a:t>
            </a:r>
          </a:p>
          <a:p>
            <a:r>
              <a:rPr lang="en-GB" b="1" dirty="0" smtClean="0"/>
              <a:t>Schools as sites of health</a:t>
            </a:r>
          </a:p>
          <a:p>
            <a:pPr lvl="1">
              <a:buFont typeface="Arial" panose="020B0604020202020204" pitchFamily="34" charset="0"/>
              <a:buChar char="•"/>
            </a:pPr>
            <a:r>
              <a:rPr lang="en-GB" dirty="0" smtClean="0"/>
              <a:t>Sport</a:t>
            </a:r>
          </a:p>
          <a:p>
            <a:pPr lvl="1">
              <a:buFont typeface="Arial" panose="020B0604020202020204" pitchFamily="34" charset="0"/>
              <a:buChar char="•"/>
            </a:pPr>
            <a:r>
              <a:rPr lang="en-GB" dirty="0" smtClean="0"/>
              <a:t>Domestic science</a:t>
            </a:r>
          </a:p>
          <a:p>
            <a:pPr lvl="1">
              <a:buFont typeface="Arial" panose="020B0604020202020204" pitchFamily="34" charset="0"/>
              <a:buChar char="•"/>
            </a:pPr>
            <a:r>
              <a:rPr lang="en-GB" dirty="0" smtClean="0"/>
              <a:t>Sex </a:t>
            </a:r>
            <a:r>
              <a:rPr lang="en-GB" dirty="0" err="1" smtClean="0"/>
              <a:t>educaion</a:t>
            </a:r>
            <a:endParaRPr lang="en-GB" dirty="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821110"/>
            <a:ext cx="8400933"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2182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b="1" dirty="0" smtClean="0"/>
              <a:t>Liberal Reforms</a:t>
            </a:r>
            <a:endParaRPr lang="en-GB" b="1" dirty="0"/>
          </a:p>
        </p:txBody>
      </p:sp>
      <p:sp>
        <p:nvSpPr>
          <p:cNvPr id="3" name="Content Placeholder 2"/>
          <p:cNvSpPr>
            <a:spLocks noGrp="1"/>
          </p:cNvSpPr>
          <p:nvPr>
            <p:ph idx="1"/>
          </p:nvPr>
        </p:nvSpPr>
        <p:spPr>
          <a:xfrm>
            <a:off x="457200" y="1196752"/>
            <a:ext cx="4834880" cy="5256584"/>
          </a:xfrm>
        </p:spPr>
        <p:txBody>
          <a:bodyPr>
            <a:normAutofit fontScale="92500" lnSpcReduction="10000"/>
          </a:bodyPr>
          <a:lstStyle/>
          <a:p>
            <a:endParaRPr lang="en-GB" sz="2400" dirty="0" smtClean="0"/>
          </a:p>
          <a:p>
            <a:r>
              <a:rPr lang="en-GB" sz="3600" dirty="0" smtClean="0"/>
              <a:t>Key period: 1906-14</a:t>
            </a:r>
          </a:p>
          <a:p>
            <a:r>
              <a:rPr lang="en-GB" sz="3600" dirty="0" smtClean="0"/>
              <a:t>Liberals win 1906 General Election</a:t>
            </a:r>
          </a:p>
          <a:p>
            <a:r>
              <a:rPr lang="en-GB" sz="3600" dirty="0" smtClean="0"/>
              <a:t>Shift </a:t>
            </a:r>
            <a:r>
              <a:rPr lang="en-GB" sz="3600" dirty="0" smtClean="0"/>
              <a:t>in outlook from laissez-faire to more </a:t>
            </a:r>
            <a:r>
              <a:rPr lang="en-GB" sz="3600" dirty="0" smtClean="0"/>
              <a:t>collectivist approach</a:t>
            </a:r>
            <a:endParaRPr lang="en-GB" sz="3600" dirty="0" smtClean="0"/>
          </a:p>
          <a:p>
            <a:r>
              <a:rPr lang="en-GB" sz="3600" dirty="0" smtClean="0"/>
              <a:t>Reforms </a:t>
            </a:r>
            <a:r>
              <a:rPr lang="en-GB" sz="3600" dirty="0" smtClean="0"/>
              <a:t>often seen as</a:t>
            </a:r>
            <a:r>
              <a:rPr lang="en-GB" sz="3600" dirty="0" smtClean="0"/>
              <a:t> </a:t>
            </a:r>
            <a:r>
              <a:rPr lang="en-GB" sz="3600" dirty="0" smtClean="0"/>
              <a:t>the emergence of the ‘modern welfare state’ </a:t>
            </a:r>
            <a:endParaRPr lang="en-GB" sz="2400" dirty="0"/>
          </a:p>
          <a:p>
            <a:endParaRPr lang="en-GB" sz="24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628800"/>
            <a:ext cx="3520391"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Reasons for Reforms</a:t>
            </a:r>
            <a:endParaRPr lang="en-GB" b="1" dirty="0"/>
          </a:p>
        </p:txBody>
      </p:sp>
      <p:sp>
        <p:nvSpPr>
          <p:cNvPr id="3" name="Content Placeholder 2"/>
          <p:cNvSpPr>
            <a:spLocks noGrp="1"/>
          </p:cNvSpPr>
          <p:nvPr>
            <p:ph idx="1"/>
          </p:nvPr>
        </p:nvSpPr>
        <p:spPr>
          <a:xfrm>
            <a:off x="457200" y="1268760"/>
            <a:ext cx="8229600" cy="5256584"/>
          </a:xfrm>
        </p:spPr>
        <p:txBody>
          <a:bodyPr>
            <a:normAutofit lnSpcReduction="10000"/>
          </a:bodyPr>
          <a:lstStyle/>
          <a:p>
            <a:pPr algn="just"/>
            <a:r>
              <a:rPr lang="en-GB" dirty="0" smtClean="0"/>
              <a:t>C</a:t>
            </a:r>
            <a:r>
              <a:rPr lang="en-GB" dirty="0" smtClean="0"/>
              <a:t>oncerns about poverty influenced by social inquires e.g. Charles Booth and </a:t>
            </a:r>
            <a:r>
              <a:rPr lang="en-GB" dirty="0" err="1" smtClean="0"/>
              <a:t>Seebohm</a:t>
            </a:r>
            <a:r>
              <a:rPr lang="en-GB" dirty="0" smtClean="0"/>
              <a:t> Rowntree </a:t>
            </a:r>
          </a:p>
          <a:p>
            <a:pPr algn="just"/>
            <a:r>
              <a:rPr lang="en-GB" dirty="0" smtClean="0"/>
              <a:t>Concerns about physical (and mental) deterioration (Boer </a:t>
            </a:r>
            <a:r>
              <a:rPr lang="en-GB" dirty="0"/>
              <a:t>Wars</a:t>
            </a:r>
            <a:r>
              <a:rPr lang="en-GB" dirty="0" smtClean="0"/>
              <a:t>).</a:t>
            </a:r>
          </a:p>
          <a:p>
            <a:pPr algn="just"/>
            <a:r>
              <a:rPr lang="en-GB" dirty="0" smtClean="0"/>
              <a:t>Concerns about Germany and their commitment to national efficiency. </a:t>
            </a:r>
          </a:p>
          <a:p>
            <a:pPr algn="just"/>
            <a:r>
              <a:rPr lang="en-GB" dirty="0"/>
              <a:t>Threat of Labour Party and trade </a:t>
            </a:r>
            <a:r>
              <a:rPr lang="en-GB" dirty="0" smtClean="0"/>
              <a:t>unions</a:t>
            </a:r>
          </a:p>
          <a:p>
            <a:pPr algn="just"/>
            <a:r>
              <a:rPr lang="en-GB" dirty="0" smtClean="0"/>
              <a:t>Emergence </a:t>
            </a:r>
            <a:r>
              <a:rPr lang="en-GB" dirty="0"/>
              <a:t>of New Liberalism (e.g. David Lloyd </a:t>
            </a:r>
            <a:r>
              <a:rPr lang="en-GB" dirty="0" smtClean="0"/>
              <a:t>George)</a:t>
            </a:r>
          </a:p>
          <a:p>
            <a:endParaRPr lang="en-GB"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Areas of reform</a:t>
            </a:r>
            <a:endParaRPr lang="en-GB" b="1" dirty="0"/>
          </a:p>
        </p:txBody>
      </p:sp>
      <p:sp>
        <p:nvSpPr>
          <p:cNvPr id="3" name="Content Placeholder 2"/>
          <p:cNvSpPr>
            <a:spLocks noGrp="1"/>
          </p:cNvSpPr>
          <p:nvPr>
            <p:ph idx="1"/>
          </p:nvPr>
        </p:nvSpPr>
        <p:spPr>
          <a:xfrm>
            <a:off x="457200" y="1268760"/>
            <a:ext cx="8435280" cy="5328592"/>
          </a:xfrm>
        </p:spPr>
        <p:txBody>
          <a:bodyPr>
            <a:normAutofit fontScale="85000" lnSpcReduction="20000"/>
          </a:bodyPr>
          <a:lstStyle/>
          <a:p>
            <a:r>
              <a:rPr lang="en-GB" u="sng" dirty="0" smtClean="0"/>
              <a:t>Birth</a:t>
            </a:r>
          </a:p>
          <a:p>
            <a:pPr lvl="1"/>
            <a:r>
              <a:rPr lang="en-GB" dirty="0" smtClean="0"/>
              <a:t>1907 the Notification of Births Act</a:t>
            </a:r>
          </a:p>
          <a:p>
            <a:r>
              <a:rPr lang="en-GB" u="sng" dirty="0" smtClean="0"/>
              <a:t>Children</a:t>
            </a:r>
          </a:p>
          <a:p>
            <a:pPr lvl="1"/>
            <a:r>
              <a:rPr lang="en-GB" dirty="0" smtClean="0"/>
              <a:t>1906 free school meals for the necessitous</a:t>
            </a:r>
          </a:p>
          <a:p>
            <a:pPr lvl="1"/>
            <a:r>
              <a:rPr lang="en-GB" dirty="0" smtClean="0"/>
              <a:t>1907 medical inspection in schools</a:t>
            </a:r>
          </a:p>
          <a:p>
            <a:r>
              <a:rPr lang="en-GB" u="sng" dirty="0" smtClean="0"/>
              <a:t>Elderly</a:t>
            </a:r>
          </a:p>
          <a:p>
            <a:pPr lvl="1"/>
            <a:r>
              <a:rPr lang="en-GB" dirty="0" smtClean="0"/>
              <a:t>In 1908, Old Age Pensions for those over 70 </a:t>
            </a:r>
          </a:p>
          <a:p>
            <a:pPr lvl="1"/>
            <a:r>
              <a:rPr lang="en-GB" dirty="0" smtClean="0"/>
              <a:t>5s a week to single men and women </a:t>
            </a:r>
          </a:p>
          <a:p>
            <a:pPr lvl="1"/>
            <a:r>
              <a:rPr lang="en-GB" dirty="0" smtClean="0"/>
              <a:t>7s 6d to married couples, on a sliding scale</a:t>
            </a:r>
          </a:p>
          <a:p>
            <a:r>
              <a:rPr lang="en-GB" u="sng" dirty="0" smtClean="0"/>
              <a:t>Workers</a:t>
            </a:r>
          </a:p>
          <a:p>
            <a:pPr lvl="1"/>
            <a:r>
              <a:rPr lang="en-GB" dirty="0" smtClean="0"/>
              <a:t>1911 National Insurance Act (Part I) and (Part II)</a:t>
            </a:r>
          </a:p>
          <a:p>
            <a:pPr lvl="1"/>
            <a:r>
              <a:rPr lang="en-GB" dirty="0" smtClean="0"/>
              <a:t>9s p/wk for 26 wks of sickness (Part I</a:t>
            </a:r>
            <a:r>
              <a:rPr lang="en-GB" dirty="0" smtClean="0"/>
              <a:t>) </a:t>
            </a:r>
            <a:endParaRPr lang="en-GB" dirty="0" smtClean="0"/>
          </a:p>
          <a:p>
            <a:pPr lvl="1"/>
            <a:r>
              <a:rPr lang="en-GB" dirty="0" smtClean="0"/>
              <a:t>7s6d p/wk for unemployment (Part II)</a:t>
            </a:r>
          </a:p>
          <a:p>
            <a:pPr lvl="1"/>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dirty="0" smtClean="0"/>
              <a:t>Children and Reform</a:t>
            </a:r>
            <a:endParaRPr lang="en-GB" dirty="0"/>
          </a:p>
        </p:txBody>
      </p:sp>
      <p:sp>
        <p:nvSpPr>
          <p:cNvPr id="3" name="Content Placeholder 2"/>
          <p:cNvSpPr>
            <a:spLocks noGrp="1"/>
          </p:cNvSpPr>
          <p:nvPr>
            <p:ph idx="1"/>
          </p:nvPr>
        </p:nvSpPr>
        <p:spPr>
          <a:xfrm>
            <a:off x="467544" y="1169368"/>
            <a:ext cx="8229600" cy="5688632"/>
          </a:xfrm>
        </p:spPr>
        <p:txBody>
          <a:bodyPr>
            <a:noAutofit/>
          </a:bodyPr>
          <a:lstStyle/>
          <a:p>
            <a:r>
              <a:rPr lang="en-GB" dirty="0" smtClean="0"/>
              <a:t>In 1906 Education (Provision of Meals) Act  </a:t>
            </a:r>
          </a:p>
          <a:p>
            <a:r>
              <a:rPr lang="en-GB" dirty="0" smtClean="0"/>
              <a:t>1906 Board of Education Report on Infant Education</a:t>
            </a:r>
          </a:p>
          <a:p>
            <a:r>
              <a:rPr lang="en-GB" dirty="0" smtClean="0"/>
              <a:t>1907 Medical inspections of schoolchildren introduced</a:t>
            </a:r>
          </a:p>
          <a:p>
            <a:r>
              <a:rPr lang="en-GB" dirty="0" smtClean="0"/>
              <a:t>1907, number of free scholarship places in secondary schools increased</a:t>
            </a:r>
          </a:p>
          <a:p>
            <a:r>
              <a:rPr lang="en-GB" dirty="0" smtClean="0"/>
              <a:t>1907 Probation Act</a:t>
            </a:r>
          </a:p>
          <a:p>
            <a:r>
              <a:rPr lang="en-GB" dirty="0" smtClean="0"/>
              <a:t>1908 Children and Young Person's Act and Children’s Charter</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Free school meals</a:t>
            </a:r>
            <a:endParaRPr lang="en-GB" dirty="0"/>
          </a:p>
        </p:txBody>
      </p:sp>
      <p:sp>
        <p:nvSpPr>
          <p:cNvPr id="3" name="Content Placeholder 2"/>
          <p:cNvSpPr>
            <a:spLocks noGrp="1"/>
          </p:cNvSpPr>
          <p:nvPr>
            <p:ph idx="1"/>
          </p:nvPr>
        </p:nvSpPr>
        <p:spPr>
          <a:xfrm>
            <a:off x="457200" y="1268760"/>
            <a:ext cx="8229600" cy="5256584"/>
          </a:xfrm>
        </p:spPr>
        <p:txBody>
          <a:bodyPr>
            <a:noAutofit/>
          </a:bodyPr>
          <a:lstStyle/>
          <a:p>
            <a:endParaRPr lang="en-GB" sz="3400" dirty="0" smtClean="0"/>
          </a:p>
          <a:p>
            <a:endParaRPr lang="en-GB" sz="3400" dirty="0" smtClean="0"/>
          </a:p>
          <a:p>
            <a:endParaRPr lang="en-GB" sz="3400" dirty="0" smtClean="0"/>
          </a:p>
          <a:p>
            <a:endParaRPr lang="en-GB" sz="3400" dirty="0" smtClean="0"/>
          </a:p>
          <a:p>
            <a:endParaRPr lang="en-GB" sz="3400" dirty="0" smtClean="0"/>
          </a:p>
          <a:p>
            <a:endParaRPr lang="en-GB" sz="3400" dirty="0"/>
          </a:p>
        </p:txBody>
      </p:sp>
      <p:pic>
        <p:nvPicPr>
          <p:cNvPr id="4" name="Picture 2" descr="http://static.bbci.co.uk/schoolradio/images/ic/qe/width/960/schoolradio/history/since1948/society/school_dinners.jpg"/>
          <p:cNvPicPr>
            <a:picLocks noChangeAspect="1" noChangeArrowheads="1"/>
          </p:cNvPicPr>
          <p:nvPr/>
        </p:nvPicPr>
        <p:blipFill>
          <a:blip r:embed="rId3" cstate="print"/>
          <a:srcRect/>
          <a:stretch>
            <a:fillRect/>
          </a:stretch>
        </p:blipFill>
        <p:spPr bwMode="auto">
          <a:xfrm>
            <a:off x="0" y="1556792"/>
            <a:ext cx="9144000" cy="468395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2037</TotalTime>
  <Words>1091</Words>
  <Application>Microsoft Office PowerPoint</Application>
  <PresentationFormat>On-screen Show (4:3)</PresentationFormat>
  <Paragraphs>194</Paragraphs>
  <Slides>28</Slides>
  <Notes>27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Lecture 4  From Cradle to Grave</vt:lpstr>
      <vt:lpstr>Themes</vt:lpstr>
      <vt:lpstr>Lecture  Outline</vt:lpstr>
      <vt:lpstr>PowerPoint Presentation</vt:lpstr>
      <vt:lpstr>Liberal Reforms</vt:lpstr>
      <vt:lpstr>Reasons for Reforms</vt:lpstr>
      <vt:lpstr>Areas of reform</vt:lpstr>
      <vt:lpstr>Children and Reform</vt:lpstr>
      <vt:lpstr>Free school meals</vt:lpstr>
      <vt:lpstr>Free school meals</vt:lpstr>
      <vt:lpstr>Opposition to school meals provision</vt:lpstr>
      <vt:lpstr>Elimination of malnutrition?</vt:lpstr>
      <vt:lpstr>Provision of meals and milk</vt:lpstr>
      <vt:lpstr>Health of school children</vt:lpstr>
      <vt:lpstr>Medical inspection of school children</vt:lpstr>
      <vt:lpstr>Opposition to School Medicine</vt:lpstr>
      <vt:lpstr>Impact of School Medical Service</vt:lpstr>
      <vt:lpstr> Light therapy </vt:lpstr>
      <vt:lpstr>Local authorities providing medical treatment</vt:lpstr>
      <vt:lpstr>Just poor children….?</vt:lpstr>
      <vt:lpstr>Schools as sites of sport, exercise and remedial medicine</vt:lpstr>
      <vt:lpstr>Sport, Manliness and Empire</vt:lpstr>
      <vt:lpstr>Girls, Empire, Sport and Motherhood</vt:lpstr>
      <vt:lpstr>Domestic science</vt:lpstr>
      <vt:lpstr>Domestic Science</vt:lpstr>
      <vt:lpstr>Sex education</vt:lpstr>
      <vt:lpstr>Maggie Thatcher ‘Milk Snatcher’</vt:lpstr>
      <vt:lpstr>Conclusions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4  From Cradle to Grave</dc:title>
  <dc:creator>IT Services</dc:creator>
  <cp:lastModifiedBy>Woods, Kathryn</cp:lastModifiedBy>
  <cp:revision>80</cp:revision>
  <dcterms:created xsi:type="dcterms:W3CDTF">2013-10-18T10:58:58Z</dcterms:created>
  <dcterms:modified xsi:type="dcterms:W3CDTF">2015-10-26T11:01:24Z</dcterms:modified>
</cp:coreProperties>
</file>