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88" r:id="rId7"/>
    <p:sldId id="270" r:id="rId8"/>
    <p:sldId id="262" r:id="rId9"/>
    <p:sldId id="267" r:id="rId10"/>
    <p:sldId id="281" r:id="rId11"/>
    <p:sldId id="289" r:id="rId12"/>
    <p:sldId id="290" r:id="rId13"/>
    <p:sldId id="287" r:id="rId14"/>
    <p:sldId id="276" r:id="rId15"/>
    <p:sldId id="268" r:id="rId16"/>
    <p:sldId id="269" r:id="rId17"/>
    <p:sldId id="282" r:id="rId18"/>
    <p:sldId id="283" r:id="rId19"/>
    <p:sldId id="280" r:id="rId20"/>
    <p:sldId id="263" r:id="rId21"/>
    <p:sldId id="271" r:id="rId22"/>
    <p:sldId id="273" r:id="rId23"/>
    <p:sldId id="265" r:id="rId24"/>
    <p:sldId id="274" r:id="rId25"/>
    <p:sldId id="264" r:id="rId26"/>
    <p:sldId id="266" r:id="rId27"/>
    <p:sldId id="278"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snapToGrid="0" snapToObjects="1">
      <p:cViewPr>
        <p:scale>
          <a:sx n="70" d="100"/>
          <a:sy n="70" d="100"/>
        </p:scale>
        <p:origin x="-1572" y="-468"/>
      </p:cViewPr>
      <p:guideLst>
        <p:guide orient="horz" pos="2160"/>
        <p:guide pos="2880"/>
      </p:guideLst>
    </p:cSldViewPr>
  </p:slideViewPr>
  <p:outlineViewPr>
    <p:cViewPr>
      <p:scale>
        <a:sx n="33" d="100"/>
        <a:sy n="33" d="100"/>
      </p:scale>
      <p:origin x="48" y="2776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3F50BC-C7EA-4E49-AA2A-77C00BA133AF}" type="datetimeFigureOut">
              <a:rPr lang="en-GB" smtClean="0"/>
              <a:pPr/>
              <a:t>25/04/2016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AB94C9-6BCC-4F64-99C0-102FDAA49898}" type="slidenum">
              <a:rPr lang="en-GB" smtClean="0"/>
              <a:pPr/>
              <a:t>‹#›</a:t>
            </a:fld>
            <a:endParaRPr lang="en-GB"/>
          </a:p>
        </p:txBody>
      </p:sp>
    </p:spTree>
    <p:extLst>
      <p:ext uri="{BB962C8B-B14F-4D97-AF65-F5344CB8AC3E}">
        <p14:creationId xmlns:p14="http://schemas.microsoft.com/office/powerpoint/2010/main" val="3158942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13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14</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15</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16</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17</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18</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19</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20</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21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22</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23</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24</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25</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26</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27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8AB94C9-6BCC-4F64-99C0-102FDAA49898}"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84AF4205-D151-F74A-8FE4-35FB5EEE8B58}" type="datetimeFigureOut">
              <a:rPr lang="en-US" smtClean="0"/>
              <a:pPr/>
              <a:t>4/25/2016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1632453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4AF4205-D151-F74A-8FE4-35FB5EEE8B58}" type="datetimeFigureOut">
              <a:rPr lang="en-US" smtClean="0"/>
              <a:pPr/>
              <a:t>4/25/2016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1784926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4AF4205-D151-F74A-8FE4-35FB5EEE8B58}" type="datetimeFigureOut">
              <a:rPr lang="en-US" smtClean="0"/>
              <a:pPr/>
              <a:t>4/25/2016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2684753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4AF4205-D151-F74A-8FE4-35FB5EEE8B58}" type="datetimeFigureOut">
              <a:rPr lang="en-US" smtClean="0"/>
              <a:pPr/>
              <a:t>4/25/2016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297293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4AF4205-D151-F74A-8FE4-35FB5EEE8B58}" type="datetimeFigureOut">
              <a:rPr lang="en-US" smtClean="0"/>
              <a:pPr/>
              <a:t>4/25/2016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2276754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84AF4205-D151-F74A-8FE4-35FB5EEE8B58}" type="datetimeFigureOut">
              <a:rPr lang="en-US" smtClean="0"/>
              <a:pPr/>
              <a:t>4/25/2016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637526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84AF4205-D151-F74A-8FE4-35FB5EEE8B58}" type="datetimeFigureOut">
              <a:rPr lang="en-US" smtClean="0"/>
              <a:pPr/>
              <a:t>4/25/2016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4264286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4AF4205-D151-F74A-8FE4-35FB5EEE8B58}" type="datetimeFigureOut">
              <a:rPr lang="en-US" smtClean="0"/>
              <a:pPr/>
              <a:t>4/25/2016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607819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AF4205-D151-F74A-8FE4-35FB5EEE8B58}" type="datetimeFigureOut">
              <a:rPr lang="en-US" smtClean="0"/>
              <a:pPr/>
              <a:t>4/25/2016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887249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4AF4205-D151-F74A-8FE4-35FB5EEE8B58}" type="datetimeFigureOut">
              <a:rPr lang="en-US" smtClean="0"/>
              <a:pPr/>
              <a:t>4/25/2016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3514058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4AF4205-D151-F74A-8FE4-35FB5EEE8B58}" type="datetimeFigureOut">
              <a:rPr lang="en-US" smtClean="0"/>
              <a:pPr/>
              <a:t>4/25/2016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0AE06E-B8BA-6A4F-82E5-2DD71A1C769E}" type="slidenum">
              <a:rPr lang="en-US" smtClean="0"/>
              <a:pPr/>
              <a:t>‹#›</a:t>
            </a:fld>
            <a:endParaRPr lang="en-US"/>
          </a:p>
        </p:txBody>
      </p:sp>
    </p:spTree>
    <p:extLst>
      <p:ext uri="{BB962C8B-B14F-4D97-AF65-F5344CB8AC3E}">
        <p14:creationId xmlns:p14="http://schemas.microsoft.com/office/powerpoint/2010/main" val="3715222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AF4205-D151-F74A-8FE4-35FB5EEE8B58}" type="datetimeFigureOut">
              <a:rPr lang="en-US" smtClean="0"/>
              <a:pPr/>
              <a:t>4/25/2016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0AE06E-B8BA-6A4F-82E5-2DD71A1C769E}" type="slidenum">
              <a:rPr lang="en-US" smtClean="0"/>
              <a:pPr/>
              <a:t>‹#›</a:t>
            </a:fld>
            <a:endParaRPr lang="en-US"/>
          </a:p>
        </p:txBody>
      </p:sp>
    </p:spTree>
    <p:extLst>
      <p:ext uri="{BB962C8B-B14F-4D97-AF65-F5344CB8AC3E}">
        <p14:creationId xmlns:p14="http://schemas.microsoft.com/office/powerpoint/2010/main" val="807143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hyperlink" Target="http://www.fmap.archives.gla.ac.uk/Case%20Files/Ruxton/Case_File9.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59224"/>
            <a:ext cx="7772400" cy="841225"/>
          </a:xfrm>
        </p:spPr>
        <p:txBody>
          <a:bodyPr/>
          <a:lstStyle/>
          <a:p>
            <a:r>
              <a:rPr lang="en-US" dirty="0" smtClean="0"/>
              <a:t>Death in Modern Britain</a:t>
            </a:r>
            <a:endParaRPr lang="en-US" dirty="0"/>
          </a:p>
        </p:txBody>
      </p:sp>
      <p:sp>
        <p:nvSpPr>
          <p:cNvPr id="3" name="Subtitle 2"/>
          <p:cNvSpPr>
            <a:spLocks noGrp="1"/>
          </p:cNvSpPr>
          <p:nvPr>
            <p:ph type="subTitle" idx="1"/>
          </p:nvPr>
        </p:nvSpPr>
        <p:spPr>
          <a:xfrm>
            <a:off x="1752636" y="3600449"/>
            <a:ext cx="6400800" cy="568883"/>
          </a:xfrm>
        </p:spPr>
        <p:txBody>
          <a:bodyPr>
            <a:normAutofit fontScale="92500"/>
          </a:bodyPr>
          <a:lstStyle/>
          <a:p>
            <a:r>
              <a:rPr lang="en-US" dirty="0" smtClean="0"/>
              <a:t>        Cradle to Grave Term 3, Lecture 1</a:t>
            </a:r>
          </a:p>
          <a:p>
            <a:endParaRPr lang="en-US" dirty="0"/>
          </a:p>
        </p:txBody>
      </p:sp>
      <p:pic>
        <p:nvPicPr>
          <p:cNvPr id="4" name="Picture 3"/>
          <p:cNvPicPr>
            <a:picLocks noChangeAspect="1"/>
          </p:cNvPicPr>
          <p:nvPr/>
        </p:nvPicPr>
        <p:blipFill>
          <a:blip r:embed="rId3"/>
          <a:stretch>
            <a:fillRect/>
          </a:stretch>
        </p:blipFill>
        <p:spPr>
          <a:xfrm>
            <a:off x="916186" y="417580"/>
            <a:ext cx="2992102" cy="2341645"/>
          </a:xfrm>
          <a:prstGeom prst="rect">
            <a:avLst/>
          </a:prstGeom>
        </p:spPr>
      </p:pic>
      <p:pic>
        <p:nvPicPr>
          <p:cNvPr id="5" name="Picture 4"/>
          <p:cNvPicPr>
            <a:picLocks noChangeAspect="1"/>
          </p:cNvPicPr>
          <p:nvPr/>
        </p:nvPicPr>
        <p:blipFill>
          <a:blip r:embed="rId4"/>
          <a:stretch>
            <a:fillRect/>
          </a:stretch>
        </p:blipFill>
        <p:spPr>
          <a:xfrm>
            <a:off x="5164102" y="417579"/>
            <a:ext cx="2989334" cy="2341645"/>
          </a:xfrm>
          <a:prstGeom prst="rect">
            <a:avLst/>
          </a:prstGeom>
        </p:spPr>
      </p:pic>
      <p:pic>
        <p:nvPicPr>
          <p:cNvPr id="6" name="Picture 5"/>
          <p:cNvPicPr>
            <a:picLocks noChangeAspect="1"/>
          </p:cNvPicPr>
          <p:nvPr/>
        </p:nvPicPr>
        <p:blipFill>
          <a:blip r:embed="rId5"/>
          <a:stretch>
            <a:fillRect/>
          </a:stretch>
        </p:blipFill>
        <p:spPr>
          <a:xfrm>
            <a:off x="240124" y="3600449"/>
            <a:ext cx="2148118" cy="3056937"/>
          </a:xfrm>
          <a:prstGeom prst="rect">
            <a:avLst/>
          </a:prstGeom>
        </p:spPr>
      </p:pic>
      <p:pic>
        <p:nvPicPr>
          <p:cNvPr id="7" name="Picture 6"/>
          <p:cNvPicPr>
            <a:picLocks noChangeAspect="1"/>
          </p:cNvPicPr>
          <p:nvPr/>
        </p:nvPicPr>
        <p:blipFill>
          <a:blip r:embed="rId6"/>
          <a:stretch>
            <a:fillRect/>
          </a:stretch>
        </p:blipFill>
        <p:spPr>
          <a:xfrm>
            <a:off x="4175958" y="4169333"/>
            <a:ext cx="3596442" cy="2376828"/>
          </a:xfrm>
          <a:prstGeom prst="rect">
            <a:avLst/>
          </a:prstGeom>
        </p:spPr>
      </p:pic>
    </p:spTree>
    <p:extLst>
      <p:ext uri="{BB962C8B-B14F-4D97-AF65-F5344CB8AC3E}">
        <p14:creationId xmlns:p14="http://schemas.microsoft.com/office/powerpoint/2010/main" val="4271609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sz="3200" dirty="0" smtClean="0"/>
              <a:t>Grave robbers</a:t>
            </a:r>
            <a:endParaRPr lang="en-US" sz="3200" dirty="0"/>
          </a:p>
        </p:txBody>
      </p:sp>
      <p:pic>
        <p:nvPicPr>
          <p:cNvPr id="6" name="Content Placeholder 5"/>
          <p:cNvPicPr>
            <a:picLocks noGrp="1" noChangeAspect="1"/>
          </p:cNvPicPr>
          <p:nvPr>
            <p:ph idx="1"/>
          </p:nvPr>
        </p:nvPicPr>
        <p:blipFill>
          <a:blip r:embed="rId3"/>
          <a:srcRect t="6366" b="6366"/>
          <a:stretch>
            <a:fillRect/>
          </a:stretch>
        </p:blipFill>
        <p:spPr/>
      </p:pic>
      <p:sp>
        <p:nvSpPr>
          <p:cNvPr id="10" name="Text Placeholder 9"/>
          <p:cNvSpPr>
            <a:spLocks noGrp="1"/>
          </p:cNvSpPr>
          <p:nvPr>
            <p:ph type="body" sz="half" idx="2"/>
          </p:nvPr>
        </p:nvSpPr>
        <p:spPr/>
        <p:txBody>
          <a:bodyPr>
            <a:normAutofit/>
          </a:bodyPr>
          <a:lstStyle/>
          <a:p>
            <a:r>
              <a:rPr lang="en-US" sz="2800" dirty="0" smtClean="0"/>
              <a:t>Two grave robbers stealing a corpse, while death grabs one of robbers from behind. </a:t>
            </a:r>
          </a:p>
          <a:p>
            <a:r>
              <a:rPr lang="en-US" sz="2800" dirty="0" smtClean="0"/>
              <a:t>Thomas Rowlandson, 1775</a:t>
            </a:r>
            <a:endParaRPr lang="en-US" sz="2800" dirty="0"/>
          </a:p>
        </p:txBody>
      </p:sp>
    </p:spTree>
    <p:extLst>
      <p:ext uri="{BB962C8B-B14F-4D97-AF65-F5344CB8AC3E}">
        <p14:creationId xmlns:p14="http://schemas.microsoft.com/office/powerpoint/2010/main" val="4009904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995" y="1085215"/>
            <a:ext cx="5810250" cy="436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492240" y="1176655"/>
            <a:ext cx="2021840" cy="923330"/>
          </a:xfrm>
          <a:prstGeom prst="rect">
            <a:avLst/>
          </a:prstGeom>
          <a:noFill/>
        </p:spPr>
        <p:txBody>
          <a:bodyPr wrap="square" rtlCol="0">
            <a:spAutoFit/>
          </a:bodyPr>
          <a:lstStyle/>
          <a:p>
            <a:r>
              <a:rPr lang="en-GB" dirty="0" smtClean="0"/>
              <a:t>Caged grave , </a:t>
            </a:r>
            <a:r>
              <a:rPr lang="en-GB" dirty="0" err="1" smtClean="0"/>
              <a:t>Greyfriars</a:t>
            </a:r>
            <a:r>
              <a:rPr lang="en-GB" dirty="0" smtClean="0"/>
              <a:t> Kirk, Edinburgh</a:t>
            </a:r>
            <a:endParaRPr lang="en-GB"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240" y="2204720"/>
            <a:ext cx="2064068" cy="2752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492240" y="5059680"/>
            <a:ext cx="2021840" cy="923330"/>
          </a:xfrm>
          <a:prstGeom prst="rect">
            <a:avLst/>
          </a:prstGeom>
          <a:noFill/>
        </p:spPr>
        <p:txBody>
          <a:bodyPr wrap="square" rtlCol="0">
            <a:spAutoFit/>
          </a:bodyPr>
          <a:lstStyle/>
          <a:p>
            <a:r>
              <a:rPr lang="en-GB" dirty="0" smtClean="0"/>
              <a:t>Infant burial, Lead Coffin, Inscription reads 1767.</a:t>
            </a:r>
            <a:endParaRPr lang="en-GB" dirty="0"/>
          </a:p>
        </p:txBody>
      </p:sp>
    </p:spTree>
    <p:extLst>
      <p:ext uri="{BB962C8B-B14F-4D97-AF65-F5344CB8AC3E}">
        <p14:creationId xmlns:p14="http://schemas.microsoft.com/office/powerpoint/2010/main" val="24369350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001" y="423080"/>
            <a:ext cx="4238094" cy="5457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73001" y="6005015"/>
            <a:ext cx="4238094" cy="646331"/>
          </a:xfrm>
          <a:prstGeom prst="rect">
            <a:avLst/>
          </a:prstGeom>
          <a:noFill/>
        </p:spPr>
        <p:txBody>
          <a:bodyPr wrap="square" rtlCol="0">
            <a:spAutoFit/>
          </a:bodyPr>
          <a:lstStyle/>
          <a:p>
            <a:r>
              <a:rPr lang="en-GB" dirty="0" smtClean="0"/>
              <a:t>Newspaper broadsheet on the crimes of ‘Jack the Ripper’</a:t>
            </a:r>
            <a:endParaRPr lang="en-GB"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1223" y="423080"/>
            <a:ext cx="4143233" cy="4143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731223" y="4708478"/>
            <a:ext cx="4030640" cy="2031325"/>
          </a:xfrm>
          <a:prstGeom prst="rect">
            <a:avLst/>
          </a:prstGeom>
          <a:noFill/>
        </p:spPr>
        <p:txBody>
          <a:bodyPr wrap="square" rtlCol="0">
            <a:spAutoFit/>
          </a:bodyPr>
          <a:lstStyle/>
          <a:p>
            <a:r>
              <a:rPr lang="en-GB" dirty="0" smtClean="0"/>
              <a:t>Forensic evidence presented at the case of the murder of Isabella Kerr against her husband Buck </a:t>
            </a:r>
            <a:r>
              <a:rPr lang="en-GB" dirty="0" err="1" smtClean="0"/>
              <a:t>Ruxton</a:t>
            </a:r>
            <a:endParaRPr lang="en-GB" dirty="0" smtClean="0"/>
          </a:p>
          <a:p>
            <a:endParaRPr lang="en-GB" dirty="0"/>
          </a:p>
          <a:p>
            <a:r>
              <a:rPr lang="en-GB" dirty="0" smtClean="0"/>
              <a:t>See: </a:t>
            </a:r>
            <a:r>
              <a:rPr lang="en-GB" dirty="0" smtClean="0">
                <a:hlinkClick r:id="rId4"/>
              </a:rPr>
              <a:t>http</a:t>
            </a:r>
            <a:r>
              <a:rPr lang="en-GB" dirty="0">
                <a:hlinkClick r:id="rId4"/>
              </a:rPr>
              <a:t>://</a:t>
            </a:r>
            <a:r>
              <a:rPr lang="en-GB" dirty="0" smtClean="0">
                <a:hlinkClick r:id="rId4"/>
              </a:rPr>
              <a:t>www.fmap.archives.gla.ac.uk/Case%20Files/Ruxton/Case_File9.html</a:t>
            </a:r>
            <a:r>
              <a:rPr lang="en-GB" dirty="0" smtClean="0"/>
              <a:t> </a:t>
            </a:r>
            <a:endParaRPr lang="en-GB" dirty="0"/>
          </a:p>
        </p:txBody>
      </p:sp>
    </p:spTree>
    <p:extLst>
      <p:ext uri="{BB962C8B-B14F-4D97-AF65-F5344CB8AC3E}">
        <p14:creationId xmlns:p14="http://schemas.microsoft.com/office/powerpoint/2010/main" val="4193790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818"/>
            <a:ext cx="8229600" cy="1529310"/>
          </a:xfrm>
        </p:spPr>
        <p:txBody>
          <a:bodyPr>
            <a:noAutofit/>
          </a:bodyPr>
          <a:lstStyle/>
          <a:p>
            <a:r>
              <a:rPr lang="en-US" sz="2800" dirty="0" smtClean="0"/>
              <a:t> </a:t>
            </a:r>
            <a:br>
              <a:rPr lang="en-US" sz="2800" dirty="0" smtClean="0"/>
            </a:br>
            <a:r>
              <a:rPr lang="en-US" sz="2800" dirty="0" smtClean="0"/>
              <a:t>Romanticism and cult of death (</a:t>
            </a:r>
            <a:r>
              <a:rPr lang="en-US" sz="2800" dirty="0" err="1" smtClean="0"/>
              <a:t>idealisation</a:t>
            </a:r>
            <a:r>
              <a:rPr lang="en-US" sz="2800" dirty="0" smtClean="0"/>
              <a:t> of disease such as consumption, celebration of grief in art)</a:t>
            </a:r>
            <a:br>
              <a:rPr lang="en-US" sz="2800" dirty="0" smtClean="0"/>
            </a:br>
            <a:r>
              <a:rPr lang="en-US" sz="2800" i="1" dirty="0" smtClean="0"/>
              <a:t>Fading Away, </a:t>
            </a:r>
            <a:r>
              <a:rPr lang="en-US" sz="2800" dirty="0" smtClean="0"/>
              <a:t>Henry Peach Robinson, 1858</a:t>
            </a:r>
            <a:br>
              <a:rPr lang="en-US" sz="2800" dirty="0" smtClean="0"/>
            </a:br>
            <a:endParaRPr lang="en-US" sz="2800" dirty="0"/>
          </a:p>
        </p:txBody>
      </p:sp>
      <p:pic>
        <p:nvPicPr>
          <p:cNvPr id="4" name="Content Placeholder 3"/>
          <p:cNvPicPr>
            <a:picLocks noGrp="1" noChangeAspect="1"/>
          </p:cNvPicPr>
          <p:nvPr>
            <p:ph idx="1"/>
          </p:nvPr>
        </p:nvPicPr>
        <p:blipFill>
          <a:blip r:embed="rId3"/>
          <a:srcRect t="5105" b="5105"/>
          <a:stretch>
            <a:fillRect/>
          </a:stretch>
        </p:blipFill>
        <p:spPr>
          <a:xfrm>
            <a:off x="457200" y="1575710"/>
            <a:ext cx="8229600" cy="5028290"/>
          </a:xfrm>
        </p:spPr>
      </p:pic>
    </p:spTree>
    <p:extLst>
      <p:ext uri="{BB962C8B-B14F-4D97-AF65-F5344CB8AC3E}">
        <p14:creationId xmlns:p14="http://schemas.microsoft.com/office/powerpoint/2010/main" val="4205416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609"/>
            <a:ext cx="8229600" cy="979005"/>
          </a:xfrm>
        </p:spPr>
        <p:txBody>
          <a:bodyPr>
            <a:noAutofit/>
          </a:bodyPr>
          <a:lstStyle/>
          <a:p>
            <a:r>
              <a:rPr lang="en-US" sz="3600" dirty="0" smtClean="0"/>
              <a:t>Death of Emily </a:t>
            </a:r>
            <a:r>
              <a:rPr lang="en-US" sz="3600" dirty="0" err="1" smtClean="0"/>
              <a:t>Brontë</a:t>
            </a:r>
            <a:r>
              <a:rPr lang="en-US" sz="3600" dirty="0" smtClean="0"/>
              <a:t>: Pulmonary Tuberculosis 1848</a:t>
            </a:r>
            <a:endParaRPr lang="en-US" sz="3600" dirty="0"/>
          </a:p>
        </p:txBody>
      </p:sp>
      <p:sp>
        <p:nvSpPr>
          <p:cNvPr id="3" name="Content Placeholder 2"/>
          <p:cNvSpPr>
            <a:spLocks noGrp="1"/>
          </p:cNvSpPr>
          <p:nvPr>
            <p:ph idx="1"/>
          </p:nvPr>
        </p:nvSpPr>
        <p:spPr>
          <a:xfrm>
            <a:off x="457200" y="1217142"/>
            <a:ext cx="8229600" cy="5450680"/>
          </a:xfrm>
        </p:spPr>
        <p:txBody>
          <a:bodyPr>
            <a:normAutofit fontScale="77500" lnSpcReduction="20000"/>
          </a:bodyPr>
          <a:lstStyle/>
          <a:p>
            <a:pPr>
              <a:buNone/>
            </a:pPr>
            <a:r>
              <a:rPr lang="en-US" dirty="0" smtClean="0"/>
              <a:t>[21 Dec 1848]</a:t>
            </a:r>
          </a:p>
          <a:p>
            <a:pPr>
              <a:buNone/>
            </a:pPr>
            <a:r>
              <a:rPr lang="en-US" i="1" dirty="0" smtClean="0"/>
              <a:t>	‘Emily suffers no more from pain or weakness now. She never will suffer more in this world. She is gone, after a hard, short conflict… I thought it very possible she might be with us still for weeks; and a few hours afterwards, she was in eternity. Yes; there is no Emily in time or on earth now. Yesterday we put her poor, wasted, mortal frame quietly under the Church pavement. We are very calm at present. Why should we be otherwise? The anguish of seeing her suffer is over; the spectacle of the pains of death is gone by; the funeral day is past. We feel she is at peace. No need now to tremble for the hard frost and keen wind. Emily does not feel them. She died in a time of promise. We saw her taken from life in its prime. But it is God’s will and the place where she is gone is better than that she has left….’</a:t>
            </a:r>
          </a:p>
          <a:p>
            <a:r>
              <a:rPr lang="en-US" dirty="0" smtClean="0"/>
              <a:t>Charlotte </a:t>
            </a:r>
            <a:r>
              <a:rPr lang="en-US" dirty="0" err="1" smtClean="0"/>
              <a:t>Brontë</a:t>
            </a:r>
            <a:r>
              <a:rPr lang="en-US" dirty="0" smtClean="0"/>
              <a:t>, letters quoted by E.C. Gaskell, </a:t>
            </a:r>
            <a:r>
              <a:rPr lang="en-US" i="1" dirty="0" smtClean="0"/>
              <a:t>The Life of Charlotte </a:t>
            </a:r>
            <a:r>
              <a:rPr lang="en-US" i="1" dirty="0" err="1" smtClean="0"/>
              <a:t>Brontë</a:t>
            </a:r>
            <a:r>
              <a:rPr lang="en-US" dirty="0" smtClean="0"/>
              <a:t>, New York, 1857, vol. 2.</a:t>
            </a:r>
            <a:endParaRPr lang="en-US" dirty="0"/>
          </a:p>
        </p:txBody>
      </p:sp>
    </p:spTree>
    <p:extLst>
      <p:ext uri="{BB962C8B-B14F-4D97-AF65-F5344CB8AC3E}">
        <p14:creationId xmlns:p14="http://schemas.microsoft.com/office/powerpoint/2010/main" val="37155502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Kensal Green and </a:t>
            </a:r>
            <a:r>
              <a:rPr lang="en-US" dirty="0" err="1" smtClean="0"/>
              <a:t>Highgate</a:t>
            </a:r>
            <a:endParaRPr lang="en-US" dirty="0"/>
          </a:p>
        </p:txBody>
      </p:sp>
      <p:pic>
        <p:nvPicPr>
          <p:cNvPr id="6" name="Content Placeholder 5"/>
          <p:cNvPicPr>
            <a:picLocks noGrp="1" noChangeAspect="1"/>
          </p:cNvPicPr>
          <p:nvPr>
            <p:ph sz="half" idx="1"/>
          </p:nvPr>
        </p:nvPicPr>
        <p:blipFill>
          <a:blip r:embed="rId3"/>
          <a:srcRect l="16538" r="16538"/>
          <a:stretch>
            <a:fillRect/>
          </a:stretch>
        </p:blipFill>
        <p:spPr/>
      </p:pic>
      <p:pic>
        <p:nvPicPr>
          <p:cNvPr id="7" name="Content Placeholder 6"/>
          <p:cNvPicPr>
            <a:picLocks noGrp="1" noChangeAspect="1"/>
          </p:cNvPicPr>
          <p:nvPr>
            <p:ph sz="half" idx="2"/>
          </p:nvPr>
        </p:nvPicPr>
        <p:blipFill>
          <a:blip r:embed="rId4"/>
          <a:srcRect l="16538" r="16538"/>
          <a:stretch>
            <a:fillRect/>
          </a:stretch>
        </p:blipFill>
        <p:spPr/>
      </p:pic>
    </p:spTree>
    <p:extLst>
      <p:ext uri="{BB962C8B-B14F-4D97-AF65-F5344CB8AC3E}">
        <p14:creationId xmlns:p14="http://schemas.microsoft.com/office/powerpoint/2010/main" val="4946708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Stoke Newington Cemetery</a:t>
            </a:r>
            <a:endParaRPr lang="en-US" dirty="0"/>
          </a:p>
        </p:txBody>
      </p:sp>
      <p:pic>
        <p:nvPicPr>
          <p:cNvPr id="4" name="Content Placeholder 3"/>
          <p:cNvPicPr>
            <a:picLocks noGrp="1" noChangeAspect="1"/>
          </p:cNvPicPr>
          <p:nvPr>
            <p:ph idx="1"/>
          </p:nvPr>
        </p:nvPicPr>
        <p:blipFill>
          <a:blip r:embed="rId3"/>
          <a:srcRect t="13336" b="13336"/>
          <a:stretch>
            <a:fillRect/>
          </a:stretch>
        </p:blipFill>
        <p:spPr/>
      </p:pic>
    </p:spTree>
    <p:extLst>
      <p:ext uri="{BB962C8B-B14F-4D97-AF65-F5344CB8AC3E}">
        <p14:creationId xmlns:p14="http://schemas.microsoft.com/office/powerpoint/2010/main" val="1672444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Necropolis Glasgow</a:t>
            </a:r>
            <a:endParaRPr lang="en-US" dirty="0"/>
          </a:p>
        </p:txBody>
      </p:sp>
      <p:pic>
        <p:nvPicPr>
          <p:cNvPr id="4" name="Content Placeholder 3"/>
          <p:cNvPicPr>
            <a:picLocks noGrp="1" noChangeAspect="1"/>
          </p:cNvPicPr>
          <p:nvPr>
            <p:ph idx="1"/>
          </p:nvPr>
        </p:nvPicPr>
        <p:blipFill>
          <a:blip r:embed="rId3"/>
          <a:srcRect t="13406" b="13406"/>
          <a:stretch>
            <a:fillRect/>
          </a:stretch>
        </p:blipFill>
        <p:spPr/>
      </p:pic>
    </p:spTree>
    <p:extLst>
      <p:ext uri="{BB962C8B-B14F-4D97-AF65-F5344CB8AC3E}">
        <p14:creationId xmlns:p14="http://schemas.microsoft.com/office/powerpoint/2010/main" val="38821812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439771"/>
          </a:xfrm>
        </p:spPr>
        <p:txBody>
          <a:bodyPr>
            <a:normAutofit fontScale="90000"/>
          </a:bodyPr>
          <a:lstStyle/>
          <a:p>
            <a:r>
              <a:rPr lang="en-US" dirty="0" smtClean="0"/>
              <a:t>Victorian funeral</a:t>
            </a:r>
            <a:endParaRPr lang="en-US" dirty="0"/>
          </a:p>
        </p:txBody>
      </p:sp>
      <p:pic>
        <p:nvPicPr>
          <p:cNvPr id="10" name="Content Placeholder 9"/>
          <p:cNvPicPr>
            <a:picLocks noGrp="1" noChangeAspect="1"/>
          </p:cNvPicPr>
          <p:nvPr>
            <p:ph sz="half" idx="2"/>
          </p:nvPr>
        </p:nvPicPr>
        <p:blipFill>
          <a:blip r:embed="rId3"/>
          <a:srcRect t="-33729" b="-33729"/>
          <a:stretch>
            <a:fillRect/>
          </a:stretch>
        </p:blipFill>
        <p:spPr>
          <a:xfrm>
            <a:off x="4948315" y="1888076"/>
            <a:ext cx="3557424" cy="3986720"/>
          </a:xfrm>
        </p:spPr>
      </p:pic>
      <p:pic>
        <p:nvPicPr>
          <p:cNvPr id="9" name="Content Placeholder 8"/>
          <p:cNvPicPr>
            <a:picLocks noGrp="1" noChangeAspect="1"/>
          </p:cNvPicPr>
          <p:nvPr>
            <p:ph sz="half" idx="1"/>
          </p:nvPr>
        </p:nvPicPr>
        <p:blipFill>
          <a:blip r:embed="rId4"/>
          <a:srcRect l="-10055" r="-10055"/>
          <a:stretch>
            <a:fillRect/>
          </a:stretch>
        </p:blipFill>
        <p:spPr>
          <a:xfrm>
            <a:off x="609600" y="900113"/>
            <a:ext cx="4249738" cy="5503862"/>
          </a:xfrm>
        </p:spPr>
      </p:pic>
    </p:spTree>
    <p:extLst>
      <p:ext uri="{BB962C8B-B14F-4D97-AF65-F5344CB8AC3E}">
        <p14:creationId xmlns:p14="http://schemas.microsoft.com/office/powerpoint/2010/main" val="42842720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Mourning broaches with hair of relative, 19</a:t>
            </a:r>
            <a:r>
              <a:rPr lang="en-US" baseline="30000" dirty="0" smtClean="0"/>
              <a:t>th</a:t>
            </a:r>
            <a:r>
              <a:rPr lang="en-US" dirty="0" smtClean="0"/>
              <a:t> century</a:t>
            </a:r>
            <a:endParaRPr lang="en-US" dirty="0"/>
          </a:p>
        </p:txBody>
      </p:sp>
      <p:pic>
        <p:nvPicPr>
          <p:cNvPr id="4" name="Content Placeholder 3"/>
          <p:cNvPicPr>
            <a:picLocks noGrp="1" noChangeAspect="1"/>
          </p:cNvPicPr>
          <p:nvPr>
            <p:ph idx="1"/>
          </p:nvPr>
        </p:nvPicPr>
        <p:blipFill>
          <a:blip r:embed="rId3"/>
          <a:srcRect t="9783" b="9783"/>
          <a:stretch>
            <a:fillRect/>
          </a:stretch>
        </p:blipFill>
        <p:spPr/>
      </p:pic>
    </p:spTree>
    <p:extLst>
      <p:ext uri="{BB962C8B-B14F-4D97-AF65-F5344CB8AC3E}">
        <p14:creationId xmlns:p14="http://schemas.microsoft.com/office/powerpoint/2010/main" val="1102091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45035"/>
          </a:xfrm>
        </p:spPr>
        <p:txBody>
          <a:bodyPr>
            <a:normAutofit/>
          </a:bodyPr>
          <a:lstStyle/>
          <a:p>
            <a:r>
              <a:rPr lang="en-US" sz="3600" dirty="0" smtClean="0"/>
              <a:t>Themes</a:t>
            </a:r>
            <a:endParaRPr lang="en-US" sz="3600" dirty="0"/>
          </a:p>
        </p:txBody>
      </p:sp>
      <p:sp>
        <p:nvSpPr>
          <p:cNvPr id="3" name="Content Placeholder 2"/>
          <p:cNvSpPr>
            <a:spLocks noGrp="1"/>
          </p:cNvSpPr>
          <p:nvPr>
            <p:ph idx="1"/>
          </p:nvPr>
        </p:nvSpPr>
        <p:spPr>
          <a:xfrm>
            <a:off x="457200" y="845035"/>
            <a:ext cx="8229600" cy="5777424"/>
          </a:xfrm>
        </p:spPr>
        <p:txBody>
          <a:bodyPr>
            <a:normAutofit fontScale="77500" lnSpcReduction="20000"/>
          </a:bodyPr>
          <a:lstStyle/>
          <a:p>
            <a:pPr marL="0" indent="0"/>
            <a:r>
              <a:rPr lang="en-US" dirty="0" smtClean="0"/>
              <a:t>	</a:t>
            </a:r>
            <a:r>
              <a:rPr lang="en-US" sz="2800" b="1" dirty="0" smtClean="0"/>
              <a:t>The ‘good death’ </a:t>
            </a:r>
            <a:r>
              <a:rPr lang="en-US" sz="2800" b="1" dirty="0"/>
              <a:t>-</a:t>
            </a:r>
            <a:r>
              <a:rPr lang="en-US" sz="2800" b="1" dirty="0" smtClean="0"/>
              <a:t> how does this change over time?</a:t>
            </a:r>
          </a:p>
          <a:p>
            <a:pPr marL="0" indent="0"/>
            <a:endParaRPr lang="en-US" sz="2800" dirty="0" smtClean="0"/>
          </a:p>
          <a:p>
            <a:pPr lvl="1"/>
            <a:r>
              <a:rPr lang="en-US" dirty="0" smtClean="0"/>
              <a:t>Actors (dying, family, community, doctors, undertakers) and institutions/ professionals </a:t>
            </a:r>
            <a:r>
              <a:rPr lang="en-US" dirty="0" err="1" smtClean="0"/>
              <a:t>vs</a:t>
            </a:r>
            <a:r>
              <a:rPr lang="en-US" dirty="0" smtClean="0"/>
              <a:t> private</a:t>
            </a:r>
          </a:p>
          <a:p>
            <a:pPr lvl="1"/>
            <a:r>
              <a:rPr lang="en-US" dirty="0" smtClean="0"/>
              <a:t>Material culture </a:t>
            </a:r>
          </a:p>
          <a:p>
            <a:pPr lvl="1"/>
            <a:r>
              <a:rPr lang="en-US" dirty="0" smtClean="0"/>
              <a:t>Emotion</a:t>
            </a:r>
          </a:p>
          <a:p>
            <a:pPr marL="457200" lvl="1" indent="0">
              <a:buNone/>
            </a:pPr>
            <a:endParaRPr lang="en-US" dirty="0"/>
          </a:p>
          <a:p>
            <a:pPr>
              <a:buFont typeface="Arial" panose="020B0604020202020204" pitchFamily="34" charset="0"/>
              <a:buChar char="•"/>
            </a:pPr>
            <a:r>
              <a:rPr lang="en-US" b="1" dirty="0" smtClean="0"/>
              <a:t>Religion/spiritualism </a:t>
            </a:r>
            <a:r>
              <a:rPr lang="en-US" b="1" dirty="0" smtClean="0"/>
              <a:t>vs medicine/science?</a:t>
            </a:r>
          </a:p>
          <a:p>
            <a:pPr marL="457200" lvl="1" indent="0">
              <a:buNone/>
            </a:pPr>
            <a:endParaRPr lang="en-US" dirty="0"/>
          </a:p>
          <a:p>
            <a:pPr marL="457200" lvl="1" indent="0">
              <a:buNone/>
            </a:pPr>
            <a:r>
              <a:rPr lang="en-US" dirty="0" smtClean="0"/>
              <a:t>Was the modern period marked by a shift from emphasis on  </a:t>
            </a:r>
            <a:r>
              <a:rPr lang="en-US" b="1" dirty="0"/>
              <a:t>spiritual preparation </a:t>
            </a:r>
            <a:r>
              <a:rPr lang="en-US" dirty="0" smtClean="0"/>
              <a:t>for death to ideas of death as </a:t>
            </a:r>
            <a:r>
              <a:rPr lang="en-US" b="1" dirty="0" smtClean="0"/>
              <a:t>failure </a:t>
            </a:r>
            <a:r>
              <a:rPr lang="en-US" b="1" dirty="0"/>
              <a:t>of professional medicine? </a:t>
            </a:r>
          </a:p>
          <a:p>
            <a:pPr marL="457200" lvl="1" indent="0">
              <a:buNone/>
            </a:pPr>
            <a:endParaRPr lang="en-US" dirty="0" smtClean="0"/>
          </a:p>
          <a:p>
            <a:pPr marL="457200" lvl="1" indent="0">
              <a:buNone/>
            </a:pPr>
            <a:r>
              <a:rPr lang="en-US" dirty="0" smtClean="0"/>
              <a:t>Is the history of death best envisaged as </a:t>
            </a:r>
            <a:r>
              <a:rPr lang="en-US" i="1" dirty="0" smtClean="0"/>
              <a:t>‘a linear chronology whereby a sacred and community-</a:t>
            </a:r>
            <a:r>
              <a:rPr lang="en-US" i="1" dirty="0" err="1" smtClean="0"/>
              <a:t>centred</a:t>
            </a:r>
            <a:r>
              <a:rPr lang="en-US" i="1" dirty="0" smtClean="0"/>
              <a:t> culture eventually gave way to a privatized and sanitized culture of death’? </a:t>
            </a:r>
          </a:p>
          <a:p>
            <a:pPr marL="457200" lvl="1" indent="0">
              <a:buNone/>
            </a:pPr>
            <a:r>
              <a:rPr lang="en-US" dirty="0" smtClean="0"/>
              <a:t>(Julie-Marie Strange)</a:t>
            </a:r>
          </a:p>
          <a:p>
            <a:pPr marL="457200" lvl="1" indent="0">
              <a:buNone/>
            </a:pPr>
            <a:endParaRPr lang="en-US" dirty="0" smtClean="0"/>
          </a:p>
        </p:txBody>
      </p:sp>
    </p:spTree>
    <p:extLst>
      <p:ext uri="{BB962C8B-B14F-4D97-AF65-F5344CB8AC3E}">
        <p14:creationId xmlns:p14="http://schemas.microsoft.com/office/powerpoint/2010/main" val="40536745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8964"/>
          </a:xfrm>
        </p:spPr>
        <p:txBody>
          <a:bodyPr>
            <a:normAutofit/>
          </a:bodyPr>
          <a:lstStyle/>
          <a:p>
            <a:r>
              <a:rPr lang="en-US" sz="3600" dirty="0" smtClean="0"/>
              <a:t>Death and Mourning</a:t>
            </a:r>
            <a:endParaRPr lang="en-US" sz="3600" dirty="0"/>
          </a:p>
        </p:txBody>
      </p:sp>
      <p:sp>
        <p:nvSpPr>
          <p:cNvPr id="3" name="Content Placeholder 2"/>
          <p:cNvSpPr>
            <a:spLocks noGrp="1"/>
          </p:cNvSpPr>
          <p:nvPr>
            <p:ph idx="1"/>
          </p:nvPr>
        </p:nvSpPr>
        <p:spPr>
          <a:xfrm>
            <a:off x="457200" y="1243601"/>
            <a:ext cx="8229600" cy="5392511"/>
          </a:xfrm>
        </p:spPr>
        <p:txBody>
          <a:bodyPr>
            <a:normAutofit fontScale="85000" lnSpcReduction="20000"/>
          </a:bodyPr>
          <a:lstStyle/>
          <a:p>
            <a:r>
              <a:rPr lang="en-US" dirty="0" smtClean="0"/>
              <a:t>By 19</a:t>
            </a:r>
            <a:r>
              <a:rPr lang="en-US" baseline="30000" dirty="0" smtClean="0"/>
              <a:t>th</a:t>
            </a:r>
            <a:r>
              <a:rPr lang="en-US" dirty="0" smtClean="0"/>
              <a:t>C natural perceptions of death shaped increasingly by science and ‘preventive medicine’ e.g. vaccination, but existed side by side with religious ideas</a:t>
            </a:r>
          </a:p>
          <a:p>
            <a:r>
              <a:rPr lang="en-US" dirty="0" err="1" smtClean="0"/>
              <a:t>Jalland</a:t>
            </a:r>
            <a:r>
              <a:rPr lang="en-US" dirty="0" smtClean="0"/>
              <a:t> shows how doctors and Christians worked together to ease pain and anxiety – even as medical culture worked to prevent or delay death</a:t>
            </a:r>
          </a:p>
          <a:p>
            <a:r>
              <a:rPr lang="en-US" dirty="0" smtClean="0"/>
              <a:t>Management of death taken over by funeral profession – National Association of Funeral Directors established in 1905</a:t>
            </a:r>
          </a:p>
          <a:p>
            <a:r>
              <a:rPr lang="en-US" dirty="0" smtClean="0"/>
              <a:t>Bereavement </a:t>
            </a:r>
            <a:r>
              <a:rPr lang="en-US" dirty="0" err="1" smtClean="0"/>
              <a:t>psychologised</a:t>
            </a:r>
            <a:r>
              <a:rPr lang="en-US" dirty="0" smtClean="0"/>
              <a:t> and </a:t>
            </a:r>
            <a:r>
              <a:rPr lang="en-US" dirty="0" err="1" smtClean="0"/>
              <a:t>pathologised</a:t>
            </a:r>
            <a:r>
              <a:rPr lang="en-US" dirty="0" smtClean="0"/>
              <a:t> – bereavement guidance, stages, consolation task of </a:t>
            </a:r>
            <a:r>
              <a:rPr lang="en-US" dirty="0" smtClean="0"/>
              <a:t>professional</a:t>
            </a:r>
            <a:endParaRPr lang="en-US" dirty="0" smtClean="0"/>
          </a:p>
          <a:p>
            <a:r>
              <a:rPr lang="en-US" dirty="0" smtClean="0"/>
              <a:t>Yet parallels to older approaches preparing for death and mourning rituals</a:t>
            </a:r>
          </a:p>
          <a:p>
            <a:endParaRPr lang="en-US" dirty="0" smtClean="0"/>
          </a:p>
        </p:txBody>
      </p:sp>
    </p:spTree>
    <p:extLst>
      <p:ext uri="{BB962C8B-B14F-4D97-AF65-F5344CB8AC3E}">
        <p14:creationId xmlns:p14="http://schemas.microsoft.com/office/powerpoint/2010/main" val="4209648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77908"/>
          </a:xfrm>
        </p:spPr>
        <p:txBody>
          <a:bodyPr>
            <a:normAutofit fontScale="90000"/>
          </a:bodyPr>
          <a:lstStyle/>
          <a:p>
            <a:r>
              <a:rPr lang="en-US" dirty="0" smtClean="0"/>
              <a:t>Class and Death</a:t>
            </a:r>
            <a:endParaRPr lang="en-US" dirty="0"/>
          </a:p>
        </p:txBody>
      </p:sp>
      <p:sp>
        <p:nvSpPr>
          <p:cNvPr id="3" name="Content Placeholder 2"/>
          <p:cNvSpPr>
            <a:spLocks noGrp="1"/>
          </p:cNvSpPr>
          <p:nvPr>
            <p:ph idx="1"/>
          </p:nvPr>
        </p:nvSpPr>
        <p:spPr>
          <a:xfrm>
            <a:off x="457200" y="952546"/>
            <a:ext cx="8229600" cy="5702046"/>
          </a:xfrm>
        </p:spPr>
        <p:txBody>
          <a:bodyPr>
            <a:normAutofit fontScale="85000" lnSpcReduction="10000"/>
          </a:bodyPr>
          <a:lstStyle/>
          <a:p>
            <a:r>
              <a:rPr lang="en-US" dirty="0" smtClean="0"/>
              <a:t>Could poor afford luxury of grieving?</a:t>
            </a:r>
          </a:p>
          <a:p>
            <a:r>
              <a:rPr lang="en-US" i="1" dirty="0" smtClean="0"/>
              <a:t>‘The loss of a close relation was so bound up with the material problems of life that at worst it seemed no more than an intensification of the misery of existence’ – precluded ‘pure grief</a:t>
            </a:r>
            <a:r>
              <a:rPr lang="en-US" dirty="0" smtClean="0"/>
              <a:t>’ (David Vincent, ‘Love and Death and the Nineteenth-Century Working Class’, </a:t>
            </a:r>
            <a:r>
              <a:rPr lang="en-US" i="1" dirty="0" smtClean="0"/>
              <a:t>Social History</a:t>
            </a:r>
            <a:r>
              <a:rPr lang="en-US" dirty="0" smtClean="0"/>
              <a:t>, 5 (1980), 223-47)</a:t>
            </a:r>
          </a:p>
          <a:p>
            <a:r>
              <a:rPr lang="en-US" dirty="0" smtClean="0"/>
              <a:t>Challenged by Strange (seminar reading)</a:t>
            </a:r>
          </a:p>
          <a:p>
            <a:pPr lvl="1"/>
            <a:r>
              <a:rPr lang="en-US" dirty="0" smtClean="0"/>
              <a:t>Though mortality declined, poor more familiar with death</a:t>
            </a:r>
          </a:p>
          <a:p>
            <a:pPr lvl="1"/>
            <a:r>
              <a:rPr lang="en-US" dirty="0" smtClean="0"/>
              <a:t>Desire to keep dying at home</a:t>
            </a:r>
          </a:p>
          <a:p>
            <a:pPr lvl="1"/>
            <a:r>
              <a:rPr lang="en-US" dirty="0" smtClean="0"/>
              <a:t>Important to distinguish ‘particular’ responses to 	death from ‘general’ fatalism</a:t>
            </a:r>
          </a:p>
          <a:p>
            <a:pPr lvl="1"/>
            <a:r>
              <a:rPr lang="en-US" dirty="0" smtClean="0"/>
              <a:t>Importance of ‘decent’ burial</a:t>
            </a:r>
          </a:p>
          <a:p>
            <a:endParaRPr lang="en-US" dirty="0"/>
          </a:p>
        </p:txBody>
      </p:sp>
    </p:spTree>
    <p:extLst>
      <p:ext uri="{BB962C8B-B14F-4D97-AF65-F5344CB8AC3E}">
        <p14:creationId xmlns:p14="http://schemas.microsoft.com/office/powerpoint/2010/main" val="14694478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90417"/>
          </a:xfrm>
        </p:spPr>
        <p:txBody>
          <a:bodyPr>
            <a:normAutofit fontScale="90000"/>
          </a:bodyPr>
          <a:lstStyle/>
          <a:p>
            <a:r>
              <a:rPr lang="en-US" sz="3600" dirty="0" smtClean="0"/>
              <a:t>London’s Pulse (MOH reports) – Irish customs</a:t>
            </a:r>
            <a:endParaRPr lang="en-US" sz="3600" dirty="0"/>
          </a:p>
        </p:txBody>
      </p:sp>
      <p:sp>
        <p:nvSpPr>
          <p:cNvPr id="3" name="Content Placeholder 2"/>
          <p:cNvSpPr>
            <a:spLocks noGrp="1"/>
          </p:cNvSpPr>
          <p:nvPr>
            <p:ph idx="1"/>
          </p:nvPr>
        </p:nvSpPr>
        <p:spPr>
          <a:xfrm>
            <a:off x="279780" y="790417"/>
            <a:ext cx="8686800" cy="5927623"/>
          </a:xfrm>
        </p:spPr>
        <p:txBody>
          <a:bodyPr>
            <a:noAutofit/>
          </a:bodyPr>
          <a:lstStyle/>
          <a:p>
            <a:pPr>
              <a:buNone/>
            </a:pPr>
            <a:r>
              <a:rPr lang="en-US" sz="1800" dirty="0" smtClean="0"/>
              <a:t>	REPORT on the SANITARY CONDITION OF ST. MARY, ISLINGTON, </a:t>
            </a:r>
            <a:br>
              <a:rPr lang="en-US" sz="1800" dirty="0" smtClean="0"/>
            </a:br>
            <a:r>
              <a:rPr lang="en-US" sz="1800" dirty="0" smtClean="0"/>
              <a:t>FOR FEBRUARY, 1867. </a:t>
            </a:r>
            <a:br>
              <a:rPr lang="en-US" sz="1800" dirty="0" smtClean="0"/>
            </a:br>
            <a:r>
              <a:rPr lang="en-US" sz="1800" dirty="0" smtClean="0"/>
              <a:t>No. CXVIII. </a:t>
            </a:r>
            <a:br>
              <a:rPr lang="en-US" sz="1800" dirty="0" smtClean="0"/>
            </a:br>
            <a:r>
              <a:rPr lang="en-US" sz="2000" dirty="0" smtClean="0"/>
              <a:t>The mortality of the parish during the month of February has again  been below the average. The number of deaths of residents which were registered is 314, while the corrected mean of the corresponding period for ten years is 334. </a:t>
            </a:r>
            <a:br>
              <a:rPr lang="en-US" sz="2000" dirty="0" smtClean="0"/>
            </a:br>
            <a:r>
              <a:rPr lang="en-US" sz="2000" dirty="0" smtClean="0"/>
              <a:t>Small-Pox has continued to prevail extensively, more so even than in the month of January. An outbreak in some </a:t>
            </a:r>
            <a:r>
              <a:rPr lang="en-US" sz="2000" dirty="0" err="1" smtClean="0"/>
              <a:t>gipsies'</a:t>
            </a:r>
            <a:r>
              <a:rPr lang="en-US" sz="2000" dirty="0" smtClean="0"/>
              <a:t> tents in Upper Holloway, gave us some trouble at the close of last month; but, at last, the father of the family being attacked, they were all got away into the Small-Pox Hospital, but not before much alarm had occurred in the </a:t>
            </a:r>
            <a:r>
              <a:rPr lang="en-US" sz="2000" dirty="0" err="1" smtClean="0"/>
              <a:t>neighbourhood</a:t>
            </a:r>
            <a:r>
              <a:rPr lang="en-US" sz="2000" dirty="0" smtClean="0"/>
              <a:t>, and the Sanitary Act had been put in operation. </a:t>
            </a:r>
            <a:br>
              <a:rPr lang="en-US" sz="2000" dirty="0" smtClean="0"/>
            </a:br>
            <a:r>
              <a:rPr lang="en-US" sz="2000" dirty="0" smtClean="0">
                <a:solidFill>
                  <a:srgbClr val="FF0000"/>
                </a:solidFill>
              </a:rPr>
              <a:t>A serious outbreak of Typhus has also occurred in the Irish Courts, which has been traced to the removal of the body of a Typhus patient from the Hospital to Swan-yard, where a wake was held; several of those attending it being seized with the disease and spreading it in their own houses. </a:t>
            </a:r>
            <a:r>
              <a:rPr lang="en-US" sz="1800" dirty="0" smtClean="0">
                <a:solidFill>
                  <a:srgbClr val="FF0000"/>
                </a:solidFill>
              </a:rPr>
              <a:t/>
            </a:r>
            <a:br>
              <a:rPr lang="en-US" sz="1800" dirty="0" smtClean="0">
                <a:solidFill>
                  <a:srgbClr val="FF0000"/>
                </a:solidFill>
              </a:rPr>
            </a:br>
            <a:r>
              <a:rPr lang="en-US" sz="1800" dirty="0" smtClean="0"/>
              <a:t>EDWARD BALLARD, M.D., </a:t>
            </a:r>
            <a:br>
              <a:rPr lang="en-US" sz="1800" dirty="0" smtClean="0"/>
            </a:br>
            <a:r>
              <a:rPr lang="en-US" sz="1800" dirty="0" smtClean="0"/>
              <a:t>Medical Officer of Health. </a:t>
            </a:r>
            <a:endParaRPr lang="en-US" sz="1800" dirty="0"/>
          </a:p>
        </p:txBody>
      </p:sp>
    </p:spTree>
    <p:extLst>
      <p:ext uri="{BB962C8B-B14F-4D97-AF65-F5344CB8AC3E}">
        <p14:creationId xmlns:p14="http://schemas.microsoft.com/office/powerpoint/2010/main" val="20659786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0517"/>
          </a:xfrm>
        </p:spPr>
        <p:txBody>
          <a:bodyPr>
            <a:normAutofit/>
          </a:bodyPr>
          <a:lstStyle/>
          <a:p>
            <a:r>
              <a:rPr lang="en-US" sz="3600" dirty="0" smtClean="0"/>
              <a:t>Decline in religion </a:t>
            </a:r>
            <a:endParaRPr lang="en-US" sz="3600" dirty="0"/>
          </a:p>
        </p:txBody>
      </p:sp>
      <p:sp>
        <p:nvSpPr>
          <p:cNvPr id="3" name="Content Placeholder 2"/>
          <p:cNvSpPr>
            <a:spLocks noGrp="1"/>
          </p:cNvSpPr>
          <p:nvPr>
            <p:ph idx="1"/>
          </p:nvPr>
        </p:nvSpPr>
        <p:spPr>
          <a:xfrm>
            <a:off x="457200" y="1045156"/>
            <a:ext cx="8229600" cy="5399794"/>
          </a:xfrm>
        </p:spPr>
        <p:txBody>
          <a:bodyPr>
            <a:normAutofit fontScale="85000" lnSpcReduction="20000"/>
          </a:bodyPr>
          <a:lstStyle/>
          <a:p>
            <a:r>
              <a:rPr lang="en-US" dirty="0" smtClean="0"/>
              <a:t>Church attendance declined (1851 census) but religion pervasive in everyday life. </a:t>
            </a:r>
          </a:p>
          <a:p>
            <a:r>
              <a:rPr lang="en-US" dirty="0" smtClean="0"/>
              <a:t>Boom in spiritualism in late C19th into C20th.</a:t>
            </a:r>
          </a:p>
          <a:p>
            <a:r>
              <a:rPr lang="en-US" dirty="0" smtClean="0"/>
              <a:t>For many people difficult to access either medicine or religion. </a:t>
            </a:r>
            <a:endParaRPr lang="en-US" dirty="0" smtClean="0"/>
          </a:p>
          <a:p>
            <a:pPr lvl="1"/>
            <a:r>
              <a:rPr lang="en-US" dirty="0" smtClean="0"/>
              <a:t>Growth </a:t>
            </a:r>
            <a:r>
              <a:rPr lang="en-US" dirty="0" smtClean="0"/>
              <a:t>of town populations – rupture with church. </a:t>
            </a:r>
            <a:endParaRPr lang="en-US" dirty="0" smtClean="0"/>
          </a:p>
          <a:p>
            <a:pPr lvl="1"/>
            <a:r>
              <a:rPr lang="en-US" dirty="0" smtClean="0"/>
              <a:t>Cost </a:t>
            </a:r>
            <a:r>
              <a:rPr lang="en-US" dirty="0" smtClean="0"/>
              <a:t>of medical treatment limited care and nursing of dying – concerns about body snatching, death in workhouse, families diverted funds to pay for respectable funeral. </a:t>
            </a:r>
          </a:p>
          <a:p>
            <a:r>
              <a:rPr lang="en-US" dirty="0" smtClean="0"/>
              <a:t>Religious missions supplied both spiritual and practical care in large towns. </a:t>
            </a:r>
          </a:p>
          <a:p>
            <a:r>
              <a:rPr lang="en-US" dirty="0" smtClean="0"/>
              <a:t>Friendly societies insured poor against sickness and death (burial societies). Poor dreaded pauper burial. </a:t>
            </a:r>
            <a:endParaRPr lang="en-US" dirty="0"/>
          </a:p>
        </p:txBody>
      </p:sp>
    </p:spTree>
    <p:extLst>
      <p:ext uri="{BB962C8B-B14F-4D97-AF65-F5344CB8AC3E}">
        <p14:creationId xmlns:p14="http://schemas.microsoft.com/office/powerpoint/2010/main" val="27648909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0981"/>
          </a:xfrm>
        </p:spPr>
        <p:txBody>
          <a:bodyPr>
            <a:normAutofit fontScale="90000"/>
          </a:bodyPr>
          <a:lstStyle/>
          <a:p>
            <a:r>
              <a:rPr lang="en-US" sz="3600" dirty="0" smtClean="0"/>
              <a:t>Rupture of war</a:t>
            </a:r>
            <a:endParaRPr lang="en-US" sz="3600" dirty="0"/>
          </a:p>
        </p:txBody>
      </p:sp>
      <p:sp>
        <p:nvSpPr>
          <p:cNvPr id="3" name="Content Placeholder 2"/>
          <p:cNvSpPr>
            <a:spLocks noGrp="1"/>
          </p:cNvSpPr>
          <p:nvPr>
            <p:ph idx="1"/>
          </p:nvPr>
        </p:nvSpPr>
        <p:spPr>
          <a:xfrm>
            <a:off x="457200" y="914855"/>
            <a:ext cx="8229600" cy="5666640"/>
          </a:xfrm>
        </p:spPr>
        <p:txBody>
          <a:bodyPr>
            <a:normAutofit fontScale="85000" lnSpcReduction="20000"/>
          </a:bodyPr>
          <a:lstStyle/>
          <a:p>
            <a:r>
              <a:rPr lang="en-US" dirty="0" smtClean="0"/>
              <a:t>Decline in mortality and Evangelical </a:t>
            </a:r>
            <a:r>
              <a:rPr lang="en-US" dirty="0" err="1" smtClean="0"/>
              <a:t>fervour</a:t>
            </a:r>
            <a:r>
              <a:rPr lang="en-US" dirty="0" smtClean="0"/>
              <a:t> 1870s and </a:t>
            </a:r>
            <a:r>
              <a:rPr lang="en-US" dirty="0" smtClean="0"/>
              <a:t>1880s</a:t>
            </a:r>
          </a:p>
          <a:p>
            <a:r>
              <a:rPr lang="en-US" dirty="0" smtClean="0"/>
              <a:t>Claimed </a:t>
            </a:r>
            <a:r>
              <a:rPr lang="en-US" dirty="0" smtClean="0"/>
              <a:t>1stWW significant turning point – civil religion following mass deaths. </a:t>
            </a:r>
          </a:p>
          <a:p>
            <a:r>
              <a:rPr lang="en-US" dirty="0" smtClean="0"/>
              <a:t>National memorial and civic mourning – new forms of remembrance (memorial culture). War memorials, tomb of Unknown Solder, Armistice Day. Collective mourning.  </a:t>
            </a:r>
            <a:endParaRPr lang="en-US" dirty="0"/>
          </a:p>
          <a:p>
            <a:r>
              <a:rPr lang="en-US" dirty="0" smtClean="0"/>
              <a:t>Bereavement never more widespread than after 1stWW – death of adult children, young men. Associated with violence, distance, denial of conventional burial – resulted in chronic and unresolved grief (David </a:t>
            </a:r>
            <a:r>
              <a:rPr lang="en-US" dirty="0" err="1" smtClean="0"/>
              <a:t>Cannadine</a:t>
            </a:r>
            <a:r>
              <a:rPr lang="en-US" dirty="0" smtClean="0"/>
              <a:t>)</a:t>
            </a:r>
          </a:p>
          <a:p>
            <a:r>
              <a:rPr lang="en-US" dirty="0" smtClean="0"/>
              <a:t>Destroyed positive meaning of death – broke link with idea of good death.</a:t>
            </a:r>
            <a:endParaRPr lang="en-US" dirty="0"/>
          </a:p>
        </p:txBody>
      </p:sp>
    </p:spTree>
    <p:extLst>
      <p:ext uri="{BB962C8B-B14F-4D97-AF65-F5344CB8AC3E}">
        <p14:creationId xmlns:p14="http://schemas.microsoft.com/office/powerpoint/2010/main" val="21635553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35799"/>
          </a:xfrm>
        </p:spPr>
        <p:txBody>
          <a:bodyPr>
            <a:normAutofit/>
          </a:bodyPr>
          <a:lstStyle/>
          <a:p>
            <a:r>
              <a:rPr lang="en-US" sz="3600" dirty="0" smtClean="0"/>
              <a:t>Palliative Care and Euthanasia</a:t>
            </a:r>
            <a:endParaRPr lang="en-US" sz="3600" dirty="0"/>
          </a:p>
        </p:txBody>
      </p:sp>
      <p:sp>
        <p:nvSpPr>
          <p:cNvPr id="3" name="Content Placeholder 2"/>
          <p:cNvSpPr>
            <a:spLocks noGrp="1"/>
          </p:cNvSpPr>
          <p:nvPr>
            <p:ph idx="1"/>
          </p:nvPr>
        </p:nvSpPr>
        <p:spPr>
          <a:xfrm>
            <a:off x="457200" y="1150993"/>
            <a:ext cx="8229600" cy="5434343"/>
          </a:xfrm>
        </p:spPr>
        <p:txBody>
          <a:bodyPr>
            <a:normAutofit fontScale="77500" lnSpcReduction="20000"/>
          </a:bodyPr>
          <a:lstStyle/>
          <a:p>
            <a:r>
              <a:rPr lang="en-US" dirty="0" smtClean="0"/>
              <a:t>Well into 20</a:t>
            </a:r>
            <a:r>
              <a:rPr lang="en-US" baseline="30000" dirty="0" smtClean="0"/>
              <a:t>th</a:t>
            </a:r>
            <a:r>
              <a:rPr lang="en-US" dirty="0" smtClean="0"/>
              <a:t>C role of doctor largely to predict and fix moment of death and relieve pain.</a:t>
            </a:r>
          </a:p>
          <a:p>
            <a:r>
              <a:rPr lang="en-US" dirty="0" smtClean="0"/>
              <a:t>Late 19thC medical study of death – mid-20</a:t>
            </a:r>
            <a:r>
              <a:rPr lang="en-US" baseline="30000" dirty="0" smtClean="0"/>
              <a:t>th</a:t>
            </a:r>
            <a:r>
              <a:rPr lang="en-US" dirty="0" smtClean="0"/>
              <a:t> increasing ability to delay death. Death ‘enemy to be conquered’. Also rise in post-mortems/forensic science – more knowledge of dead body</a:t>
            </a:r>
          </a:p>
          <a:p>
            <a:r>
              <a:rPr lang="en-US" dirty="0" smtClean="0"/>
              <a:t>Interest in Victorian period in alleviating pain in terminal illness (palliative care).</a:t>
            </a:r>
          </a:p>
          <a:p>
            <a:r>
              <a:rPr lang="en-US" dirty="0" smtClean="0"/>
              <a:t>William </a:t>
            </a:r>
            <a:r>
              <a:rPr lang="en-US" dirty="0" err="1" smtClean="0"/>
              <a:t>Munk</a:t>
            </a:r>
            <a:r>
              <a:rPr lang="en-US" dirty="0" smtClean="0"/>
              <a:t>,</a:t>
            </a:r>
            <a:r>
              <a:rPr lang="en-US" i="1" dirty="0" smtClean="0"/>
              <a:t> Euthanasia: or Medical Treatment in Aid of an Easy Death </a:t>
            </a:r>
            <a:r>
              <a:rPr lang="en-US" dirty="0" smtClean="0"/>
              <a:t>(1887) – geared towards soothing dying.</a:t>
            </a:r>
          </a:p>
          <a:p>
            <a:r>
              <a:rPr lang="en-US" dirty="0" smtClean="0"/>
              <a:t>Easing death rather than hastening it. Both secular/medical e.g. use of opium and avoiding treatment that would prolong dying process but also urged peaceful death. Holistic approach.</a:t>
            </a:r>
          </a:p>
          <a:p>
            <a:r>
              <a:rPr lang="en-US" dirty="0" smtClean="0"/>
              <a:t>Nursing increasingly about practical care but also emotional support for sick, dying and bereaved.</a:t>
            </a:r>
            <a:endParaRPr lang="en-US" dirty="0"/>
          </a:p>
        </p:txBody>
      </p:sp>
    </p:spTree>
    <p:extLst>
      <p:ext uri="{BB962C8B-B14F-4D97-AF65-F5344CB8AC3E}">
        <p14:creationId xmlns:p14="http://schemas.microsoft.com/office/powerpoint/2010/main" val="5248658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035"/>
          </a:xfrm>
        </p:spPr>
        <p:txBody>
          <a:bodyPr>
            <a:normAutofit fontScale="90000"/>
          </a:bodyPr>
          <a:lstStyle/>
          <a:p>
            <a:r>
              <a:rPr lang="en-US" sz="3600" dirty="0" smtClean="0"/>
              <a:t>Hospice movement</a:t>
            </a:r>
            <a:endParaRPr lang="en-US" sz="3600" dirty="0"/>
          </a:p>
        </p:txBody>
      </p:sp>
      <p:sp>
        <p:nvSpPr>
          <p:cNvPr id="3" name="Content Placeholder 2"/>
          <p:cNvSpPr>
            <a:spLocks noGrp="1"/>
          </p:cNvSpPr>
          <p:nvPr>
            <p:ph idx="1"/>
          </p:nvPr>
        </p:nvSpPr>
        <p:spPr>
          <a:xfrm>
            <a:off x="457200" y="884673"/>
            <a:ext cx="8229600" cy="5973327"/>
          </a:xfrm>
        </p:spPr>
        <p:txBody>
          <a:bodyPr>
            <a:normAutofit fontScale="85000" lnSpcReduction="20000"/>
          </a:bodyPr>
          <a:lstStyle/>
          <a:p>
            <a:r>
              <a:rPr lang="en-US" dirty="0" smtClean="0"/>
              <a:t>Both response to and example of </a:t>
            </a:r>
            <a:r>
              <a:rPr lang="en-US" dirty="0" err="1" smtClean="0"/>
              <a:t>medicalisation</a:t>
            </a:r>
            <a:r>
              <a:rPr lang="en-US" dirty="0" smtClean="0"/>
              <a:t> of death. </a:t>
            </a:r>
          </a:p>
          <a:p>
            <a:r>
              <a:rPr lang="en-US" dirty="0" smtClean="0"/>
              <a:t>Took off 1960, though first hospices established by religious groups in mid- to late 19</a:t>
            </a:r>
            <a:r>
              <a:rPr lang="en-US" baseline="30000" dirty="0" smtClean="0"/>
              <a:t>th</a:t>
            </a:r>
            <a:r>
              <a:rPr lang="en-US" dirty="0" smtClean="0"/>
              <a:t>C for respectable poor – in London e.g. St Luke’s Home for the Dying Poor (1893). Religious and philanthropic basis – emphasis different from charitable hospitals which aimed to cure and devoted to treatable cases (Clare Humphreys). </a:t>
            </a:r>
          </a:p>
          <a:p>
            <a:r>
              <a:rPr lang="en-US" dirty="0" smtClean="0"/>
              <a:t>Cecily Saunders (1918-2005) – movement for modern hospice. Holistic package – medical, psychological, spiritual and emotional needs. St Christopher’s Hospice, London 1967.</a:t>
            </a:r>
          </a:p>
          <a:p>
            <a:r>
              <a:rPr lang="en-US" dirty="0" smtClean="0"/>
              <a:t>Also sought to address the lack of services for dying and poor care at home e.g. lack of pain relief, but also absence of emotional support. Combined personal calling with professional care.</a:t>
            </a:r>
            <a:endParaRPr lang="en-US" dirty="0"/>
          </a:p>
          <a:p>
            <a:endParaRPr lang="en-US" dirty="0"/>
          </a:p>
        </p:txBody>
      </p:sp>
    </p:spTree>
    <p:extLst>
      <p:ext uri="{BB962C8B-B14F-4D97-AF65-F5344CB8AC3E}">
        <p14:creationId xmlns:p14="http://schemas.microsoft.com/office/powerpoint/2010/main" val="16019379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36666"/>
          </a:xfrm>
        </p:spPr>
        <p:txBody>
          <a:bodyPr>
            <a:normAutofit/>
          </a:bodyPr>
          <a:lstStyle/>
          <a:p>
            <a:r>
              <a:rPr lang="en-US" sz="3600" dirty="0" smtClean="0"/>
              <a:t>The Dead Body</a:t>
            </a:r>
            <a:endParaRPr lang="en-US" sz="3600" dirty="0"/>
          </a:p>
        </p:txBody>
      </p:sp>
      <p:sp>
        <p:nvSpPr>
          <p:cNvPr id="3" name="Content Placeholder 2"/>
          <p:cNvSpPr>
            <a:spLocks noGrp="1"/>
          </p:cNvSpPr>
          <p:nvPr>
            <p:ph idx="1"/>
          </p:nvPr>
        </p:nvSpPr>
        <p:spPr>
          <a:xfrm>
            <a:off x="457200" y="1111304"/>
            <a:ext cx="8229600" cy="5323979"/>
          </a:xfrm>
        </p:spPr>
        <p:txBody>
          <a:bodyPr>
            <a:normAutofit fontScale="77500" lnSpcReduction="20000"/>
          </a:bodyPr>
          <a:lstStyle/>
          <a:p>
            <a:r>
              <a:rPr lang="en-US" dirty="0" smtClean="0"/>
              <a:t>Domestic display of body declined late 19</a:t>
            </a:r>
            <a:r>
              <a:rPr lang="en-US" baseline="30000" dirty="0" smtClean="0"/>
              <a:t>th</a:t>
            </a:r>
            <a:r>
              <a:rPr lang="en-US" dirty="0" smtClean="0"/>
              <a:t>C – removed from public display (chapels of rest established 1890s). </a:t>
            </a:r>
          </a:p>
          <a:p>
            <a:r>
              <a:rPr lang="en-US" dirty="0" smtClean="0"/>
              <a:t>Death extended and more inclusive category  - and preoccupation of late 20thC (Roger </a:t>
            </a:r>
            <a:r>
              <a:rPr lang="en-US" dirty="0" err="1" smtClean="0"/>
              <a:t>Cooter</a:t>
            </a:r>
            <a:r>
              <a:rPr lang="en-US" dirty="0" smtClean="0"/>
              <a:t>) e.g. cot death, brain death, organ donation and transplantation, doctor-assisted suicide, post-mortem pregnancies and assisted death. </a:t>
            </a:r>
          </a:p>
          <a:p>
            <a:r>
              <a:rPr lang="en-US" dirty="0" smtClean="0"/>
              <a:t>‘Burgeoning ethics industry’ – technical advancements ‘blur the boundaries between life and death’</a:t>
            </a:r>
            <a:r>
              <a:rPr lang="en-US" dirty="0"/>
              <a:t> </a:t>
            </a:r>
            <a:r>
              <a:rPr lang="en-US" dirty="0" smtClean="0"/>
              <a:t>e.g. Human Tissue Act 1961, brain death laws and protocols.</a:t>
            </a:r>
          </a:p>
          <a:p>
            <a:r>
              <a:rPr lang="en-US" dirty="0" smtClean="0"/>
              <a:t>Medical management of dead and dying will continue to be fashioned in relation to possibilities and constraints of scientific, professional, commercial, political, legal, religious and social interests and cultural norms – </a:t>
            </a:r>
            <a:r>
              <a:rPr lang="en-US" i="1" dirty="0" smtClean="0"/>
              <a:t>‘in a deeply furrowed dialectic between that which is possible and that which appalls</a:t>
            </a:r>
            <a:r>
              <a:rPr lang="en-US" dirty="0" smtClean="0"/>
              <a:t>’ (Roger </a:t>
            </a:r>
            <a:r>
              <a:rPr lang="en-US" dirty="0" err="1" smtClean="0"/>
              <a:t>Cooter</a:t>
            </a:r>
            <a:r>
              <a:rPr lang="en-US" dirty="0" smtClean="0"/>
              <a:t>).</a:t>
            </a:r>
          </a:p>
          <a:p>
            <a:endParaRPr lang="en-US" dirty="0"/>
          </a:p>
        </p:txBody>
      </p:sp>
    </p:spTree>
    <p:extLst>
      <p:ext uri="{BB962C8B-B14F-4D97-AF65-F5344CB8AC3E}">
        <p14:creationId xmlns:p14="http://schemas.microsoft.com/office/powerpoint/2010/main" val="32185294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5901"/>
            <a:ext cx="8229600" cy="558840"/>
          </a:xfrm>
        </p:spPr>
        <p:txBody>
          <a:bodyPr>
            <a:noAutofit/>
          </a:bodyPr>
          <a:lstStyle/>
          <a:p>
            <a:r>
              <a:rPr lang="en-US" sz="3600" dirty="0" smtClean="0"/>
              <a:t>Change over time</a:t>
            </a:r>
            <a:endParaRPr lang="en-US" sz="3600" dirty="0"/>
          </a:p>
        </p:txBody>
      </p:sp>
      <p:sp>
        <p:nvSpPr>
          <p:cNvPr id="3" name="Content Placeholder 2"/>
          <p:cNvSpPr>
            <a:spLocks noGrp="1"/>
          </p:cNvSpPr>
          <p:nvPr>
            <p:ph idx="1"/>
          </p:nvPr>
        </p:nvSpPr>
        <p:spPr>
          <a:xfrm>
            <a:off x="457200" y="774741"/>
            <a:ext cx="8229600" cy="6131892"/>
          </a:xfrm>
        </p:spPr>
        <p:txBody>
          <a:bodyPr>
            <a:normAutofit fontScale="70000" lnSpcReduction="20000"/>
          </a:bodyPr>
          <a:lstStyle/>
          <a:p>
            <a:r>
              <a:rPr lang="en-US" dirty="0" err="1" smtClean="0"/>
              <a:t>Phillipe</a:t>
            </a:r>
            <a:r>
              <a:rPr lang="en-US" dirty="0" smtClean="0"/>
              <a:t> Aries’ </a:t>
            </a:r>
            <a:r>
              <a:rPr lang="en-US" i="1" dirty="0" smtClean="0"/>
              <a:t>The Hour of Our Death </a:t>
            </a:r>
            <a:r>
              <a:rPr lang="en-US" dirty="0" smtClean="0"/>
              <a:t>(1981) – western attitudes to death from C12th to C20th</a:t>
            </a:r>
          </a:p>
          <a:p>
            <a:r>
              <a:rPr lang="en-US" dirty="0" smtClean="0"/>
              <a:t>The story:</a:t>
            </a:r>
          </a:p>
          <a:p>
            <a:pPr lvl="1"/>
            <a:r>
              <a:rPr lang="en-US" sz="2900" dirty="0" smtClean="0"/>
              <a:t>Enlightenment death explained in increasingly rational terms of biological change. </a:t>
            </a:r>
          </a:p>
          <a:p>
            <a:pPr lvl="1"/>
            <a:r>
              <a:rPr lang="en-US" sz="2900" dirty="0" smtClean="0"/>
              <a:t>Romanticism and market in mourning paraphernalia ‘transformed death into a dazzling display of sentiment and status’ in Victorian period.</a:t>
            </a:r>
          </a:p>
          <a:p>
            <a:pPr lvl="1"/>
            <a:r>
              <a:rPr lang="en-US" sz="2900" dirty="0" smtClean="0"/>
              <a:t>Key factors influencing attitudes </a:t>
            </a:r>
          </a:p>
          <a:p>
            <a:pPr lvl="2"/>
            <a:r>
              <a:rPr lang="en-US" sz="2900" dirty="0" smtClean="0"/>
              <a:t>Declining mortality rates after 1870s</a:t>
            </a:r>
          </a:p>
          <a:p>
            <a:pPr lvl="2"/>
            <a:r>
              <a:rPr lang="en-US" sz="2900" dirty="0" smtClean="0"/>
              <a:t>Medicine’s growing expertise</a:t>
            </a:r>
          </a:p>
          <a:p>
            <a:pPr lvl="2"/>
            <a:r>
              <a:rPr lang="en-US" sz="2900" dirty="0" smtClean="0"/>
              <a:t>Mass bereavement of Great War</a:t>
            </a:r>
          </a:p>
          <a:p>
            <a:pPr lvl="1"/>
            <a:r>
              <a:rPr lang="en-US" sz="2900" dirty="0" smtClean="0"/>
              <a:t>By mid-C20th death was ‘secularized’. </a:t>
            </a:r>
          </a:p>
          <a:p>
            <a:pPr lvl="1"/>
            <a:r>
              <a:rPr lang="en-US" sz="2900" dirty="0" smtClean="0"/>
              <a:t>Death and hospital - ‘</a:t>
            </a:r>
            <a:r>
              <a:rPr lang="en-US" sz="2900" dirty="0" err="1" smtClean="0"/>
              <a:t>sanitised</a:t>
            </a:r>
            <a:r>
              <a:rPr lang="en-US" sz="2900" dirty="0" smtClean="0"/>
              <a:t>’, private, ‘sterile’</a:t>
            </a:r>
          </a:p>
          <a:p>
            <a:pPr lvl="1"/>
            <a:endParaRPr lang="en-US" sz="2900" dirty="0" smtClean="0"/>
          </a:p>
          <a:p>
            <a:r>
              <a:rPr lang="en-US" dirty="0" smtClean="0"/>
              <a:t>Historians have pointed to death </a:t>
            </a:r>
            <a:r>
              <a:rPr lang="en-US" i="1" dirty="0" smtClean="0"/>
              <a:t>‘as a site where competing narratives of secularism and science, rationality and spirituality, the private and public are contested’.</a:t>
            </a:r>
            <a:r>
              <a:rPr lang="en-US" dirty="0" smtClean="0"/>
              <a:t> </a:t>
            </a:r>
          </a:p>
          <a:p>
            <a:pPr marL="0" indent="0">
              <a:buNone/>
            </a:pPr>
            <a:endParaRPr lang="en-US" sz="2600" dirty="0" smtClean="0"/>
          </a:p>
          <a:p>
            <a:pPr marL="0" indent="0">
              <a:buNone/>
            </a:pPr>
            <a:r>
              <a:rPr lang="en-US" sz="2600" dirty="0" smtClean="0"/>
              <a:t>For an overview see Julie-Marie Strange, ‘Death’, in Mark Jackson (ed.), </a:t>
            </a:r>
            <a:r>
              <a:rPr lang="en-US" sz="2600" i="1" dirty="0" smtClean="0"/>
              <a:t>The Oxford Handbook of the History of Medicine </a:t>
            </a:r>
            <a:r>
              <a:rPr lang="en-US" sz="2600" dirty="0" smtClean="0"/>
              <a:t>(2011)</a:t>
            </a:r>
          </a:p>
        </p:txBody>
      </p:sp>
    </p:spTree>
    <p:extLst>
      <p:ext uri="{BB962C8B-B14F-4D97-AF65-F5344CB8AC3E}">
        <p14:creationId xmlns:p14="http://schemas.microsoft.com/office/powerpoint/2010/main" val="2572526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2"/>
            <a:ext cx="8229600" cy="804072"/>
          </a:xfrm>
        </p:spPr>
        <p:txBody>
          <a:bodyPr>
            <a:normAutofit/>
          </a:bodyPr>
          <a:lstStyle/>
          <a:p>
            <a:r>
              <a:rPr lang="en-US" sz="3600" dirty="0" smtClean="0"/>
              <a:t>What is death?</a:t>
            </a:r>
            <a:endParaRPr lang="en-US" sz="3600" dirty="0"/>
          </a:p>
        </p:txBody>
      </p:sp>
      <p:sp>
        <p:nvSpPr>
          <p:cNvPr id="3" name="Content Placeholder 2"/>
          <p:cNvSpPr>
            <a:spLocks noGrp="1"/>
          </p:cNvSpPr>
          <p:nvPr>
            <p:ph idx="1"/>
          </p:nvPr>
        </p:nvSpPr>
        <p:spPr>
          <a:xfrm>
            <a:off x="0" y="964731"/>
            <a:ext cx="9144000" cy="5344841"/>
          </a:xfrm>
        </p:spPr>
        <p:txBody>
          <a:bodyPr>
            <a:noAutofit/>
          </a:bodyPr>
          <a:lstStyle/>
          <a:p>
            <a:r>
              <a:rPr lang="en-US" sz="2400" b="1" dirty="0" smtClean="0"/>
              <a:t>When does death happen? </a:t>
            </a:r>
            <a:r>
              <a:rPr lang="en-US" sz="2400" dirty="0" smtClean="0"/>
              <a:t>Shifting notions of timing of death – biologically and spiritually</a:t>
            </a:r>
          </a:p>
          <a:p>
            <a:r>
              <a:rPr lang="en-US" sz="2400" b="1" dirty="0" smtClean="0"/>
              <a:t>Types of death </a:t>
            </a:r>
            <a:r>
              <a:rPr lang="en-US" sz="2400" dirty="0" smtClean="0"/>
              <a:t>– organ? (which ones? brain, heart etc.) Molecular? </a:t>
            </a:r>
            <a:r>
              <a:rPr lang="en-US" sz="2400" dirty="0" err="1" smtClean="0"/>
              <a:t>Flatline</a:t>
            </a:r>
            <a:r>
              <a:rPr lang="en-US" sz="2400" dirty="0" smtClean="0"/>
              <a:t> on EEG,ECG?  </a:t>
            </a:r>
          </a:p>
          <a:p>
            <a:r>
              <a:rPr lang="en-US" sz="2400" b="1" dirty="0" smtClean="0"/>
              <a:t>How to detect death? </a:t>
            </a:r>
            <a:r>
              <a:rPr lang="en-US" sz="2400" dirty="0" smtClean="0"/>
              <a:t>Who has right to detect or declare death?  Medical profession’s ability to judge signs of death</a:t>
            </a:r>
          </a:p>
          <a:p>
            <a:r>
              <a:rPr lang="en-US" sz="2400" b="1" dirty="0" smtClean="0"/>
              <a:t>Terminology and temporality </a:t>
            </a:r>
            <a:r>
              <a:rPr lang="en-US" sz="2400" dirty="0" smtClean="0"/>
              <a:t>– e.g. ‘stillbirth’ used to classify babies who had lived for several days </a:t>
            </a:r>
          </a:p>
          <a:p>
            <a:r>
              <a:rPr lang="en-US" sz="2400" b="1" dirty="0" smtClean="0"/>
              <a:t>Official death </a:t>
            </a:r>
            <a:r>
              <a:rPr lang="en-US" sz="2400" dirty="0" smtClean="0"/>
              <a:t>- Registration of death 1837 (cause of death, statistics)</a:t>
            </a:r>
          </a:p>
          <a:p>
            <a:r>
              <a:rPr lang="en-US" sz="2400" b="1" dirty="0" smtClean="0"/>
              <a:t>A process </a:t>
            </a:r>
            <a:r>
              <a:rPr lang="en-US" sz="2400" dirty="0" smtClean="0"/>
              <a:t>of social </a:t>
            </a:r>
            <a:r>
              <a:rPr lang="en-US" sz="2400" dirty="0" smtClean="0"/>
              <a:t>organization, </a:t>
            </a:r>
            <a:r>
              <a:rPr lang="en-US" sz="2400" dirty="0" smtClean="0"/>
              <a:t>cultural responses and acknowledgement –  resurrection, spiritual journey, withdrawal of terminally ill or elderly from social world, burial rituals, funerals</a:t>
            </a:r>
          </a:p>
          <a:p>
            <a:r>
              <a:rPr lang="en-US" sz="2400" b="1" dirty="0" smtClean="0"/>
              <a:t>What is an appropriate age to die? </a:t>
            </a:r>
            <a:r>
              <a:rPr lang="en-US" sz="2400" dirty="0" smtClean="0"/>
              <a:t>– note age of death in obituaries!</a:t>
            </a:r>
            <a:endParaRPr lang="en-US" sz="2400" dirty="0"/>
          </a:p>
        </p:txBody>
      </p:sp>
    </p:spTree>
    <p:extLst>
      <p:ext uri="{BB962C8B-B14F-4D97-AF65-F5344CB8AC3E}">
        <p14:creationId xmlns:p14="http://schemas.microsoft.com/office/powerpoint/2010/main" val="4087133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26963"/>
          </a:xfrm>
        </p:spPr>
        <p:txBody>
          <a:bodyPr>
            <a:normAutofit/>
          </a:bodyPr>
          <a:lstStyle/>
          <a:p>
            <a:r>
              <a:rPr lang="en-US" sz="3600" dirty="0" smtClean="0"/>
              <a:t>A ‘good’ death</a:t>
            </a:r>
            <a:endParaRPr lang="en-US" sz="3600" dirty="0"/>
          </a:p>
        </p:txBody>
      </p:sp>
      <p:sp>
        <p:nvSpPr>
          <p:cNvPr id="3" name="Content Placeholder 2"/>
          <p:cNvSpPr>
            <a:spLocks noGrp="1"/>
          </p:cNvSpPr>
          <p:nvPr>
            <p:ph idx="1"/>
          </p:nvPr>
        </p:nvSpPr>
        <p:spPr>
          <a:xfrm>
            <a:off x="457200" y="926963"/>
            <a:ext cx="8229600" cy="5636741"/>
          </a:xfrm>
        </p:spPr>
        <p:txBody>
          <a:bodyPr>
            <a:normAutofit/>
          </a:bodyPr>
          <a:lstStyle/>
          <a:p>
            <a:r>
              <a:rPr lang="en-US" dirty="0" smtClean="0"/>
              <a:t>Partly shaped by resources – spiritual preparation and putting affairs in order (this changes over time, but arguably still important)</a:t>
            </a:r>
          </a:p>
          <a:p>
            <a:r>
              <a:rPr lang="en-US" dirty="0" smtClean="0"/>
              <a:t>‘Comfort’ of religion - psychological function</a:t>
            </a:r>
          </a:p>
          <a:p>
            <a:r>
              <a:rPr lang="en-US" dirty="0" smtClean="0"/>
              <a:t>Death anticipated – high mortality e.g. of children – religion offered explanation for untimely death</a:t>
            </a:r>
          </a:p>
          <a:p>
            <a:r>
              <a:rPr lang="en-US" dirty="0" smtClean="0"/>
              <a:t>‘Bad’ death? Dying ‘uncomfortably’? (</a:t>
            </a:r>
            <a:r>
              <a:rPr lang="en-US" dirty="0" err="1" smtClean="0"/>
              <a:t>Jalland</a:t>
            </a:r>
            <a:r>
              <a:rPr lang="en-US" dirty="0" smtClean="0"/>
              <a:t>)</a:t>
            </a:r>
            <a:endParaRPr lang="en-US" dirty="0" smtClean="0"/>
          </a:p>
        </p:txBody>
      </p:sp>
    </p:spTree>
    <p:extLst>
      <p:ext uri="{BB962C8B-B14F-4D97-AF65-F5344CB8AC3E}">
        <p14:creationId xmlns:p14="http://schemas.microsoft.com/office/powerpoint/2010/main" val="2964253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22144"/>
          </a:xfrm>
        </p:spPr>
        <p:txBody>
          <a:bodyPr>
            <a:normAutofit/>
          </a:bodyPr>
          <a:lstStyle/>
          <a:p>
            <a:r>
              <a:rPr lang="en-US" sz="3600" dirty="0" smtClean="0"/>
              <a:t>Who was dying?</a:t>
            </a:r>
            <a:endParaRPr lang="en-US" sz="3600" dirty="0"/>
          </a:p>
        </p:txBody>
      </p:sp>
      <p:sp>
        <p:nvSpPr>
          <p:cNvPr id="3" name="Content Placeholder 2"/>
          <p:cNvSpPr>
            <a:spLocks noGrp="1"/>
          </p:cNvSpPr>
          <p:nvPr>
            <p:ph idx="1"/>
          </p:nvPr>
        </p:nvSpPr>
        <p:spPr>
          <a:xfrm>
            <a:off x="457200" y="722144"/>
            <a:ext cx="8229600" cy="6135856"/>
          </a:xfrm>
        </p:spPr>
        <p:txBody>
          <a:bodyPr>
            <a:normAutofit fontScale="85000" lnSpcReduction="20000"/>
          </a:bodyPr>
          <a:lstStyle/>
          <a:p>
            <a:r>
              <a:rPr lang="en-US" dirty="0" smtClean="0"/>
              <a:t>Up to 2</a:t>
            </a:r>
            <a:r>
              <a:rPr lang="en-US" baseline="30000" dirty="0" smtClean="0"/>
              <a:t>nd</a:t>
            </a:r>
            <a:r>
              <a:rPr lang="en-US" dirty="0" smtClean="0"/>
              <a:t>WW witnessing of death was common.</a:t>
            </a:r>
          </a:p>
          <a:p>
            <a:r>
              <a:rPr lang="en-US" dirty="0" smtClean="0"/>
              <a:t>Most people still died at home.</a:t>
            </a:r>
          </a:p>
          <a:p>
            <a:r>
              <a:rPr lang="en-US" dirty="0" smtClean="0"/>
              <a:t>IMR high until late 19</a:t>
            </a:r>
            <a:r>
              <a:rPr lang="en-US" baseline="30000" dirty="0" smtClean="0"/>
              <a:t>th</a:t>
            </a:r>
            <a:r>
              <a:rPr lang="en-US" dirty="0" smtClean="0"/>
              <a:t>/early 20thC – 163 per 1,000 in many poor areas 1900 – and adolescent deaths also high.</a:t>
            </a:r>
          </a:p>
          <a:p>
            <a:r>
              <a:rPr lang="en-US" dirty="0" smtClean="0"/>
              <a:t>Maternal mortality also high till interwar period.</a:t>
            </a:r>
          </a:p>
          <a:p>
            <a:r>
              <a:rPr lang="en-US" dirty="0" smtClean="0"/>
              <a:t>By mid-20</a:t>
            </a:r>
            <a:r>
              <a:rPr lang="en-US" baseline="30000" dirty="0" smtClean="0"/>
              <a:t>th</a:t>
            </a:r>
            <a:r>
              <a:rPr lang="en-US" dirty="0" smtClean="0"/>
              <a:t>C:</a:t>
            </a:r>
          </a:p>
          <a:p>
            <a:pPr lvl="1"/>
            <a:r>
              <a:rPr lang="en-US" dirty="0" smtClean="0"/>
              <a:t>deaths of infants and mothers drastically reduced</a:t>
            </a:r>
          </a:p>
          <a:p>
            <a:pPr lvl="1"/>
            <a:r>
              <a:rPr lang="en-US" dirty="0" smtClean="0"/>
              <a:t>increasing chance of death taking place in hospital.</a:t>
            </a:r>
          </a:p>
          <a:p>
            <a:r>
              <a:rPr lang="en-US" dirty="0" smtClean="0"/>
              <a:t>1897 13% of deaths in hospital, 1967 58%</a:t>
            </a:r>
          </a:p>
          <a:p>
            <a:r>
              <a:rPr lang="en-US" dirty="0" smtClean="0"/>
              <a:t>Life expectancy increased dramatically:</a:t>
            </a:r>
          </a:p>
          <a:p>
            <a:pPr lvl="1"/>
            <a:r>
              <a:rPr lang="en-US" dirty="0" smtClean="0"/>
              <a:t>1826 1 person in 15 aged over 60</a:t>
            </a:r>
          </a:p>
          <a:p>
            <a:pPr lvl="1"/>
            <a:r>
              <a:rPr lang="en-US" dirty="0" smtClean="0"/>
              <a:t>1 in 13 1911</a:t>
            </a:r>
          </a:p>
          <a:p>
            <a:pPr lvl="1"/>
            <a:r>
              <a:rPr lang="en-US" dirty="0" smtClean="0"/>
              <a:t>1 in 8 1931</a:t>
            </a:r>
          </a:p>
          <a:p>
            <a:pPr lvl="1"/>
            <a:r>
              <a:rPr lang="en-US" dirty="0" smtClean="0"/>
              <a:t>1 in 6 1951.</a:t>
            </a:r>
            <a:endParaRPr lang="en-US" dirty="0"/>
          </a:p>
        </p:txBody>
      </p:sp>
    </p:spTree>
    <p:extLst>
      <p:ext uri="{BB962C8B-B14F-4D97-AF65-F5344CB8AC3E}">
        <p14:creationId xmlns:p14="http://schemas.microsoft.com/office/powerpoint/2010/main" val="5043487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462"/>
            <a:ext cx="8229600" cy="902815"/>
          </a:xfrm>
        </p:spPr>
        <p:txBody>
          <a:bodyPr>
            <a:normAutofit/>
          </a:bodyPr>
          <a:lstStyle/>
          <a:p>
            <a:r>
              <a:rPr lang="en-US" sz="3600" dirty="0" smtClean="0"/>
              <a:t>Death of a Daughter: Little Emma</a:t>
            </a:r>
            <a:endParaRPr lang="en-US" sz="3600" dirty="0"/>
          </a:p>
        </p:txBody>
      </p:sp>
      <p:sp>
        <p:nvSpPr>
          <p:cNvPr id="3" name="Content Placeholder 2"/>
          <p:cNvSpPr>
            <a:spLocks noGrp="1"/>
          </p:cNvSpPr>
          <p:nvPr>
            <p:ph idx="1"/>
          </p:nvPr>
        </p:nvSpPr>
        <p:spPr>
          <a:xfrm>
            <a:off x="457200" y="1177453"/>
            <a:ext cx="8229600" cy="5239001"/>
          </a:xfrm>
        </p:spPr>
        <p:txBody>
          <a:bodyPr>
            <a:normAutofit fontScale="92500" lnSpcReduction="10000"/>
          </a:bodyPr>
          <a:lstStyle/>
          <a:p>
            <a:r>
              <a:rPr lang="en-US" dirty="0" smtClean="0"/>
              <a:t>Families wrote frequently about grief at loss of child – itself a frequent occurrence.</a:t>
            </a:r>
          </a:p>
          <a:p>
            <a:pPr>
              <a:buNone/>
            </a:pPr>
            <a:r>
              <a:rPr lang="en-US" dirty="0" smtClean="0"/>
              <a:t>	</a:t>
            </a:r>
            <a:r>
              <a:rPr lang="en-US" i="1" dirty="0" smtClean="0"/>
              <a:t>‘You will be grieved to hear that a slight ailment of our dear little Emma Cecily proved to be scarlet fever or some form of it, and convulsions coming her little life soon ebbed out – God be praised for All his Mercies which are great indeed –</a:t>
            </a:r>
            <a:r>
              <a:rPr lang="en-US" i="1" dirty="0"/>
              <a:t> </a:t>
            </a:r>
            <a:r>
              <a:rPr lang="en-US" i="1" dirty="0" smtClean="0"/>
              <a:t>I feel this to be a serious call to us and beg your prayers that may be blessed to us… I suppose the little one’s remains will be laid by her sister’s…’</a:t>
            </a:r>
          </a:p>
          <a:p>
            <a:r>
              <a:rPr lang="en-US" dirty="0" smtClean="0"/>
              <a:t>Thomas to Lydia </a:t>
            </a:r>
            <a:r>
              <a:rPr lang="en-US" dirty="0" err="1" smtClean="0"/>
              <a:t>Acland</a:t>
            </a:r>
            <a:r>
              <a:rPr lang="en-US" dirty="0" smtClean="0"/>
              <a:t> </a:t>
            </a:r>
            <a:r>
              <a:rPr lang="en-US" dirty="0" err="1" smtClean="0"/>
              <a:t>n.d.</a:t>
            </a:r>
            <a:r>
              <a:rPr lang="en-US" dirty="0" smtClean="0"/>
              <a:t> [1851], Devon Record Office, </a:t>
            </a:r>
            <a:r>
              <a:rPr lang="en-US" dirty="0" err="1" smtClean="0"/>
              <a:t>Acland</a:t>
            </a:r>
            <a:r>
              <a:rPr lang="en-US" dirty="0" smtClean="0"/>
              <a:t> MSS (1148 M/16/2)</a:t>
            </a:r>
          </a:p>
        </p:txBody>
      </p:sp>
    </p:spTree>
    <p:extLst>
      <p:ext uri="{BB962C8B-B14F-4D97-AF65-F5344CB8AC3E}">
        <p14:creationId xmlns:p14="http://schemas.microsoft.com/office/powerpoint/2010/main" val="23006285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Suicide</a:t>
            </a:r>
            <a:endParaRPr lang="en-US" dirty="0"/>
          </a:p>
        </p:txBody>
      </p:sp>
      <p:sp>
        <p:nvSpPr>
          <p:cNvPr id="3" name="Content Placeholder 2"/>
          <p:cNvSpPr>
            <a:spLocks noGrp="1"/>
          </p:cNvSpPr>
          <p:nvPr>
            <p:ph idx="1"/>
          </p:nvPr>
        </p:nvSpPr>
        <p:spPr>
          <a:xfrm>
            <a:off x="457200" y="1243602"/>
            <a:ext cx="8229600" cy="5365202"/>
          </a:xfrm>
        </p:spPr>
        <p:txBody>
          <a:bodyPr>
            <a:normAutofit fontScale="85000" lnSpcReduction="10000"/>
          </a:bodyPr>
          <a:lstStyle/>
          <a:p>
            <a:r>
              <a:rPr lang="en-US" dirty="0" smtClean="0"/>
              <a:t>Worst death – </a:t>
            </a:r>
            <a:r>
              <a:rPr lang="en-US" dirty="0" err="1" smtClean="0"/>
              <a:t>grevious</a:t>
            </a:r>
            <a:r>
              <a:rPr lang="en-US" dirty="0" smtClean="0"/>
              <a:t> sin, and social, legal and religious sanctions meant that death customs and inheritance rights forfeited</a:t>
            </a:r>
          </a:p>
          <a:p>
            <a:r>
              <a:rPr lang="en-US" dirty="0" smtClean="0"/>
              <a:t>Some historians have suggested suicide </a:t>
            </a:r>
            <a:r>
              <a:rPr lang="en-US" dirty="0" err="1" smtClean="0"/>
              <a:t>secularised</a:t>
            </a:r>
            <a:r>
              <a:rPr lang="en-US" dirty="0" smtClean="0"/>
              <a:t> by early 19</a:t>
            </a:r>
            <a:r>
              <a:rPr lang="en-US" baseline="30000" dirty="0" smtClean="0"/>
              <a:t>th</a:t>
            </a:r>
            <a:r>
              <a:rPr lang="en-US" dirty="0" smtClean="0"/>
              <a:t>C (Murphy and MacDonald) – social problem or result of mental illness rather than moral crime – but this view has been contested </a:t>
            </a:r>
          </a:p>
          <a:p>
            <a:r>
              <a:rPr lang="en-US" dirty="0" smtClean="0"/>
              <a:t>Attitudes of church – refused to conduct burial service - and also popular resistance to burial of suicides in consecrated ground</a:t>
            </a:r>
          </a:p>
          <a:p>
            <a:r>
              <a:rPr lang="en-US" dirty="0" smtClean="0"/>
              <a:t>Suicide a crime until 1961 in Britain</a:t>
            </a:r>
          </a:p>
          <a:p>
            <a:r>
              <a:rPr lang="en-US" dirty="0" smtClean="0"/>
              <a:t>Suicide also breached opportunity for ‘good’ death and customs surrounding death</a:t>
            </a:r>
            <a:endParaRPr lang="en-US" dirty="0"/>
          </a:p>
        </p:txBody>
      </p:sp>
    </p:spTree>
    <p:extLst>
      <p:ext uri="{BB962C8B-B14F-4D97-AF65-F5344CB8AC3E}">
        <p14:creationId xmlns:p14="http://schemas.microsoft.com/office/powerpoint/2010/main" val="1170264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664"/>
            <a:ext cx="8229600" cy="704368"/>
          </a:xfrm>
        </p:spPr>
        <p:txBody>
          <a:bodyPr>
            <a:normAutofit fontScale="90000"/>
          </a:bodyPr>
          <a:lstStyle/>
          <a:p>
            <a:r>
              <a:rPr lang="en-US" dirty="0" smtClean="0"/>
              <a:t>Burial</a:t>
            </a:r>
            <a:endParaRPr lang="en-US" dirty="0"/>
          </a:p>
        </p:txBody>
      </p:sp>
      <p:sp>
        <p:nvSpPr>
          <p:cNvPr id="3" name="Content Placeholder 2"/>
          <p:cNvSpPr>
            <a:spLocks noGrp="1"/>
          </p:cNvSpPr>
          <p:nvPr>
            <p:ph idx="1"/>
          </p:nvPr>
        </p:nvSpPr>
        <p:spPr>
          <a:xfrm>
            <a:off x="457200" y="979007"/>
            <a:ext cx="8229600" cy="5739034"/>
          </a:xfrm>
        </p:spPr>
        <p:txBody>
          <a:bodyPr>
            <a:normAutofit fontScale="77500" lnSpcReduction="20000"/>
          </a:bodyPr>
          <a:lstStyle/>
          <a:p>
            <a:r>
              <a:rPr lang="en-US" dirty="0" smtClean="0"/>
              <a:t>Burial grounds traditionally near church/in heart of population </a:t>
            </a:r>
            <a:r>
              <a:rPr lang="en-US" dirty="0" err="1" smtClean="0"/>
              <a:t>centres</a:t>
            </a:r>
            <a:r>
              <a:rPr lang="en-US" dirty="0" smtClean="0"/>
              <a:t>.</a:t>
            </a:r>
          </a:p>
          <a:p>
            <a:r>
              <a:rPr lang="en-US" dirty="0" smtClean="0"/>
              <a:t>By 19</a:t>
            </a:r>
            <a:r>
              <a:rPr lang="en-US" baseline="30000" dirty="0" smtClean="0"/>
              <a:t>th</a:t>
            </a:r>
            <a:r>
              <a:rPr lang="en-US" dirty="0" smtClean="0"/>
              <a:t>C concern about overcrowded graveyards – sanitary problem/public </a:t>
            </a:r>
            <a:r>
              <a:rPr lang="en-US" dirty="0" smtClean="0"/>
              <a:t>health.</a:t>
            </a:r>
          </a:p>
          <a:p>
            <a:r>
              <a:rPr lang="en-US" dirty="0" smtClean="0"/>
              <a:t>1852 </a:t>
            </a:r>
            <a:r>
              <a:rPr lang="en-US" dirty="0" smtClean="0"/>
              <a:t>Metropolitan Burial Act, followed by provision in provinces – granted local gov’t right to establish municipal burial boards charged with opening and operating public cemeteries.</a:t>
            </a:r>
          </a:p>
          <a:p>
            <a:r>
              <a:rPr lang="en-US" dirty="0" smtClean="0"/>
              <a:t>Private, commercial cemeteries – joint-stock companies established late </a:t>
            </a:r>
            <a:r>
              <a:rPr lang="en-US" dirty="0" smtClean="0"/>
              <a:t>19</a:t>
            </a:r>
            <a:r>
              <a:rPr lang="en-US" baseline="30000" dirty="0" smtClean="0"/>
              <a:t>th</a:t>
            </a:r>
            <a:r>
              <a:rPr lang="en-US" dirty="0" smtClean="0"/>
              <a:t>C.</a:t>
            </a:r>
            <a:endParaRPr lang="en-US" dirty="0" smtClean="0"/>
          </a:p>
          <a:p>
            <a:r>
              <a:rPr lang="en-US" dirty="0" smtClean="0"/>
              <a:t>Cemeteries allowed for religious freedom, dignity for dead and social competitiveness – memorial </a:t>
            </a:r>
            <a:r>
              <a:rPr lang="en-US" dirty="0" smtClean="0"/>
              <a:t>culture.</a:t>
            </a:r>
            <a:endParaRPr lang="en-US" dirty="0" smtClean="0"/>
          </a:p>
          <a:p>
            <a:r>
              <a:rPr lang="en-US" dirty="0" smtClean="0"/>
              <a:t>Cremation Society 1874 – superior hygiene and economy shifted to egalitarianism and respect for dead. 1901 Cremation Act and 1907 13 crematoria in England.</a:t>
            </a:r>
          </a:p>
          <a:p>
            <a:endParaRPr lang="en-US" dirty="0"/>
          </a:p>
        </p:txBody>
      </p:sp>
    </p:spTree>
    <p:extLst>
      <p:ext uri="{BB962C8B-B14F-4D97-AF65-F5344CB8AC3E}">
        <p14:creationId xmlns:p14="http://schemas.microsoft.com/office/powerpoint/2010/main" val="3271859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6773</TotalTime>
  <Words>1660</Words>
  <Application>Microsoft Office PowerPoint</Application>
  <PresentationFormat>On-screen Show (4:3)</PresentationFormat>
  <Paragraphs>165</Paragraphs>
  <Slides>27</Slides>
  <Notes>25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Death in Modern Britain</vt:lpstr>
      <vt:lpstr>Themes</vt:lpstr>
      <vt:lpstr>Change over time</vt:lpstr>
      <vt:lpstr>What is death?</vt:lpstr>
      <vt:lpstr>A ‘good’ death</vt:lpstr>
      <vt:lpstr>Who was dying?</vt:lpstr>
      <vt:lpstr>Death of a Daughter: Little Emma</vt:lpstr>
      <vt:lpstr>Suicide</vt:lpstr>
      <vt:lpstr>Burial</vt:lpstr>
      <vt:lpstr>Grave robbers</vt:lpstr>
      <vt:lpstr>PowerPoint Presentation</vt:lpstr>
      <vt:lpstr>PowerPoint Presentation</vt:lpstr>
      <vt:lpstr>  Romanticism and cult of death (idealisation of disease such as consumption, celebration of grief in art) Fading Away, Henry Peach Robinson, 1858 </vt:lpstr>
      <vt:lpstr>Death of Emily Brontë: Pulmonary Tuberculosis 1848</vt:lpstr>
      <vt:lpstr>Kensal Green and Highgate</vt:lpstr>
      <vt:lpstr>Stoke Newington Cemetery</vt:lpstr>
      <vt:lpstr>Necropolis Glasgow</vt:lpstr>
      <vt:lpstr>Victorian funeral</vt:lpstr>
      <vt:lpstr>Mourning broaches with hair of relative, 19th century</vt:lpstr>
      <vt:lpstr>Death and Mourning</vt:lpstr>
      <vt:lpstr>Class and Death</vt:lpstr>
      <vt:lpstr>London’s Pulse (MOH reports) – Irish customs</vt:lpstr>
      <vt:lpstr>Decline in religion </vt:lpstr>
      <vt:lpstr>Rupture of war</vt:lpstr>
      <vt:lpstr>Palliative Care and Euthanasia</vt:lpstr>
      <vt:lpstr>Hospice movement</vt:lpstr>
      <vt:lpstr>The Dead Body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Death in Modern Britain</dc:title>
  <dc:creator>hilary marland</dc:creator>
  <cp:lastModifiedBy>Woods, Kathryn</cp:lastModifiedBy>
  <cp:revision>71</cp:revision>
  <dcterms:created xsi:type="dcterms:W3CDTF">2014-04-24T09:34:59Z</dcterms:created>
  <dcterms:modified xsi:type="dcterms:W3CDTF">2016-04-25T11:53:32Z</dcterms:modified>
</cp:coreProperties>
</file>