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63" r:id="rId3"/>
    <p:sldId id="259" r:id="rId4"/>
    <p:sldId id="260" r:id="rId5"/>
    <p:sldId id="261" r:id="rId6"/>
    <p:sldId id="265" r:id="rId7"/>
    <p:sldId id="262" r:id="rId8"/>
    <p:sldId id="266" r:id="rId9"/>
    <p:sldId id="267" r:id="rId10"/>
    <p:sldId id="268" r:id="rId11"/>
    <p:sldId id="271" r:id="rId12"/>
    <p:sldId id="269" r:id="rId13"/>
    <p:sldId id="273" r:id="rId14"/>
    <p:sldId id="270" r:id="rId15"/>
    <p:sldId id="274" r:id="rId16"/>
    <p:sldId id="272" r:id="rId17"/>
    <p:sldId id="277" r:id="rId18"/>
    <p:sldId id="278" r:id="rId19"/>
    <p:sldId id="279" r:id="rId20"/>
    <p:sldId id="282" r:id="rId21"/>
    <p:sldId id="283"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65FB6C-9AF2-44D4-8EA8-F5A78FDE485B}"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2721141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65FB6C-9AF2-44D4-8EA8-F5A78FDE485B}"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284931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65FB6C-9AF2-44D4-8EA8-F5A78FDE485B}"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3776047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65FB6C-9AF2-44D4-8EA8-F5A78FDE485B}"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2579620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5FB6C-9AF2-44D4-8EA8-F5A78FDE485B}"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1741650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965FB6C-9AF2-44D4-8EA8-F5A78FDE485B}"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2372769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965FB6C-9AF2-44D4-8EA8-F5A78FDE485B}" type="datetimeFigureOut">
              <a:rPr lang="en-GB" smtClean="0"/>
              <a:t>11/10/2017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1050424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965FB6C-9AF2-44D4-8EA8-F5A78FDE485B}" type="datetimeFigureOut">
              <a:rPr lang="en-GB" smtClean="0"/>
              <a:t>11/10/2017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3817828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5FB6C-9AF2-44D4-8EA8-F5A78FDE485B}" type="datetimeFigureOut">
              <a:rPr lang="en-GB" smtClean="0"/>
              <a:t>11/10/2017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495662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5FB6C-9AF2-44D4-8EA8-F5A78FDE485B}"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3395234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5FB6C-9AF2-44D4-8EA8-F5A78FDE485B}"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7D3039-B58A-479D-AF65-1098365FA298}" type="slidenum">
              <a:rPr lang="en-GB" smtClean="0"/>
              <a:t>‹#›</a:t>
            </a:fld>
            <a:endParaRPr lang="en-GB"/>
          </a:p>
        </p:txBody>
      </p:sp>
    </p:spTree>
    <p:extLst>
      <p:ext uri="{BB962C8B-B14F-4D97-AF65-F5344CB8AC3E}">
        <p14:creationId xmlns:p14="http://schemas.microsoft.com/office/powerpoint/2010/main" val="4174557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alpha val="41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65FB6C-9AF2-44D4-8EA8-F5A78FDE485B}" type="datetimeFigureOut">
              <a:rPr lang="en-GB" smtClean="0"/>
              <a:t>11/10/2017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7D3039-B58A-479D-AF65-1098365FA298}" type="slidenum">
              <a:rPr lang="en-GB" smtClean="0"/>
              <a:t>‹#›</a:t>
            </a:fld>
            <a:endParaRPr lang="en-GB"/>
          </a:p>
        </p:txBody>
      </p:sp>
    </p:spTree>
    <p:extLst>
      <p:ext uri="{BB962C8B-B14F-4D97-AF65-F5344CB8AC3E}">
        <p14:creationId xmlns:p14="http://schemas.microsoft.com/office/powerpoint/2010/main" val="2589635423"/>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32656"/>
            <a:ext cx="7990656" cy="2297325"/>
          </a:xfrm>
        </p:spPr>
        <p:txBody>
          <a:bodyPr>
            <a:normAutofit/>
          </a:bodyPr>
          <a:lstStyle/>
          <a:p>
            <a:pPr algn="just"/>
            <a:r>
              <a:rPr lang="en-GB" sz="3200" b="1" dirty="0" smtClean="0">
                <a:solidFill>
                  <a:schemeClr val="accent1">
                    <a:lumMod val="50000"/>
                  </a:schemeClr>
                </a:solidFill>
                <a:latin typeface="Arial Black" panose="020B0A04020102020204" pitchFamily="34" charset="0"/>
              </a:rPr>
              <a:t>From Cradle to Grave: Health, Medicine and Lifecycle in Modern Britain (HI278)</a:t>
            </a:r>
            <a:endParaRPr lang="en-GB" sz="3200" b="1" dirty="0">
              <a:solidFill>
                <a:schemeClr val="accent1">
                  <a:lumMod val="50000"/>
                </a:schemeClr>
              </a:solidFill>
              <a:latin typeface="Arial Black" panose="020B0A04020102020204" pitchFamily="34" charset="0"/>
            </a:endParaRPr>
          </a:p>
        </p:txBody>
      </p:sp>
      <p:sp>
        <p:nvSpPr>
          <p:cNvPr id="3" name="Subtitle 2"/>
          <p:cNvSpPr>
            <a:spLocks noGrp="1"/>
          </p:cNvSpPr>
          <p:nvPr>
            <p:ph type="subTitle" idx="1"/>
          </p:nvPr>
        </p:nvSpPr>
        <p:spPr>
          <a:xfrm>
            <a:off x="467544" y="4509120"/>
            <a:ext cx="7848872" cy="1656184"/>
          </a:xfrm>
        </p:spPr>
        <p:txBody>
          <a:bodyPr/>
          <a:lstStyle/>
          <a:p>
            <a:r>
              <a:rPr lang="en-GB" dirty="0" smtClean="0"/>
              <a:t>Lecture 1: Being Interdisciplinary and Watching the Media: How to Approach this Module</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492896"/>
            <a:ext cx="6408713" cy="1545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9449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50" y="1611313"/>
            <a:ext cx="8291513" cy="3633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692696"/>
            <a:ext cx="802322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796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32" y="2132856"/>
            <a:ext cx="7351713" cy="402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89" y="332656"/>
            <a:ext cx="82296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675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68288"/>
            <a:ext cx="6096000" cy="632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4457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495817"/>
            <a:ext cx="5472608" cy="3970318"/>
          </a:xfrm>
          <a:prstGeom prst="rect">
            <a:avLst/>
          </a:prstGeom>
        </p:spPr>
        <p:txBody>
          <a:bodyPr wrap="square">
            <a:spAutoFit/>
          </a:bodyPr>
          <a:lstStyle/>
          <a:p>
            <a:r>
              <a:rPr lang="en-GB" sz="3600" dirty="0" smtClean="0"/>
              <a:t>Infant mortality figures:</a:t>
            </a:r>
          </a:p>
          <a:p>
            <a:endParaRPr lang="en-GB" sz="3600" dirty="0" smtClean="0"/>
          </a:p>
          <a:p>
            <a:pPr marL="571500" indent="-571500">
              <a:buFont typeface="Arial" panose="020B0604020202020204" pitchFamily="34" charset="0"/>
              <a:buChar char="•"/>
            </a:pPr>
            <a:r>
              <a:rPr lang="en-GB" sz="3600" dirty="0" smtClean="0"/>
              <a:t>1900 </a:t>
            </a:r>
            <a:r>
              <a:rPr lang="en-GB" sz="3600" dirty="0"/>
              <a:t>– per 1000 live births, 154 died before 1st birthday</a:t>
            </a:r>
          </a:p>
          <a:p>
            <a:pPr marL="571500" indent="-571500">
              <a:buFont typeface="Arial" panose="020B0604020202020204" pitchFamily="34" charset="0"/>
              <a:buChar char="•"/>
            </a:pPr>
            <a:r>
              <a:rPr lang="en-GB" sz="3600" dirty="0"/>
              <a:t>1950 – 30 deaths</a:t>
            </a:r>
          </a:p>
          <a:p>
            <a:pPr marL="571500" indent="-571500">
              <a:buFont typeface="Arial" panose="020B0604020202020204" pitchFamily="34" charset="0"/>
              <a:buChar char="•"/>
            </a:pPr>
            <a:r>
              <a:rPr lang="en-GB" sz="3600" dirty="0"/>
              <a:t>1985 – 9 deaths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1562719"/>
            <a:ext cx="2875948" cy="383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0683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801688"/>
            <a:ext cx="8229600" cy="525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056" y="3861048"/>
            <a:ext cx="2808312" cy="1273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444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3746041"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1844824"/>
            <a:ext cx="3888432" cy="2585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8572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692696"/>
            <a:ext cx="5184576" cy="5786199"/>
          </a:xfrm>
          <a:prstGeom prst="rect">
            <a:avLst/>
          </a:prstGeom>
          <a:noFill/>
        </p:spPr>
        <p:txBody>
          <a:bodyPr wrap="square" rtlCol="0">
            <a:spAutoFit/>
          </a:bodyPr>
          <a:lstStyle/>
          <a:p>
            <a:r>
              <a:rPr lang="en-GB" sz="3200" dirty="0" smtClean="0"/>
              <a:t>NHS Employment Figures</a:t>
            </a:r>
            <a:endParaRPr lang="en-GB" sz="3200" dirty="0"/>
          </a:p>
          <a:p>
            <a:r>
              <a:rPr lang="en-GB" sz="3200" dirty="0" smtClean="0"/>
              <a:t>Total employment:  1.6 million people</a:t>
            </a:r>
          </a:p>
          <a:p>
            <a:endParaRPr lang="en-GB" sz="3200" dirty="0" smtClean="0"/>
          </a:p>
          <a:p>
            <a:pPr marL="285750" indent="-285750">
              <a:buFont typeface="Arial" panose="020B0604020202020204" pitchFamily="34" charset="0"/>
              <a:buChar char="•"/>
            </a:pPr>
            <a:r>
              <a:rPr lang="en-GB" sz="3200" dirty="0" smtClean="0"/>
              <a:t>40,236 </a:t>
            </a:r>
            <a:r>
              <a:rPr lang="en-GB" sz="3200" dirty="0"/>
              <a:t>general practitioners (GPs</a:t>
            </a:r>
            <a:r>
              <a:rPr lang="en-GB" sz="3200" dirty="0" smtClean="0"/>
              <a:t>)</a:t>
            </a:r>
          </a:p>
          <a:p>
            <a:pPr marL="285750" indent="-285750">
              <a:buFont typeface="Arial" panose="020B0604020202020204" pitchFamily="34" charset="0"/>
              <a:buChar char="•"/>
            </a:pPr>
            <a:r>
              <a:rPr lang="en-GB" sz="3200" dirty="0" smtClean="0"/>
              <a:t>351,446 </a:t>
            </a:r>
            <a:r>
              <a:rPr lang="en-GB" sz="3200" dirty="0"/>
              <a:t>nurses, 18,576 ambulance </a:t>
            </a:r>
            <a:r>
              <a:rPr lang="en-GB" sz="3200" dirty="0" smtClean="0"/>
              <a:t>staff</a:t>
            </a:r>
          </a:p>
          <a:p>
            <a:pPr marL="285750" indent="-285750">
              <a:buFont typeface="Arial" panose="020B0604020202020204" pitchFamily="34" charset="0"/>
              <a:buChar char="•"/>
            </a:pPr>
            <a:r>
              <a:rPr lang="en-GB" sz="3200" dirty="0" smtClean="0"/>
              <a:t>111,963 </a:t>
            </a:r>
            <a:r>
              <a:rPr lang="en-GB" sz="3200" dirty="0"/>
              <a:t>hospital and community health </a:t>
            </a:r>
            <a:r>
              <a:rPr lang="en-GB" sz="3200" dirty="0" smtClean="0"/>
              <a:t>service medical </a:t>
            </a:r>
            <a:r>
              <a:rPr lang="en-GB" sz="3200" dirty="0"/>
              <a:t>and dental staff. </a:t>
            </a:r>
          </a:p>
          <a:p>
            <a:endParaRPr lang="en-GB"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1772816"/>
            <a:ext cx="1410402" cy="797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a:stretch>
            <a:fillRect/>
          </a:stretch>
        </p:blipFill>
        <p:spPr>
          <a:xfrm>
            <a:off x="5796136" y="188640"/>
            <a:ext cx="2771907" cy="3775787"/>
          </a:xfrm>
          <a:prstGeom prst="rect">
            <a:avLst/>
          </a:prstGeom>
        </p:spPr>
      </p:pic>
      <p:pic>
        <p:nvPicPr>
          <p:cNvPr id="4" name="Picture 3"/>
          <p:cNvPicPr>
            <a:picLocks noChangeAspect="1"/>
          </p:cNvPicPr>
          <p:nvPr/>
        </p:nvPicPr>
        <p:blipFill>
          <a:blip r:embed="rId4"/>
          <a:stretch>
            <a:fillRect/>
          </a:stretch>
        </p:blipFill>
        <p:spPr>
          <a:xfrm>
            <a:off x="5345885" y="4057143"/>
            <a:ext cx="3672408" cy="2420660"/>
          </a:xfrm>
          <a:prstGeom prst="rect">
            <a:avLst/>
          </a:prstGeom>
        </p:spPr>
      </p:pic>
    </p:spTree>
    <p:extLst>
      <p:ext uri="{BB962C8B-B14F-4D97-AF65-F5344CB8AC3E}">
        <p14:creationId xmlns:p14="http://schemas.microsoft.com/office/powerpoint/2010/main" val="690164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764704"/>
            <a:ext cx="3655320" cy="52503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695941"/>
            <a:ext cx="3816424" cy="5387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5793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38" y="465138"/>
            <a:ext cx="7907337" cy="592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8074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875319"/>
            <a:ext cx="8033205" cy="4513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3973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908720"/>
            <a:ext cx="8427208" cy="4032448"/>
          </a:xfrm>
          <a:prstGeom prst="rect">
            <a:avLst/>
          </a:prstGeom>
          <a:noFill/>
        </p:spPr>
        <p:txBody>
          <a:bodyPr wrap="square" rtlCol="0">
            <a:spAutoFit/>
          </a:bodyPr>
          <a:lstStyle/>
          <a:p>
            <a:pPr algn="just"/>
            <a:r>
              <a:rPr lang="en-GB" sz="3200" b="1" dirty="0" smtClean="0"/>
              <a:t>LECTURE OUTLINE</a:t>
            </a:r>
          </a:p>
          <a:p>
            <a:pPr algn="just"/>
            <a:endParaRPr lang="en-GB" sz="3200" b="1" dirty="0"/>
          </a:p>
          <a:p>
            <a:pPr marL="342900" indent="-342900" algn="just">
              <a:buAutoNum type="arabicPeriod"/>
            </a:pPr>
            <a:r>
              <a:rPr lang="en-GB" sz="3200" dirty="0" smtClean="0"/>
              <a:t>Administration</a:t>
            </a:r>
          </a:p>
          <a:p>
            <a:pPr marL="342900" indent="-342900" algn="just">
              <a:buAutoNum type="arabicPeriod"/>
            </a:pPr>
            <a:r>
              <a:rPr lang="en-GB" sz="3200" dirty="0" smtClean="0"/>
              <a:t>Course Overview</a:t>
            </a:r>
          </a:p>
          <a:p>
            <a:pPr marL="342900" indent="-342900" algn="just">
              <a:buAutoNum type="arabicPeriod"/>
            </a:pPr>
            <a:r>
              <a:rPr lang="en-GB" sz="3200" dirty="0" smtClean="0"/>
              <a:t>The Social History of Medicine: Historiography</a:t>
            </a:r>
          </a:p>
          <a:p>
            <a:pPr marL="342900" indent="-342900" algn="just">
              <a:buAutoNum type="arabicPeriod"/>
            </a:pPr>
            <a:r>
              <a:rPr lang="en-GB" sz="3200" dirty="0" smtClean="0"/>
              <a:t>Changing Experiences of Health in the 20</a:t>
            </a:r>
            <a:r>
              <a:rPr lang="en-GB" sz="3200" baseline="30000" dirty="0" smtClean="0"/>
              <a:t>th</a:t>
            </a:r>
            <a:r>
              <a:rPr lang="en-GB" sz="3200" dirty="0" smtClean="0"/>
              <a:t> Century</a:t>
            </a:r>
          </a:p>
          <a:p>
            <a:pPr marL="342900" indent="-342900" algn="just">
              <a:buAutoNum type="arabicPeriod"/>
            </a:pPr>
            <a:r>
              <a:rPr lang="en-GB" sz="3200" dirty="0" smtClean="0"/>
              <a:t>Health and the Media</a:t>
            </a:r>
            <a:endParaRPr lang="en-GB" sz="3200" dirty="0"/>
          </a:p>
        </p:txBody>
      </p:sp>
    </p:spTree>
    <p:extLst>
      <p:ext uri="{BB962C8B-B14F-4D97-AF65-F5344CB8AC3E}">
        <p14:creationId xmlns:p14="http://schemas.microsoft.com/office/powerpoint/2010/main" val="1656528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4257929" cy="4068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5678" y="1484784"/>
            <a:ext cx="292417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2094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057" y="1340768"/>
            <a:ext cx="5239238" cy="3835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548681"/>
            <a:ext cx="2750438" cy="2642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4209" y="3356992"/>
            <a:ext cx="2754962" cy="2754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6718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86125" y="0"/>
            <a:ext cx="5857875" cy="3895725"/>
          </a:xfrm>
          <a:prstGeom prst="rect">
            <a:avLst/>
          </a:prstGeom>
        </p:spPr>
      </p:pic>
      <p:pic>
        <p:nvPicPr>
          <p:cNvPr id="2" name="Picture 1"/>
          <p:cNvPicPr>
            <a:picLocks noChangeAspect="1"/>
          </p:cNvPicPr>
          <p:nvPr/>
        </p:nvPicPr>
        <p:blipFill>
          <a:blip r:embed="rId3"/>
          <a:stretch>
            <a:fillRect/>
          </a:stretch>
        </p:blipFill>
        <p:spPr>
          <a:xfrm>
            <a:off x="-18380" y="2132856"/>
            <a:ext cx="5715000" cy="3800475"/>
          </a:xfrm>
          <a:prstGeom prst="rect">
            <a:avLst/>
          </a:prstGeom>
        </p:spPr>
      </p:pic>
      <p:pic>
        <p:nvPicPr>
          <p:cNvPr id="3" name="Picture 2"/>
          <p:cNvPicPr>
            <a:picLocks noChangeAspect="1"/>
          </p:cNvPicPr>
          <p:nvPr/>
        </p:nvPicPr>
        <p:blipFill>
          <a:blip r:embed="rId4"/>
          <a:stretch>
            <a:fillRect/>
          </a:stretch>
        </p:blipFill>
        <p:spPr>
          <a:xfrm>
            <a:off x="-8297" y="0"/>
            <a:ext cx="3278882" cy="2459162"/>
          </a:xfrm>
          <a:prstGeom prst="rect">
            <a:avLst/>
          </a:prstGeom>
        </p:spPr>
      </p:pic>
      <p:pic>
        <p:nvPicPr>
          <p:cNvPr id="5" name="Picture 4"/>
          <p:cNvPicPr>
            <a:picLocks noChangeAspect="1"/>
          </p:cNvPicPr>
          <p:nvPr/>
        </p:nvPicPr>
        <p:blipFill>
          <a:blip r:embed="rId5"/>
          <a:stretch>
            <a:fillRect/>
          </a:stretch>
        </p:blipFill>
        <p:spPr>
          <a:xfrm>
            <a:off x="5722308" y="3957860"/>
            <a:ext cx="2718172" cy="1514491"/>
          </a:xfrm>
          <a:prstGeom prst="rect">
            <a:avLst/>
          </a:prstGeom>
        </p:spPr>
      </p:pic>
      <p:pic>
        <p:nvPicPr>
          <p:cNvPr id="6" name="Picture 5"/>
          <p:cNvPicPr>
            <a:picLocks noChangeAspect="1"/>
          </p:cNvPicPr>
          <p:nvPr/>
        </p:nvPicPr>
        <p:blipFill>
          <a:blip r:embed="rId6"/>
          <a:stretch>
            <a:fillRect/>
          </a:stretch>
        </p:blipFill>
        <p:spPr>
          <a:xfrm>
            <a:off x="0" y="5388742"/>
            <a:ext cx="7715684" cy="1469258"/>
          </a:xfrm>
          <a:prstGeom prst="rect">
            <a:avLst/>
          </a:prstGeom>
        </p:spPr>
      </p:pic>
    </p:spTree>
    <p:extLst>
      <p:ext uri="{BB962C8B-B14F-4D97-AF65-F5344CB8AC3E}">
        <p14:creationId xmlns:p14="http://schemas.microsoft.com/office/powerpoint/2010/main" val="1906278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3810000" cy="574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764704"/>
            <a:ext cx="3502355" cy="5248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0647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815" y="332656"/>
            <a:ext cx="7620000" cy="531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9552" y="5949280"/>
            <a:ext cx="7992888" cy="646331"/>
          </a:xfrm>
          <a:prstGeom prst="rect">
            <a:avLst/>
          </a:prstGeom>
          <a:noFill/>
        </p:spPr>
        <p:txBody>
          <a:bodyPr wrap="square" rtlCol="0">
            <a:spAutoFit/>
          </a:bodyPr>
          <a:lstStyle/>
          <a:p>
            <a:r>
              <a:rPr lang="en-GB" b="1" dirty="0" smtClean="0"/>
              <a:t>James Ballie, </a:t>
            </a:r>
            <a:r>
              <a:rPr lang="en-GB" b="1" i="1" dirty="0" smtClean="0"/>
              <a:t>The Life and Age of Man. Stages of Man’s Life, from the Cradle to the Grave </a:t>
            </a:r>
            <a:r>
              <a:rPr lang="en-GB" b="1" dirty="0" smtClean="0"/>
              <a:t>(1848)</a:t>
            </a:r>
            <a:endParaRPr lang="en-GB" b="1" dirty="0"/>
          </a:p>
        </p:txBody>
      </p:sp>
    </p:spTree>
    <p:extLst>
      <p:ext uri="{BB962C8B-B14F-4D97-AF65-F5344CB8AC3E}">
        <p14:creationId xmlns:p14="http://schemas.microsoft.com/office/powerpoint/2010/main" val="4083706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91699"/>
            <a:ext cx="8280920" cy="5671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61931" y="6079706"/>
            <a:ext cx="8568952" cy="646331"/>
          </a:xfrm>
          <a:prstGeom prst="rect">
            <a:avLst/>
          </a:prstGeom>
          <a:noFill/>
        </p:spPr>
        <p:txBody>
          <a:bodyPr wrap="square" rtlCol="0">
            <a:spAutoFit/>
          </a:bodyPr>
          <a:lstStyle/>
          <a:p>
            <a:r>
              <a:rPr lang="en-GB" b="1" dirty="0" smtClean="0"/>
              <a:t>James Ballie, </a:t>
            </a:r>
            <a:r>
              <a:rPr lang="en-GB" b="1" i="1" dirty="0" smtClean="0"/>
              <a:t>The Life and Age of Woman. Stages of Woman’s Life, from the Cradle to the Grave </a:t>
            </a:r>
            <a:r>
              <a:rPr lang="en-GB" b="1" dirty="0" smtClean="0"/>
              <a:t>(1848)</a:t>
            </a:r>
            <a:endParaRPr lang="en-GB" b="1" dirty="0"/>
          </a:p>
        </p:txBody>
      </p:sp>
    </p:spTree>
    <p:extLst>
      <p:ext uri="{BB962C8B-B14F-4D97-AF65-F5344CB8AC3E}">
        <p14:creationId xmlns:p14="http://schemas.microsoft.com/office/powerpoint/2010/main" val="585400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692696"/>
            <a:ext cx="3528392" cy="5698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556792"/>
            <a:ext cx="2860479" cy="3516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9426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404664"/>
            <a:ext cx="5976664" cy="6247864"/>
          </a:xfrm>
          <a:prstGeom prst="rect">
            <a:avLst/>
          </a:prstGeom>
        </p:spPr>
        <p:txBody>
          <a:bodyPr wrap="square">
            <a:spAutoFit/>
          </a:bodyPr>
          <a:lstStyle/>
          <a:p>
            <a:pPr algn="just"/>
            <a:r>
              <a:rPr lang="en-GB" sz="2800" b="1" dirty="0" smtClean="0"/>
              <a:t>‘[it] is for us to promote the study of the entire spectrum of medical history utilising the values and techniques of the new 'social history'. This is not simply a matter of adopting the broader rather than narrower conception of social medicine. Rather it involves, relegating to a subordinate place any linear account of medical progress, in favour of an approach which is primarily concerned with contributing to an understanding of the dynamics of any particular society.’</a:t>
            </a:r>
          </a:p>
          <a:p>
            <a:endParaRPr lang="en-GB" dirty="0"/>
          </a:p>
          <a:p>
            <a:r>
              <a:rPr lang="en-GB" dirty="0" smtClean="0"/>
              <a:t>Charles Webster (1974)</a:t>
            </a:r>
            <a:endParaRPr lang="en-GB" dirty="0"/>
          </a:p>
        </p:txBody>
      </p:sp>
    </p:spTree>
    <p:extLst>
      <p:ext uri="{BB962C8B-B14F-4D97-AF65-F5344CB8AC3E}">
        <p14:creationId xmlns:p14="http://schemas.microsoft.com/office/powerpoint/2010/main" val="3567821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60648"/>
            <a:ext cx="5112568" cy="6124754"/>
          </a:xfrm>
          <a:prstGeom prst="rect">
            <a:avLst/>
          </a:prstGeom>
        </p:spPr>
        <p:txBody>
          <a:bodyPr wrap="square">
            <a:spAutoFit/>
          </a:bodyPr>
          <a:lstStyle/>
          <a:p>
            <a:pPr algn="just"/>
            <a:r>
              <a:rPr lang="en-GB" sz="2800" b="1" dirty="0" smtClean="0"/>
              <a:t>‘It </a:t>
            </a:r>
            <a:r>
              <a:rPr lang="en-GB" sz="2800" b="1" dirty="0"/>
              <a:t>takes </a:t>
            </a:r>
            <a:r>
              <a:rPr lang="en-GB" sz="2800" b="1" dirty="0" smtClean="0"/>
              <a:t>two </a:t>
            </a:r>
            <a:r>
              <a:rPr lang="en-GB" sz="2800" b="1" dirty="0"/>
              <a:t>to make a medical encounter - the sick person as well as the doctor...Indeed it often takes many more than two, because medical events have frequently been complex social rituals involving family and community as well as sufferers and physicians. Moreover a great deal of healing in the past has involved practitioners only marginally, or not at all, and has been primarily a tale of medical self-help, or community care.’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8807" y="908720"/>
            <a:ext cx="2880320"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5673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9288"/>
            <a:ext cx="9144000" cy="555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4211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743</TotalTime>
  <Words>330</Words>
  <Application>Microsoft Office PowerPoint</Application>
  <PresentationFormat>On-screen Show (4:3)</PresentationFormat>
  <Paragraphs>26</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Arial Black</vt:lpstr>
      <vt:lpstr>Calibri</vt:lpstr>
      <vt:lpstr>Office Theme</vt:lpstr>
      <vt:lpstr>From Cradle to Grave: Health, Medicine and Lifecycle in Modern Britain (HI278)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Kathryn</dc:creator>
  <cp:lastModifiedBy>Woods, Kathryn</cp:lastModifiedBy>
  <cp:revision>25</cp:revision>
  <dcterms:created xsi:type="dcterms:W3CDTF">2015-10-02T12:54:52Z</dcterms:created>
  <dcterms:modified xsi:type="dcterms:W3CDTF">2017-10-11T14:29:34Z</dcterms:modified>
</cp:coreProperties>
</file>