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8" r:id="rId3"/>
    <p:sldId id="257" r:id="rId4"/>
    <p:sldId id="260" r:id="rId5"/>
    <p:sldId id="266" r:id="rId6"/>
    <p:sldId id="298" r:id="rId7"/>
    <p:sldId id="267" r:id="rId8"/>
    <p:sldId id="262" r:id="rId9"/>
    <p:sldId id="281" r:id="rId10"/>
    <p:sldId id="283" r:id="rId11"/>
    <p:sldId id="284" r:id="rId12"/>
    <p:sldId id="295" r:id="rId13"/>
    <p:sldId id="296" r:id="rId14"/>
    <p:sldId id="297" r:id="rId15"/>
    <p:sldId id="278" r:id="rId16"/>
    <p:sldId id="264" r:id="rId17"/>
    <p:sldId id="275" r:id="rId18"/>
    <p:sldId id="259" r:id="rId19"/>
    <p:sldId id="276" r:id="rId20"/>
    <p:sldId id="299" r:id="rId21"/>
    <p:sldId id="291" r:id="rId22"/>
    <p:sldId id="268" r:id="rId23"/>
    <p:sldId id="289" r:id="rId24"/>
    <p:sldId id="292" r:id="rId25"/>
    <p:sldId id="269" r:id="rId26"/>
    <p:sldId id="300" r:id="rId27"/>
    <p:sldId id="286" r:id="rId28"/>
    <p:sldId id="288" r:id="rId29"/>
    <p:sldId id="294" r:id="rId30"/>
    <p:sldId id="285" r:id="rId31"/>
    <p:sldId id="293" r:id="rId32"/>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3167" autoAdjust="0"/>
  </p:normalViewPr>
  <p:slideViewPr>
    <p:cSldViewPr>
      <p:cViewPr varScale="1">
        <p:scale>
          <a:sx n="116" d="100"/>
          <a:sy n="116" d="100"/>
        </p:scale>
        <p:origin x="-1432" y="-112"/>
      </p:cViewPr>
      <p:guideLst>
        <p:guide orient="horz" pos="2160"/>
        <p:guide pos="2880"/>
      </p:guideLst>
    </p:cSldViewPr>
  </p:slideViewPr>
  <p:outlineViewPr>
    <p:cViewPr>
      <p:scale>
        <a:sx n="33" d="100"/>
        <a:sy n="33" d="100"/>
      </p:scale>
      <p:origin x="0" y="2102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D923488B-ACE4-4FCA-929B-DBAB04EDEC52}" type="datetimeFigureOut">
              <a:rPr lang="en-GB" smtClean="0"/>
              <a:pPr/>
              <a:t>25/11/18</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E63157AC-665A-44C4-85A2-BADFA893E6F3}" type="slidenum">
              <a:rPr lang="en-GB" smtClean="0"/>
              <a:pPr/>
              <a:t>‹#›</a:t>
            </a:fld>
            <a:endParaRPr lang="en-GB"/>
          </a:p>
        </p:txBody>
      </p:sp>
    </p:spTree>
    <p:extLst>
      <p:ext uri="{BB962C8B-B14F-4D97-AF65-F5344CB8AC3E}">
        <p14:creationId xmlns:p14="http://schemas.microsoft.com/office/powerpoint/2010/main" val="3909621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63157AC-665A-44C4-85A2-BADFA893E6F3}"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16</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18</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22</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23</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24</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25</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27</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28</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29</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30</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31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63157AC-665A-44C4-85A2-BADFA893E6F3}"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0C781E-B051-42DB-BCEB-A4FB0816B073}" type="datetimeFigureOut">
              <a:rPr lang="en-GB" smtClean="0"/>
              <a:pPr/>
              <a:t>25/11/18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0C781E-B051-42DB-BCEB-A4FB0816B073}" type="datetimeFigureOut">
              <a:rPr lang="en-GB" smtClean="0"/>
              <a:pPr/>
              <a:t>25/11/18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0C781E-B051-42DB-BCEB-A4FB0816B073}" type="datetimeFigureOut">
              <a:rPr lang="en-GB" smtClean="0"/>
              <a:pPr/>
              <a:t>25/11/18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0C781E-B051-42DB-BCEB-A4FB0816B073}" type="datetimeFigureOut">
              <a:rPr lang="en-GB" smtClean="0"/>
              <a:pPr/>
              <a:t>25/11/18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0C781E-B051-42DB-BCEB-A4FB0816B073}" type="datetimeFigureOut">
              <a:rPr lang="en-GB" smtClean="0"/>
              <a:pPr/>
              <a:t>25/11/18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0C781E-B051-42DB-BCEB-A4FB0816B073}" type="datetimeFigureOut">
              <a:rPr lang="en-GB" smtClean="0"/>
              <a:pPr/>
              <a:t>25/11/18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0C781E-B051-42DB-BCEB-A4FB0816B073}" type="datetimeFigureOut">
              <a:rPr lang="en-GB" smtClean="0"/>
              <a:pPr/>
              <a:t>25/11/18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0C781E-B051-42DB-BCEB-A4FB0816B073}" type="datetimeFigureOut">
              <a:rPr lang="en-GB" smtClean="0"/>
              <a:pPr/>
              <a:t>25/11/18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0C781E-B051-42DB-BCEB-A4FB0816B073}" type="datetimeFigureOut">
              <a:rPr lang="en-GB" smtClean="0"/>
              <a:pPr/>
              <a:t>25/11/18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0C781E-B051-42DB-BCEB-A4FB0816B073}" type="datetimeFigureOut">
              <a:rPr lang="en-GB" smtClean="0"/>
              <a:pPr/>
              <a:t>25/11/18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0C781E-B051-42DB-BCEB-A4FB0816B073}" type="datetimeFigureOut">
              <a:rPr lang="en-GB" smtClean="0"/>
              <a:pPr/>
              <a:t>25/11/18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278E3-30BC-4926-9C6C-A519DC0848E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0C781E-B051-42DB-BCEB-A4FB0816B073}" type="datetimeFigureOut">
              <a:rPr lang="en-GB" smtClean="0"/>
              <a:pPr/>
              <a:t>25/11/18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9278E3-30BC-4926-9C6C-A519DC0848E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26.jpe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7"/>
            <a:ext cx="7772400" cy="2016224"/>
          </a:xfrm>
        </p:spPr>
        <p:txBody>
          <a:bodyPr/>
          <a:lstStyle/>
          <a:p>
            <a:r>
              <a:rPr lang="en-GB" dirty="0" smtClean="0"/>
              <a:t>Healthy Lifestyles: Exercise, Sport and Health</a:t>
            </a:r>
            <a:endParaRPr lang="en-GB" dirty="0"/>
          </a:p>
        </p:txBody>
      </p:sp>
      <p:sp>
        <p:nvSpPr>
          <p:cNvPr id="3" name="Subtitle 2"/>
          <p:cNvSpPr>
            <a:spLocks noGrp="1"/>
          </p:cNvSpPr>
          <p:nvPr>
            <p:ph type="subTitle" idx="1"/>
          </p:nvPr>
        </p:nvSpPr>
        <p:spPr>
          <a:xfrm>
            <a:off x="1371600" y="5085184"/>
            <a:ext cx="6400800" cy="1080120"/>
          </a:xfrm>
        </p:spPr>
        <p:txBody>
          <a:bodyPr/>
          <a:lstStyle/>
          <a:p>
            <a:r>
              <a:rPr lang="en-GB" dirty="0" smtClean="0"/>
              <a:t>Cradle to Grave Lecture 8 Week 9</a:t>
            </a:r>
            <a:endParaRPr lang="en-GB" dirty="0"/>
          </a:p>
        </p:txBody>
      </p:sp>
      <p:pic>
        <p:nvPicPr>
          <p:cNvPr id="20482" name="Picture 2" descr="http://www.bartitsu.org/wp-content/uploads/2010/05/Physical-culture.jpg"/>
          <p:cNvPicPr>
            <a:picLocks noChangeAspect="1" noChangeArrowheads="1"/>
          </p:cNvPicPr>
          <p:nvPr/>
        </p:nvPicPr>
        <p:blipFill>
          <a:blip r:embed="rId3" cstate="print"/>
          <a:srcRect/>
          <a:stretch>
            <a:fillRect/>
          </a:stretch>
        </p:blipFill>
        <p:spPr bwMode="auto">
          <a:xfrm>
            <a:off x="2123728" y="2348880"/>
            <a:ext cx="4752975" cy="280035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en-GB" u="sng" dirty="0" smtClean="0"/>
              <a:t>Cycling and health</a:t>
            </a:r>
            <a:endParaRPr lang="en-GB" u="sng" dirty="0"/>
          </a:p>
        </p:txBody>
      </p:sp>
      <p:sp>
        <p:nvSpPr>
          <p:cNvPr id="3" name="Content Placeholder 2"/>
          <p:cNvSpPr>
            <a:spLocks noGrp="1"/>
          </p:cNvSpPr>
          <p:nvPr>
            <p:ph idx="1"/>
          </p:nvPr>
        </p:nvSpPr>
        <p:spPr>
          <a:xfrm>
            <a:off x="467544" y="1196752"/>
            <a:ext cx="8229600" cy="5400600"/>
          </a:xfrm>
        </p:spPr>
        <p:txBody>
          <a:bodyPr>
            <a:normAutofit fontScale="85000" lnSpcReduction="20000"/>
          </a:bodyPr>
          <a:lstStyle/>
          <a:p>
            <a:r>
              <a:rPr lang="en-GB" dirty="0" smtClean="0"/>
              <a:t>Popular female pastime from the 1880s onwards</a:t>
            </a:r>
          </a:p>
          <a:p>
            <a:r>
              <a:rPr lang="en-GB" dirty="0"/>
              <a:t>C</a:t>
            </a:r>
            <a:r>
              <a:rPr lang="en-GB" dirty="0" smtClean="0"/>
              <a:t>ycle craze of mid-1890s (1.5 million cyclists in UK, 1898 2,000 cycle clubs, by 1896 one-third women’s cycles).</a:t>
            </a:r>
          </a:p>
          <a:p>
            <a:r>
              <a:rPr lang="en-GB" dirty="0" smtClean="0"/>
              <a:t>Filtered down social </a:t>
            </a:r>
            <a:r>
              <a:rPr lang="en-GB" dirty="0" smtClean="0"/>
              <a:t>hierarchy.</a:t>
            </a:r>
            <a:endParaRPr lang="en-GB" dirty="0" smtClean="0"/>
          </a:p>
          <a:p>
            <a:r>
              <a:rPr lang="en-GB" dirty="0" smtClean="0"/>
              <a:t>Concerns about the impact on women’s health: </a:t>
            </a:r>
          </a:p>
          <a:p>
            <a:pPr>
              <a:buFontTx/>
              <a:buChar char="-"/>
            </a:pPr>
            <a:r>
              <a:rPr lang="en-GB" dirty="0" smtClean="0"/>
              <a:t>accidents, overstrain, infection of bladder, overtaxing muscles, hernias, nervous disorders – disorders such as ‘bicycle hand’, ‘cyclists spine’ and vibration and fatigue fever. </a:t>
            </a:r>
          </a:p>
          <a:p>
            <a:pPr>
              <a:buFontTx/>
              <a:buChar char="-"/>
            </a:pPr>
            <a:r>
              <a:rPr lang="en-GB" dirty="0" smtClean="0"/>
              <a:t>Short lived concern </a:t>
            </a:r>
            <a:r>
              <a:rPr lang="en-GB" dirty="0" smtClean="0"/>
              <a:t>about potential</a:t>
            </a:r>
            <a:r>
              <a:rPr lang="en-GB" dirty="0" smtClean="0"/>
              <a:t> </a:t>
            </a:r>
            <a:r>
              <a:rPr lang="en-GB" dirty="0" smtClean="0"/>
              <a:t>damage to female reproduction</a:t>
            </a:r>
            <a:r>
              <a:rPr lang="en-GB" dirty="0" smtClean="0"/>
              <a:t>.</a:t>
            </a:r>
          </a:p>
          <a:p>
            <a:pPr marL="0" indent="0">
              <a:buNone/>
            </a:pPr>
            <a:r>
              <a:rPr lang="en-GB" dirty="0" smtClean="0"/>
              <a:t>Archive of National Cycle Association in Modern Records Centre at Warwick. </a:t>
            </a:r>
            <a:endParaRPr lang="en-GB" dirty="0" smtClean="0"/>
          </a:p>
          <a:p>
            <a:endParaRPr lang="en-GB" dirty="0" smtClean="0"/>
          </a:p>
          <a:p>
            <a:pPr>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06090"/>
          </a:xfrm>
        </p:spPr>
        <p:txBody>
          <a:bodyPr>
            <a:normAutofit fontScale="90000"/>
          </a:bodyPr>
          <a:lstStyle/>
          <a:p>
            <a:r>
              <a:rPr lang="en-GB" u="sng" dirty="0" smtClean="0"/>
              <a:t>Cycling and risk</a:t>
            </a:r>
            <a:endParaRPr lang="en-GB" u="sng" dirty="0"/>
          </a:p>
        </p:txBody>
      </p:sp>
      <p:sp>
        <p:nvSpPr>
          <p:cNvPr id="5" name="Content Placeholder 4"/>
          <p:cNvSpPr>
            <a:spLocks noGrp="1"/>
          </p:cNvSpPr>
          <p:nvPr>
            <p:ph sz="half" idx="1"/>
          </p:nvPr>
        </p:nvSpPr>
        <p:spPr>
          <a:xfrm>
            <a:off x="457200" y="1052736"/>
            <a:ext cx="3970784" cy="5472608"/>
          </a:xfrm>
        </p:spPr>
        <p:txBody>
          <a:bodyPr>
            <a:normAutofit fontScale="85000" lnSpcReduction="10000"/>
          </a:bodyPr>
          <a:lstStyle/>
          <a:p>
            <a:r>
              <a:rPr lang="en-GB" dirty="0" smtClean="0"/>
              <a:t>Anxieties about the deterioration in female character - over-athleticism and loss of femininity.</a:t>
            </a:r>
          </a:p>
          <a:p>
            <a:r>
              <a:rPr lang="en-GB" dirty="0" smtClean="0"/>
              <a:t>Complaints about female cycling fashions – culottes. Associated with campaign for dress </a:t>
            </a:r>
            <a:r>
              <a:rPr lang="en-GB" dirty="0" smtClean="0"/>
              <a:t>reform, Rational Dress Society.</a:t>
            </a:r>
            <a:endParaRPr lang="en-GB" dirty="0" smtClean="0"/>
          </a:p>
          <a:p>
            <a:r>
              <a:rPr lang="en-GB" dirty="0" smtClean="0"/>
              <a:t>Women were satirised for cycling in magazines like </a:t>
            </a:r>
            <a:r>
              <a:rPr lang="en-GB" i="1" dirty="0" smtClean="0"/>
              <a:t>Punch</a:t>
            </a:r>
            <a:r>
              <a:rPr lang="en-GB" dirty="0" smtClean="0"/>
              <a:t>.</a:t>
            </a:r>
          </a:p>
          <a:p>
            <a:r>
              <a:rPr lang="en-GB" dirty="0" smtClean="0"/>
              <a:t>But promoted by feminists, New Woman and headmistresses.</a:t>
            </a:r>
            <a:endParaRPr lang="en-GB" dirty="0" smtClean="0"/>
          </a:p>
        </p:txBody>
      </p:sp>
      <p:pic>
        <p:nvPicPr>
          <p:cNvPr id="37890" name="Picture 2" descr="http://www.brainpickings.org/wp-content/uploads/2011/03/wheelsofchange1.jpeg"/>
          <p:cNvPicPr>
            <a:picLocks noChangeAspect="1" noChangeArrowheads="1"/>
          </p:cNvPicPr>
          <p:nvPr/>
        </p:nvPicPr>
        <p:blipFill>
          <a:blip r:embed="rId3" cstate="print"/>
          <a:srcRect/>
          <a:stretch>
            <a:fillRect/>
          </a:stretch>
        </p:blipFill>
        <p:spPr bwMode="auto">
          <a:xfrm>
            <a:off x="5508104" y="1052736"/>
            <a:ext cx="2177560" cy="2232248"/>
          </a:xfrm>
          <a:prstGeom prst="rect">
            <a:avLst/>
          </a:prstGeom>
          <a:noFill/>
        </p:spPr>
      </p:pic>
      <p:pic>
        <p:nvPicPr>
          <p:cNvPr id="2" name="Picture 1"/>
          <p:cNvPicPr>
            <a:picLocks noChangeAspect="1"/>
          </p:cNvPicPr>
          <p:nvPr/>
        </p:nvPicPr>
        <p:blipFill>
          <a:blip r:embed="rId4"/>
          <a:stretch>
            <a:fillRect/>
          </a:stretch>
        </p:blipFill>
        <p:spPr>
          <a:xfrm>
            <a:off x="4894564" y="3356992"/>
            <a:ext cx="3792236" cy="316835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36712"/>
          </a:xfrm>
        </p:spPr>
        <p:txBody>
          <a:bodyPr>
            <a:noAutofit/>
          </a:bodyPr>
          <a:lstStyle/>
          <a:p>
            <a:r>
              <a:rPr lang="en-GB" sz="2000" b="1" dirty="0" smtClean="0"/>
              <a:t>Constance B., admitted Holloway Sanatorium, May 13 1898, Case Book No. 11 Females: Certified female patients admitted May 1898-May 1899 WMS 5159, </a:t>
            </a:r>
            <a:r>
              <a:rPr lang="en-GB" sz="2000" b="1" dirty="0" err="1" smtClean="0"/>
              <a:t>Wellcome</a:t>
            </a:r>
            <a:r>
              <a:rPr lang="en-GB" sz="2000" b="1" dirty="0" smtClean="0"/>
              <a:t> Collection, London, pp.5-6</a:t>
            </a:r>
            <a:endParaRPr lang="en-GB" sz="2000" b="1" dirty="0"/>
          </a:p>
        </p:txBody>
      </p:sp>
      <p:sp>
        <p:nvSpPr>
          <p:cNvPr id="3" name="Content Placeholder 2"/>
          <p:cNvSpPr>
            <a:spLocks noGrp="1"/>
          </p:cNvSpPr>
          <p:nvPr>
            <p:ph idx="1"/>
          </p:nvPr>
        </p:nvSpPr>
        <p:spPr>
          <a:xfrm>
            <a:off x="467544" y="1196752"/>
            <a:ext cx="8064896" cy="5472608"/>
          </a:xfrm>
        </p:spPr>
        <p:txBody>
          <a:bodyPr>
            <a:noAutofit/>
          </a:bodyPr>
          <a:lstStyle/>
          <a:p>
            <a:pPr marL="0" indent="0">
              <a:buNone/>
            </a:pPr>
            <a:r>
              <a:rPr lang="en-US" sz="1400" dirty="0" smtClean="0"/>
              <a:t>Single, aged 24. Congregationalist. </a:t>
            </a:r>
            <a:r>
              <a:rPr lang="en-US" sz="1400" dirty="0" err="1" smtClean="0"/>
              <a:t>Prev</a:t>
            </a:r>
            <a:r>
              <a:rPr lang="en-US" sz="1400" dirty="0" smtClean="0"/>
              <a:t>: abode 127 </a:t>
            </a:r>
            <a:r>
              <a:rPr lang="en-US" sz="1400" dirty="0" err="1" smtClean="0"/>
              <a:t>Fordwych</a:t>
            </a:r>
            <a:r>
              <a:rPr lang="en-US" sz="1400" dirty="0" smtClean="0"/>
              <a:t> Rd, West Hampstead. 1</a:t>
            </a:r>
            <a:r>
              <a:rPr lang="en-US" sz="1400" baseline="30000" dirty="0" smtClean="0"/>
              <a:t>st</a:t>
            </a:r>
            <a:r>
              <a:rPr lang="en-US" sz="1400" dirty="0" smtClean="0"/>
              <a:t> attack of about a week’s duration. Supposed cause “bicycle accident”. Not E. S. or D.</a:t>
            </a:r>
            <a:endParaRPr lang="en-GB" sz="1400" dirty="0" smtClean="0"/>
          </a:p>
          <a:p>
            <a:pPr marL="0" indent="0">
              <a:buNone/>
            </a:pPr>
            <a:r>
              <a:rPr lang="en-GB" sz="1400" dirty="0" smtClean="0"/>
              <a:t>1st </a:t>
            </a:r>
            <a:r>
              <a:rPr lang="en-GB" sz="1400" dirty="0" err="1" smtClean="0"/>
              <a:t>Certif</a:t>
            </a:r>
            <a:r>
              <a:rPr lang="en-GB" sz="1400" dirty="0" smtClean="0"/>
              <a:t>:	She is morose. Says she has committed the unpardonable sin; that devils have taken possession of her and that she is hopelessly lost. She is violent at times and her manner and conduct are totally at variance with her usual habits (</a:t>
            </a:r>
            <a:r>
              <a:rPr lang="en-GB" sz="1400" dirty="0" err="1" smtClean="0"/>
              <a:t>contd</a:t>
            </a:r>
            <a:r>
              <a:rPr lang="en-GB" sz="1400" dirty="0" smtClean="0"/>
              <a:t>) refuses her medicine on the grounds that her friends are trying to poison her.</a:t>
            </a:r>
          </a:p>
          <a:p>
            <a:pPr marL="0" indent="0">
              <a:buNone/>
            </a:pPr>
            <a:r>
              <a:rPr lang="en-GB" sz="1400" dirty="0" smtClean="0"/>
              <a:t>	May 13, 1898				(signed) F.B. Wells M.B.</a:t>
            </a:r>
          </a:p>
          <a:p>
            <a:pPr marL="0" indent="0">
              <a:buNone/>
            </a:pPr>
            <a:r>
              <a:rPr lang="en-GB" sz="1400" dirty="0" smtClean="0"/>
              <a:t>					Of 107 </a:t>
            </a:r>
            <a:r>
              <a:rPr lang="en-GB" sz="1400" dirty="0" err="1" smtClean="0"/>
              <a:t>Fordwych</a:t>
            </a:r>
            <a:r>
              <a:rPr lang="en-GB" sz="1400" dirty="0" smtClean="0"/>
              <a:t> Rd West Hampstead</a:t>
            </a:r>
          </a:p>
          <a:p>
            <a:pPr marL="0" indent="0">
              <a:buNone/>
            </a:pPr>
            <a:r>
              <a:rPr lang="en-GB" sz="1400" dirty="0" smtClean="0"/>
              <a:t>2</a:t>
            </a:r>
            <a:r>
              <a:rPr lang="en-GB" sz="1400" baseline="30000" dirty="0" smtClean="0"/>
              <a:t>nd</a:t>
            </a:r>
            <a:r>
              <a:rPr lang="en-GB" sz="1400" dirty="0" smtClean="0"/>
              <a:t> </a:t>
            </a:r>
            <a:r>
              <a:rPr lang="en-GB" sz="1400" dirty="0" err="1" smtClean="0"/>
              <a:t>Certif</a:t>
            </a:r>
            <a:r>
              <a:rPr lang="en-GB" sz="1400" dirty="0" smtClean="0"/>
              <a:t>:	corroborates</a:t>
            </a:r>
          </a:p>
          <a:p>
            <a:pPr marL="0" indent="0">
              <a:buNone/>
            </a:pPr>
            <a:r>
              <a:rPr lang="en-GB" sz="1400" dirty="0" smtClean="0"/>
              <a:t>	May 13 1898				(signed) C.A.A. </a:t>
            </a:r>
            <a:r>
              <a:rPr lang="en-GB" sz="1400" dirty="0" err="1" smtClean="0"/>
              <a:t>Coulthard</a:t>
            </a:r>
            <a:endParaRPr lang="en-GB" sz="1400" dirty="0" smtClean="0"/>
          </a:p>
          <a:p>
            <a:pPr marL="0" indent="0">
              <a:buNone/>
            </a:pPr>
            <a:r>
              <a:rPr lang="en-GB" sz="1400" dirty="0" smtClean="0"/>
              <a:t>					Of 27 </a:t>
            </a:r>
            <a:r>
              <a:rPr lang="en-GB" sz="1400" dirty="0" err="1" smtClean="0"/>
              <a:t>Fordwych</a:t>
            </a:r>
            <a:r>
              <a:rPr lang="en-GB" sz="1400" dirty="0" smtClean="0"/>
              <a:t> Rd NW</a:t>
            </a:r>
          </a:p>
          <a:p>
            <a:pPr marL="0" indent="0">
              <a:buNone/>
            </a:pPr>
            <a:r>
              <a:rPr lang="en-GB" sz="1400" dirty="0" err="1" smtClean="0"/>
              <a:t>Prev:Hist</a:t>
            </a:r>
            <a:r>
              <a:rPr lang="en-GB" sz="1400" dirty="0" smtClean="0"/>
              <a:t>:	Has always been neurotic and “hysterical” – had attacks of “acute hysteria” – youngest of 5.</a:t>
            </a:r>
          </a:p>
          <a:p>
            <a:pPr marL="0" indent="0">
              <a:buNone/>
            </a:pPr>
            <a:r>
              <a:rPr lang="en-GB" sz="1400" dirty="0" smtClean="0"/>
              <a:t>		</a:t>
            </a:r>
            <a:r>
              <a:rPr lang="en-GB" sz="1400" b="1" dirty="0" smtClean="0"/>
              <a:t>3 wks ago had a bicycle accident </a:t>
            </a:r>
            <a:r>
              <a:rPr lang="en-GB" sz="1400" dirty="0" smtClean="0"/>
              <a:t>– was run into by a cab, received no injury but suffered much 	from shock. Since then much depressed with paroxysm of excitement in which she screamed and 	cried. Has developed delusions of unpardonable sin and of her having committed some great 	crime. Has been under the charge of 2 nurses, taking food fairly, has had several </a:t>
            </a:r>
            <a:r>
              <a:rPr lang="en-GB" sz="1400" dirty="0" err="1" smtClean="0"/>
              <a:t>morphia</a:t>
            </a:r>
            <a:r>
              <a:rPr lang="en-GB" sz="1400" dirty="0" smtClean="0"/>
              <a:t> 	injections.</a:t>
            </a:r>
          </a:p>
          <a:p>
            <a:pPr marL="0" indent="0">
              <a:buNone/>
            </a:pPr>
            <a:r>
              <a:rPr lang="en-GB" sz="1400" dirty="0" smtClean="0"/>
              <a:t>	Gen health fair – but has frequent attacks of severe dyspepsia</a:t>
            </a:r>
            <a:r>
              <a:rPr lang="en-US" sz="1400" dirty="0" smtClean="0"/>
              <a:t> </a:t>
            </a:r>
            <a:r>
              <a:rPr lang="en-GB" sz="1400" dirty="0" smtClean="0"/>
              <a:t>. Jaundice 7 years ago.</a:t>
            </a:r>
          </a:p>
          <a:p>
            <a:pPr marL="0" indent="0">
              <a:buNone/>
            </a:pPr>
            <a:r>
              <a:rPr lang="en-GB" sz="1400" dirty="0" smtClean="0"/>
              <a:t>	</a:t>
            </a:r>
            <a:r>
              <a:rPr lang="en-GB" sz="1400" b="1" dirty="0" err="1" smtClean="0"/>
              <a:t>Catamenia</a:t>
            </a:r>
            <a:r>
              <a:rPr lang="en-GB" sz="1400" b="1" dirty="0" smtClean="0"/>
              <a:t> regular – no dysmenorrhea but has always been “odd” at her monthly times.</a:t>
            </a:r>
          </a:p>
          <a:p>
            <a:pPr marL="0" indent="0">
              <a:buNone/>
            </a:pPr>
            <a:r>
              <a:rPr lang="en-GB" sz="1400" dirty="0" smtClean="0"/>
              <a:t>	</a:t>
            </a:r>
            <a:r>
              <a:rPr lang="en-GB" sz="1400" b="1" dirty="0" smtClean="0"/>
              <a:t>Habits erratic – needlework, games, a little tennis and croquet, but has never [</a:t>
            </a:r>
            <a:r>
              <a:rPr lang="en-GB" sz="1400" b="1" dirty="0" err="1" smtClean="0"/>
              <a:t>illeg</a:t>
            </a:r>
            <a:r>
              <a:rPr lang="en-GB" sz="1400" b="1" dirty="0" smtClean="0"/>
              <a:t>] to any 	occupation.</a:t>
            </a:r>
          </a:p>
          <a:p>
            <a:pPr marL="0" indent="0">
              <a:buNone/>
            </a:pPr>
            <a:r>
              <a:rPr lang="en-GB" sz="1400" b="1" dirty="0" smtClean="0"/>
              <a:t>Family </a:t>
            </a:r>
            <a:r>
              <a:rPr lang="en-GB" sz="1400" b="1" dirty="0" err="1" smtClean="0"/>
              <a:t>Hist</a:t>
            </a:r>
            <a:r>
              <a:rPr lang="en-GB" sz="1400" b="1" dirty="0" smtClean="0"/>
              <a:t>:	Said to be nil.</a:t>
            </a:r>
            <a:endParaRPr lang="en-GB" sz="14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Kat\Documents\Kat WORK\PhD_FOLDERS\wellcome images\Holloway Sanatorium\HollSan L0049041 Constance Butterworth.jpg"/>
          <p:cNvPicPr>
            <a:picLocks noGrp="1" noChangeAspect="1" noChangeArrowheads="1"/>
          </p:cNvPicPr>
          <p:nvPr>
            <p:ph idx="1"/>
          </p:nvPr>
        </p:nvPicPr>
        <p:blipFill>
          <a:blip r:embed="rId3" cstate="print"/>
          <a:srcRect/>
          <a:stretch>
            <a:fillRect/>
          </a:stretch>
        </p:blipFill>
        <p:spPr bwMode="auto">
          <a:xfrm>
            <a:off x="971600" y="293964"/>
            <a:ext cx="7308304" cy="5295276"/>
          </a:xfrm>
          <a:prstGeom prst="rect">
            <a:avLst/>
          </a:prstGeom>
          <a:noFill/>
        </p:spPr>
      </p:pic>
      <p:sp>
        <p:nvSpPr>
          <p:cNvPr id="2" name="Title 1"/>
          <p:cNvSpPr>
            <a:spLocks noGrp="1"/>
          </p:cNvSpPr>
          <p:nvPr>
            <p:ph type="title"/>
          </p:nvPr>
        </p:nvSpPr>
        <p:spPr>
          <a:xfrm>
            <a:off x="251520" y="5805264"/>
            <a:ext cx="8229600" cy="1080120"/>
          </a:xfrm>
        </p:spPr>
        <p:txBody>
          <a:bodyPr>
            <a:noAutofit/>
          </a:bodyPr>
          <a:lstStyle/>
          <a:p>
            <a:pPr lvl="0"/>
            <a:r>
              <a:rPr lang="en-GB" sz="2000" b="1" dirty="0" smtClean="0"/>
              <a:t>Photographer unknown, Two photographs of Constance B., Holloway Sanatorium, CB No.11 Females (Certified patients admitted May 1898-May 1899), 6.7x6.5cm and 3.4x8.5cm, WMS 5159, p.7. WL:L0049041.</a:t>
            </a:r>
            <a:r>
              <a:rPr lang="en-GB" sz="2000" dirty="0" smtClean="0"/>
              <a:t/>
            </a:r>
            <a:br>
              <a:rPr lang="en-GB" sz="2000" dirty="0" smtClean="0"/>
            </a:br>
            <a:endParaRPr lang="en-GB"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949280"/>
            <a:ext cx="8229600" cy="720080"/>
          </a:xfrm>
        </p:spPr>
        <p:txBody>
          <a:bodyPr>
            <a:normAutofit/>
          </a:bodyPr>
          <a:lstStyle/>
          <a:p>
            <a:r>
              <a:rPr lang="en-GB" sz="1800" b="1" dirty="0" smtClean="0"/>
              <a:t>Constance B.’s case notes, Holloway Sanatorium, CB No.11 Females (Certified patients admitted May 1898-May 1899) WMS 5159, pp.51-52, WL: L0033810</a:t>
            </a:r>
            <a:endParaRPr lang="en-GB" sz="1800" b="1" dirty="0"/>
          </a:p>
        </p:txBody>
      </p:sp>
      <p:pic>
        <p:nvPicPr>
          <p:cNvPr id="2050" name="Picture 2" descr="C:\Users\Kat\Documents\Kat WORK\PhD_FOLDERS\wellcome images\Holloway Sanatorium\HollSanL0033810ConstanceButterworth.jpg"/>
          <p:cNvPicPr>
            <a:picLocks noGrp="1" noChangeAspect="1" noChangeArrowheads="1"/>
          </p:cNvPicPr>
          <p:nvPr>
            <p:ph idx="1"/>
          </p:nvPr>
        </p:nvPicPr>
        <p:blipFill>
          <a:blip r:embed="rId3" cstate="print"/>
          <a:srcRect/>
          <a:stretch>
            <a:fillRect/>
          </a:stretch>
        </p:blipFill>
        <p:spPr bwMode="auto">
          <a:xfrm>
            <a:off x="899592" y="0"/>
            <a:ext cx="7138088" cy="5976074"/>
          </a:xfrm>
          <a:prstGeom prst="rect">
            <a:avLst/>
          </a:prstGeom>
          <a:noFill/>
        </p:spPr>
      </p:pic>
      <p:sp>
        <p:nvSpPr>
          <p:cNvPr id="5" name="TextBox 4"/>
          <p:cNvSpPr txBox="1"/>
          <p:nvPr/>
        </p:nvSpPr>
        <p:spPr>
          <a:xfrm>
            <a:off x="2483768" y="260648"/>
            <a:ext cx="864096" cy="369332"/>
          </a:xfrm>
          <a:prstGeom prst="rect">
            <a:avLst/>
          </a:prstGeom>
          <a:solidFill>
            <a:schemeClr val="tx1"/>
          </a:solidFill>
        </p:spPr>
        <p:txBody>
          <a:bodyPr wrap="square" rtlCol="0">
            <a:spAutoFit/>
          </a:bodyPr>
          <a:lstStyle/>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92696"/>
          </a:xfrm>
        </p:spPr>
        <p:txBody>
          <a:bodyPr>
            <a:normAutofit fontScale="90000"/>
          </a:bodyPr>
          <a:lstStyle/>
          <a:p>
            <a:r>
              <a:rPr lang="en-GB" u="sng" dirty="0" smtClean="0"/>
              <a:t>Health in Moderation</a:t>
            </a:r>
            <a:endParaRPr lang="en-GB" u="sng" dirty="0"/>
          </a:p>
        </p:txBody>
      </p:sp>
      <p:sp>
        <p:nvSpPr>
          <p:cNvPr id="3" name="Content Placeholder 2"/>
          <p:cNvSpPr>
            <a:spLocks noGrp="1"/>
          </p:cNvSpPr>
          <p:nvPr>
            <p:ph idx="1"/>
          </p:nvPr>
        </p:nvSpPr>
        <p:spPr>
          <a:xfrm>
            <a:off x="457200" y="620688"/>
            <a:ext cx="8229600" cy="6237312"/>
          </a:xfrm>
        </p:spPr>
        <p:txBody>
          <a:bodyPr>
            <a:normAutofit fontScale="85000" lnSpcReduction="20000"/>
          </a:bodyPr>
          <a:lstStyle/>
          <a:p>
            <a:pPr>
              <a:buNone/>
            </a:pPr>
            <a:r>
              <a:rPr lang="en-GB" dirty="0" smtClean="0"/>
              <a:t>	</a:t>
            </a:r>
          </a:p>
          <a:p>
            <a:pPr>
              <a:buNone/>
            </a:pPr>
            <a:r>
              <a:rPr lang="en-GB" i="1" dirty="0" smtClean="0"/>
              <a:t>	‘Archery improves the chest, throws back the shoulders, thus improving the figure, and develops the muscles… Croquet has improved the health and happiness of womankind more than any game before invented….’ </a:t>
            </a:r>
          </a:p>
          <a:p>
            <a:pPr>
              <a:buNone/>
            </a:pPr>
            <a:r>
              <a:rPr lang="en-GB" dirty="0" smtClean="0"/>
              <a:t>			</a:t>
            </a:r>
            <a:r>
              <a:rPr lang="en-GB" sz="2800" dirty="0" smtClean="0"/>
              <a:t>Dr </a:t>
            </a:r>
            <a:r>
              <a:rPr lang="en-GB" sz="2800" dirty="0" err="1" smtClean="0"/>
              <a:t>Pye</a:t>
            </a:r>
            <a:r>
              <a:rPr lang="en-GB" sz="2800" dirty="0" smtClean="0"/>
              <a:t> Henry </a:t>
            </a:r>
            <a:r>
              <a:rPr lang="en-GB" sz="2800" dirty="0" err="1" smtClean="0"/>
              <a:t>Chavasse</a:t>
            </a:r>
            <a:r>
              <a:rPr lang="en-GB" sz="2800" dirty="0" smtClean="0"/>
              <a:t>, </a:t>
            </a:r>
            <a:r>
              <a:rPr lang="en-GB" sz="2800" i="1" dirty="0" smtClean="0"/>
              <a:t>Advice to a Mother</a:t>
            </a:r>
            <a:r>
              <a:rPr lang="en-GB" sz="2800" dirty="0" smtClean="0"/>
              <a:t>, 1889.</a:t>
            </a:r>
          </a:p>
          <a:p>
            <a:pPr>
              <a:buNone/>
            </a:pPr>
            <a:endParaRPr lang="en-GB" dirty="0" smtClean="0"/>
          </a:p>
          <a:p>
            <a:pPr>
              <a:buNone/>
            </a:pPr>
            <a:r>
              <a:rPr lang="en-GB" dirty="0" smtClean="0"/>
              <a:t>	</a:t>
            </a:r>
            <a:r>
              <a:rPr lang="en-GB" i="1" dirty="0" smtClean="0"/>
              <a:t>‘The young women of to-day are finer to look at, straighter, taller, more wholesome looking, than were those of thirty years ago… The girl who formerly was lackadaisical and languid – never absolutely ill… but never at the same time entirely well, always suffering from some trifling ailment, which made her and every one with whom she came into contact miserable – becomes literally a “new woman”’.  </a:t>
            </a:r>
          </a:p>
          <a:p>
            <a:pPr>
              <a:buNone/>
            </a:pPr>
            <a:r>
              <a:rPr lang="en-GB" dirty="0" smtClean="0"/>
              <a:t>		</a:t>
            </a:r>
            <a:r>
              <a:rPr lang="en-GB" sz="2800" dirty="0" smtClean="0"/>
              <a:t>Exercise according to educator Ernest Lowe, </a:t>
            </a:r>
            <a:r>
              <a:rPr lang="en-GB" sz="2800" i="1" dirty="0" smtClean="0"/>
              <a:t>Chambers’ 	Journal</a:t>
            </a:r>
            <a:r>
              <a:rPr lang="en-GB" sz="2800" dirty="0" smtClean="0"/>
              <a:t>, 1899.</a:t>
            </a:r>
          </a:p>
          <a:p>
            <a:pPr>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u="sng" dirty="0" smtClean="0"/>
              <a:t>Physical culture</a:t>
            </a:r>
            <a:endParaRPr lang="en-GB" u="sng" dirty="0"/>
          </a:p>
        </p:txBody>
      </p:sp>
      <p:sp>
        <p:nvSpPr>
          <p:cNvPr id="3" name="Content Placeholder 2"/>
          <p:cNvSpPr>
            <a:spLocks noGrp="1"/>
          </p:cNvSpPr>
          <p:nvPr>
            <p:ph idx="1"/>
          </p:nvPr>
        </p:nvSpPr>
        <p:spPr>
          <a:xfrm>
            <a:off x="457200" y="908720"/>
            <a:ext cx="8229600" cy="5616624"/>
          </a:xfrm>
        </p:spPr>
        <p:txBody>
          <a:bodyPr>
            <a:normAutofit lnSpcReduction="10000"/>
          </a:bodyPr>
          <a:lstStyle/>
          <a:p>
            <a:r>
              <a:rPr lang="en-GB" dirty="0" smtClean="0"/>
              <a:t>Entrepreneurs –</a:t>
            </a:r>
            <a:r>
              <a:rPr lang="en-GB" dirty="0" err="1" smtClean="0"/>
              <a:t>Bernarr</a:t>
            </a:r>
            <a:r>
              <a:rPr lang="en-GB" dirty="0" smtClean="0"/>
              <a:t> </a:t>
            </a:r>
            <a:r>
              <a:rPr lang="en-GB" dirty="0" err="1" smtClean="0"/>
              <a:t>MacFadden</a:t>
            </a:r>
            <a:r>
              <a:rPr lang="en-GB" dirty="0" smtClean="0"/>
              <a:t> (1868-1955) and  </a:t>
            </a:r>
            <a:r>
              <a:rPr lang="en-GB" dirty="0" err="1" smtClean="0"/>
              <a:t>Eugen</a:t>
            </a:r>
            <a:r>
              <a:rPr lang="en-GB" dirty="0" smtClean="0"/>
              <a:t> </a:t>
            </a:r>
            <a:r>
              <a:rPr lang="en-GB" dirty="0" err="1" smtClean="0"/>
              <a:t>Sandow</a:t>
            </a:r>
            <a:r>
              <a:rPr lang="en-GB" dirty="0" smtClean="0"/>
              <a:t> (1867-1925).</a:t>
            </a:r>
          </a:p>
          <a:p>
            <a:r>
              <a:rPr lang="en-GB" dirty="0" smtClean="0"/>
              <a:t>Coincided with revival of Olympic Games early 20</a:t>
            </a:r>
            <a:r>
              <a:rPr lang="en-GB" baseline="30000" dirty="0" smtClean="0"/>
              <a:t>th</a:t>
            </a:r>
            <a:r>
              <a:rPr lang="en-GB" dirty="0" smtClean="0"/>
              <a:t> century.</a:t>
            </a:r>
          </a:p>
          <a:p>
            <a:r>
              <a:rPr lang="en-GB" dirty="0" err="1" smtClean="0"/>
              <a:t>Sandow</a:t>
            </a:r>
            <a:r>
              <a:rPr lang="en-GB" dirty="0" smtClean="0"/>
              <a:t> - physical training empire. Institute of Physical Culture - magazines and books – ‘educator and </a:t>
            </a:r>
            <a:r>
              <a:rPr lang="en-GB" dirty="0" err="1" smtClean="0"/>
              <a:t>savior</a:t>
            </a:r>
            <a:r>
              <a:rPr lang="en-GB" dirty="0" smtClean="0"/>
              <a:t>-by-example’ in improving physical stock of deteriorating nations (Dorothy Porter)</a:t>
            </a:r>
          </a:p>
          <a:p>
            <a:r>
              <a:rPr lang="en-GB" dirty="0" err="1" smtClean="0"/>
              <a:t>MacFadden</a:t>
            </a:r>
            <a:r>
              <a:rPr lang="en-GB" dirty="0" smtClean="0"/>
              <a:t> - American physical culturist with publishing empire </a:t>
            </a:r>
            <a:r>
              <a:rPr lang="en-GB" i="1" dirty="0" smtClean="0"/>
              <a:t>(Physical Culture</a:t>
            </a:r>
            <a:r>
              <a:rPr lang="en-GB" dirty="0" smtClean="0"/>
              <a:t>)</a:t>
            </a:r>
            <a:r>
              <a:rPr lang="en-GB" i="1" dirty="0" smtClean="0"/>
              <a:t>.</a:t>
            </a:r>
            <a:r>
              <a:rPr lang="en-GB" dirty="0" smtClean="0"/>
              <a:t>  </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0"/>
            <a:ext cx="8964488" cy="1296144"/>
          </a:xfrm>
        </p:spPr>
        <p:txBody>
          <a:bodyPr>
            <a:noAutofit/>
          </a:bodyPr>
          <a:lstStyle/>
          <a:p>
            <a:pPr algn="ctr"/>
            <a:r>
              <a:rPr lang="en-GB" sz="3600" b="0" u="sng" dirty="0" err="1" smtClean="0"/>
              <a:t>Eugen</a:t>
            </a:r>
            <a:r>
              <a:rPr lang="en-GB" sz="3600" b="0" u="sng" dirty="0" smtClean="0"/>
              <a:t> </a:t>
            </a:r>
            <a:r>
              <a:rPr lang="en-GB" sz="3600" b="0" u="sng" dirty="0" err="1" smtClean="0"/>
              <a:t>Sandow</a:t>
            </a:r>
            <a:r>
              <a:rPr lang="en-GB" sz="3600" b="0" u="sng" dirty="0" smtClean="0"/>
              <a:t> (1867-1925</a:t>
            </a:r>
            <a:r>
              <a:rPr lang="en-GB" sz="3600" b="0" dirty="0" smtClean="0"/>
              <a:t>)</a:t>
            </a:r>
            <a:br>
              <a:rPr lang="en-GB" sz="3600" b="0" dirty="0" smtClean="0"/>
            </a:br>
            <a:r>
              <a:rPr lang="en-GB" sz="3600" b="0" dirty="0" smtClean="0"/>
              <a:t>showman and body builder</a:t>
            </a:r>
            <a:endParaRPr lang="en-GB" sz="3600" b="0" dirty="0"/>
          </a:p>
        </p:txBody>
      </p:sp>
      <p:pic>
        <p:nvPicPr>
          <p:cNvPr id="23554" name="Picture 2" descr="File:Falk, Benjamin J. (1853-1925) - Eugen Sandow (1867-1925).jpg"/>
          <p:cNvPicPr>
            <a:picLocks noChangeAspect="1" noChangeArrowheads="1"/>
          </p:cNvPicPr>
          <p:nvPr/>
        </p:nvPicPr>
        <p:blipFill>
          <a:blip r:embed="rId3" cstate="print"/>
          <a:srcRect/>
          <a:stretch>
            <a:fillRect/>
          </a:stretch>
        </p:blipFill>
        <p:spPr bwMode="auto">
          <a:xfrm>
            <a:off x="4860032" y="1556792"/>
            <a:ext cx="3528392" cy="5278438"/>
          </a:xfrm>
          <a:prstGeom prst="rect">
            <a:avLst/>
          </a:prstGeom>
          <a:noFill/>
        </p:spPr>
      </p:pic>
      <p:pic>
        <p:nvPicPr>
          <p:cNvPr id="23556" name="Picture 4" descr="http://upload.wikimedia.org/wikipedia/commons/3/35/The_Sandow_Trocadero_Vaudevilles,_Sandow_lifting_the_human_dumbell,_1894.jpg"/>
          <p:cNvPicPr>
            <a:picLocks noChangeAspect="1" noChangeArrowheads="1"/>
          </p:cNvPicPr>
          <p:nvPr/>
        </p:nvPicPr>
        <p:blipFill>
          <a:blip r:embed="rId4" cstate="print"/>
          <a:srcRect/>
          <a:stretch>
            <a:fillRect/>
          </a:stretch>
        </p:blipFill>
        <p:spPr bwMode="auto">
          <a:xfrm>
            <a:off x="611560" y="1576431"/>
            <a:ext cx="3744416" cy="510602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0"/>
            <a:ext cx="8229600" cy="1143000"/>
          </a:xfrm>
        </p:spPr>
        <p:txBody>
          <a:bodyPr/>
          <a:lstStyle/>
          <a:p>
            <a:r>
              <a:rPr lang="en-GB" u="sng" dirty="0" smtClean="0"/>
              <a:t>Physical Culture</a:t>
            </a:r>
            <a:endParaRPr lang="en-GB" u="sng" dirty="0"/>
          </a:p>
        </p:txBody>
      </p:sp>
      <p:pic>
        <p:nvPicPr>
          <p:cNvPr id="1026" name="Picture 2" descr="http://3.bp.blogspot.com/-2o9ZGYyIeBw/UYcJinMpBMI/AAAAAAAAbsY/tvsLhf8D5X4/s1600/Screen+Shot+2013-05-05+at+9.19.38+PM.png"/>
          <p:cNvPicPr>
            <a:picLocks noChangeAspect="1" noChangeArrowheads="1"/>
          </p:cNvPicPr>
          <p:nvPr/>
        </p:nvPicPr>
        <p:blipFill>
          <a:blip r:embed="rId3" cstate="print"/>
          <a:srcRect/>
          <a:stretch>
            <a:fillRect/>
          </a:stretch>
        </p:blipFill>
        <p:spPr bwMode="auto">
          <a:xfrm>
            <a:off x="4644007" y="1196752"/>
            <a:ext cx="4286876" cy="5472608"/>
          </a:xfrm>
          <a:prstGeom prst="rect">
            <a:avLst/>
          </a:prstGeom>
          <a:noFill/>
        </p:spPr>
      </p:pic>
      <p:pic>
        <p:nvPicPr>
          <p:cNvPr id="9218" name="Picture 2" descr="http://uwf.edu/dearle/enewsstand/enewsstand_files/image33921.jpg"/>
          <p:cNvPicPr>
            <a:picLocks noChangeAspect="1" noChangeArrowheads="1"/>
          </p:cNvPicPr>
          <p:nvPr/>
        </p:nvPicPr>
        <p:blipFill>
          <a:blip r:embed="rId4" cstate="print"/>
          <a:srcRect/>
          <a:stretch>
            <a:fillRect/>
          </a:stretch>
        </p:blipFill>
        <p:spPr bwMode="auto">
          <a:xfrm>
            <a:off x="467544" y="1164577"/>
            <a:ext cx="4032448" cy="549099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850106"/>
          </a:xfrm>
        </p:spPr>
        <p:txBody>
          <a:bodyPr/>
          <a:lstStyle/>
          <a:p>
            <a:r>
              <a:rPr lang="en-GB" u="sng" dirty="0" smtClean="0"/>
              <a:t>Physical Culture Creed, c.1934</a:t>
            </a:r>
            <a:endParaRPr lang="en-GB" u="sng" dirty="0"/>
          </a:p>
        </p:txBody>
      </p:sp>
      <p:pic>
        <p:nvPicPr>
          <p:cNvPr id="33794" name="Picture 2" descr="http://blog.modernmechanix.com/mags/PhysicalCulture/11-1934/phys_cult_creed.jpg"/>
          <p:cNvPicPr>
            <a:picLocks noChangeAspect="1" noChangeArrowheads="1"/>
          </p:cNvPicPr>
          <p:nvPr/>
        </p:nvPicPr>
        <p:blipFill>
          <a:blip r:embed="rId3" cstate="print"/>
          <a:srcRect/>
          <a:stretch>
            <a:fillRect/>
          </a:stretch>
        </p:blipFill>
        <p:spPr bwMode="auto">
          <a:xfrm>
            <a:off x="285967" y="1016648"/>
            <a:ext cx="8534505" cy="584135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GB" u="sng" dirty="0" smtClean="0"/>
              <a:t>Life cycle and fitness</a:t>
            </a:r>
            <a:endParaRPr lang="en-GB" u="sng" dirty="0"/>
          </a:p>
        </p:txBody>
      </p:sp>
      <p:sp>
        <p:nvSpPr>
          <p:cNvPr id="2050" name="AutoShape 2" descr="http://physicalculturist.ca/wp-content/uploads/2013/06/beforezumbaorcrossfittherewasphysicalculture.jpg"/>
          <p:cNvSpPr>
            <a:spLocks noChangeAspect="1" noChangeArrowheads="1"/>
          </p:cNvSpPr>
          <p:nvPr/>
        </p:nvSpPr>
        <p:spPr bwMode="auto">
          <a:xfrm>
            <a:off x="155575" y="-1790700"/>
            <a:ext cx="3752850" cy="37433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2" name="AutoShape 4" descr="http://physicalculturist.ca/wp-content/uploads/2013/06/beforezumbaorcrossfittherewasphysicalculture.jpg"/>
          <p:cNvSpPr>
            <a:spLocks noChangeAspect="1" noChangeArrowheads="1"/>
          </p:cNvSpPr>
          <p:nvPr/>
        </p:nvSpPr>
        <p:spPr bwMode="auto">
          <a:xfrm>
            <a:off x="63500" y="-136525"/>
            <a:ext cx="3752850" cy="37433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054" name="AutoShape 6" descr="data:image/jpeg;base64,/9j/4AAQSkZJRgABAQAAAQABAAD/2wCEAAkGBxQTEhUUEhQWFBQXFxcYGBgYGBgaGhgYGBcWFxcXFRcYHCggGBwlHBcVITEiJSkrLi4uGB8zODQsNygtLiwBCgoKDg0OGxAQGywkICQsLCwsLCwsLCwsLCwsLCwsLCwsLCwsLCwsLCwsLCwsLCwsLCwsLCwsLCwsLCwsLCwsLP/AABEIAJ0BQQMBEQACEQEDEQH/xAAcAAABBQEBAQAAAAAAAAAAAAAEAQIDBQYHAAj/xABFEAACAQIDBQUEBggGAQQDAAABAhEAAwQSIQUGMUFRImFxgZETMqHRB0JSkrHBFBUWIzNicvBTgpOy4fHSF2OiwjRDVP/EABoBAAIDAQEAAAAAAAAAAAAAAAIDAAEEBQb/xAA5EQACAQIEAwYGAQMDBAMAAAAAAQIDEQQSITEFE0EiUWFxgZEUMqGx0fDBI+HxBkJSFYKSoiQ0Yv/aAAwDAQACEQMRAD8Ay2xF/d+NVNhwRpd1LROKtRyMnwFZq8v6buNgu0jprN/fhXFNgx24io2Qar+6fL+/SqT2LsQ3LuWOyzDtKQO8jl5/A0/CSUaq9gKl8uhyF8QbRa3p2GYa8dD6V6LA4aEsQqjWqX9jFjMRNUXTT0b/ALkuz9sNZvJdCFwNHErDKfeAB5+moFdjE0edB02vXuOVh58qWa5eb9Ymytux7I/xGF1Y1OUKRMch2vUeNcjhtKVOrJzT00OnjaiqU4qPmGbkb1sb64e4WKuDkzcQw1A1111HjHWujiaMcuaKsYsPOSdm7m22djfa284MakCO4xJ9OFcKtiGpNLSx06VPNFN9SHZu1C9+5ZYA5AGDDmDpr3zPpTcPVdSF2BUhkm0Ws1oBENQg01CxtQgk1AhRVFhls6jw+dc5/MUxj2SzmOgrTTklEq9hzYA8iCelMVRFZgOKaQUVCh4qFDxUITiyYk6Dv0qr62AlJJAG8F1PYMAAQQCTPIEHSijRz9mQr4hxakjmJuqHbMgXtEgCOukd1YXGUXlbOrHJJXikdI3bxtv2CAoFOWTGkzrOlbYUpZUzl1KtptFqcr/w501I+XxqNOO5caikc4+la6c+HXoLjGTHEqB/tNKmNRgwvE6etBcKwVbtEjQr5ugPoTQMO568hHGPJlb/AGk1SRL9DcfRZY/j3P6EH/yY/wD1ptMplV9L28hlcJafQdu9B5/Utn/cR/TTGKk+hz1LFww4QwePf30Lmk7FKnJq6Rudk3ma0jniLeY+SzJ8ta87UpJ4hwW2b+T00asvhM73y/wZ+/tC/imJSSg0BckmO6TpXoFlp7WR5lRlPxKnH2XU9sR3jgaZmuDlsBTULNJskRaWRBpM9zRS+U3H0f4SXe4eAGUeJ1NYMZLRRHU1rc2b1zTQRE8KEg1eHgaroWI7wfMGijLLNS8UVa6MNv3uzlV71kMzO5LrK6ZuaiAYk16zCV6dGTc3a60ObXpyqJKK2MZZxAVcrDtDiOldqnUU4po5VSlJSdwiy6eyZ2nMraanRY1AHATKnyqOKUs/uBKpqqXVgzi6hs4gAhCxyONTnRpIPRpymOnnSHWTqWe1vuao0mo6bnS1uC3ZtmXVXBYAHm+ZyGAOrBiRx5CvL1of1GlrfZ96Wh3aa7K6d67mWu7VtSWuiZyhNTJOs8efD407CJ5pC66ski+rcZrCVCWEqFiGoQSKosWoWGWuPgB8c3yrnNatkANt4421IDZTIJIjhz1OnrUleysXCF9WC7N2oucQzE/WkzMjT8aFNphzpq1kWLWmJOnGugqkUtxWViezjiVHiRQyxEERQkxj4m2vFp7hH5mkSxi6IYqL6gzbeVD2ELsOQ7ZH3aCOJnKW2ngXOh2dyu2lj79zXI4WfsnTXUGu1Dlx2ORKM2B4i37S3l5iCO+OVNi7MXKLsUP6AWYGIjQ9Y/uaRiaOecbepowuI5cJJ+hpsK8AcunyFOa6Ge4VYvEHjqDNA0EgbenZNnGW8zsLd9RlS4fdbmFcdJPHiJ8qxV4qEXLoaaLlKSiYO7uhjF1FkXV+1bYMD4AHN8KyKtBmt05Iq76NbMXLRQ9GFxT6EiiTT2ZTTRq9x91XxDi7dtBLA1BcP2v6FLag/aII050ai2A2bjF7ItYTCX7eEVs7K7A5iWzlYBB5cB6UyMQHJnB9n4H2gYsYzEak6wDLH/nupc5WegynBSWrsWrIbpFuwjlSxDuoJVUUS2o/lnuE0iTlCDqS6L6mlZJzVKPV6+RZbWVnt+xtKc11rdoEcBJzEHxVT5TXOwNO8+dJ6K7OlxKolBUY7u3ov1BuB2U9gMGQoiLBk5szcBl0BEk10JVFO1nqcuEHArNqYc3kKkQwOgyERH80wafBqOgiactf4Mb+jv0pok09lYUeFKY9aI2W5G8FlQcO5CPmlWJ7LzGk8mHCKxYzDzfbjqMo1o3ys2j8a5b3NiB24eBpbegR48x3VV9SAGLvxHOR1jhrx5VUdWrkfgG7SA/R81xcrNoqySe7TrXYcXNJyM8HlbZzfePdbEG6TYw1wrCAsFJzMZZiO4Aqv+WvSYOtSp0YqUlc5VeM51G7aFN+pr6lkcLaBJzByM3fCgzPjFDieJUopxi7+S/n/Jrw3Aq+IlGo1ZLZ/v8AY0mz8ctrDDCBcyTLMQZZiZkfZ5elcKti5VL6WPT4fgsKVpOV2RXdtMsLqyicoB93rpzmkRfRmutgIuN6a1+4P+0d0XJts6LABE6EjnHDupibguywMPgou8a0L+mxZWN9sQpAlXHRh+Yg0UcRUXW4VTg+Flsmn4F7snfdLrrbdCrMYBBkcJkzw4GnLF2XaRysTwhU4ucJ3S79zRDaKFioILCNNZ1g6QNeI4VPjV1Rzfhn3jH2pbGjOo8SR+VT46l1L+Fn0BMRtxcwS322JUaa8TqD00oHi3OSVMJYZxTckXFbzKEpa7St3R+Nc6XzFlZvCNCQYIA89TI/vpRyV6d/EbQ+axS4G9dukqWyErGkD3eB4H8KDLmdkPayRu0WuC2cUENce4OhY6fma0QwsVrLUzyrN7aDzs21ztr6U3kU/wDiK5s+8T9UWP8ACT0q+RT7ic2feG2LaqIUBR0Agego1FRVkA23uSURRnbyhWZfskx4cq1wd0Ypxs2DYjaVq2rPcMZQSTEzHIjrVylZC8ncYq3vKcVdYsAFH8NIkr3huTd4rJOvNfK7D40Y31LC5j1sp7Q3S3aHYbiyyA0NxB1ME/8AFKp1qmaz2GSpwS0A95Ntvbxdy2pJt2mhR3gCSe+ZqqzdVWY2k+U7pDsNvheX3WYDpIrH8PbZmpV094lnb3txNy0zK2aAdCqnWOPxoJRySSkxkbTg2kaDC7axYw9qHtXHdF+1mUxrmB5j8a0SjUvozPTdK3aRNsvaF0h/b3QYZViVBDfzkACTIhR50dKk1rJg16sZaRRF+p8OoeFtpmhXICgmYAU95kad9aFFIzXLHAW0w6wgyIg5AwB4DjQOaQaptlBti5Yce3SLOV8ygECbjL7MEcjIPu8uNczmZpOMVp/G50FTypOb1Ks7SfIqXcygksSykkmYlSDw4aHpT4UlugZzfVDdrbTUWGfop10Enl8aqEW5WZdSUVC6OYfpTda2nNNXa1ga+Wp8qXp1HO/QpMfhWt9oNmtk8Y4How/OntW1QjfQ1u4+/LIVw99WvSQtsiS6k6BCPrD4jvHDDiMLCV5219jRSqyTy30Nvf20RIFoDrMz5jlXDnVinbKjqRo31zMCxW3bwI9jbQsYGuunTXgeU0yjKnduVlpp1LdPQXDbdg6WpZDza2YInmRObQ8hrT0ow1SRJQzbl9hb+IuAXAlqSJkuwIE6jsr3U6CqVFmT3Msp04PKYrHfSE4UlbQM8DqfjrFddcGq/wC6a9mY1xKm32U/ojF4vbvtXZ27JPHUkH+9KXW4a6aWR5jt8P4xFRcaultuvoTYQNcDMikqgBYj6oOknu76y1cJVprNJHYw3F8PWmqcJasnuPOscfgay2OqR27ZYgKCSdIFWgJySTlJ2S3L/B7qM/vXFURwUFj4dB4zyp0aL6nAxPHaKTVJNv2RoNibtWLN3Oc1zQgZgpUExrw48fWnxpRT7WpyK3FalWGS1vIuH2HZdsyEoRrlSAJ4TET0onh4T20ExxDtrqE+wuJwy3f6gA3k3Os8sNUp6wdw1UjLfQfb2lanK4Nsnkwj/ulrEyh2WrehfLvqtTL70byvh7uVLdsoQCjETP2umoP5UaxEpbW9jrYPBUatO85Sv1V/YzWM3qxF3T2jKIiEJUeg40qWbdnVoYTDQ2jd971AbeJZWVp7QMidY5H8TQJs21KUZxcWtGG2tpMVImNZ7IILHqx7oq5SkzNTwdKDvFe/8XLfAb33bcBzmH80n48aZDEVIdbmXEcIo1LtKz8P2xrNm7w2r0BfePIzx6CFrbDFRlocHEcMqUbt7en5LXtfZ9D84p6qJ/5Oe4Lv+goJ+y3w/I1HUityZO5/f8EeIxqIpZmAjrpPrQKvTva5HSn0RmsZfljOkyePLjx7q6eWy0OZnu9Sl2rs5b6BQWKMwBjiIMxBHdWbFPLTch1FZppCpumttCqgqzAETEkaka5hB7o9K4zryv2jo8tWskc+yu15bLHPF1UknTVwvHpJroxadmYnGzsWG1rmfEXn+1cuN6uTQh9SNF0oGGtjT7o7LuMl2+pGRSFy/bMSRPKAR6il1qPNgMpVuXLXY2m7Oy1cDLIA4kggATpBPE6eVShVThZ7oGvTyyutmaVNg4cCCoPb9pr9sfWIGhNNzoTZgm0NhgB2s5S5JcBhIzxof761Tk+gyly1Jcy9vA5JtveXGW8QUv3LtrtKWQMRCwJAyHhx4U2L0JWs6umi02d7aame3j2kLrSjOB0JJk/b4mGPz1oYRtq7XLxEqblane3j+/gNTe4lf3lsNcgDNwBIESQDE+VLVFJ6PQv4mWWxR7Q2ncvHtnSZCjgPnTVFLYRKTluB1ZRvUwDi2HUgGYIJI5A6nlxrJOom8rNkKbtdEW0ML2Sx1kdtBzXmw/mA1748IlCvleV7F18O5RzrdBlprSCx7RM5toFtuOy8KIXtAdDwOgrLUlLNKztdnoKHC6U6UGvmSWvoHLvDcdgbhS5b4SVIuLw1DRqB0M6HrrQVKcaqs1r0BngHTV4bFte29hTaADgOII7LcRymKyfBVrbGNwknd291+SPE7Ys3WKWnDMxGUSF16dqDy5A1I4KsneSshMpRWl1cuLGMCBEt3HWNG0ziSAYGs8THD6wrWr2Si8v1EOGjckmcb3ntPaxV9SSCXZuYkOc8x/mrr4etN007s51SEVJqxU+0PWnc+p3gZUav6P70XrhKu/7l0KiWV/aEKobpr6/jlxNeajdu5twdOLmsujWv74r6kmMwjWXNt4zLEx1IB/Ouce+p1Y1YqcdmW+xLQVAWgB3gnnlAHPiBPLx7q04dLc8x/qGpLmRgnpbXuuWwxeRhlbsydQvXvHhPCtPQ811C7+0QRqwnkSYGndFUWIuOZCrBpnxzd4j/ALqXLTaNZg7+dFaIkcOh5inJ3VzSndEjoCIIBHQifxqSSa1CTtsVG2tgWb9soVCGQQygSDIOnLUaedIdGG6VjRRxE6cr3v4GF3j3TbCZGD+0tuYmIKtEw2pBkA691Y6tkz0PC8Zzm4vdfUNwe5d+7aW7bAZWDQJE8wCZ5aUEYSeqHV+K0ac3Sno1YqcTsxrTMrkZhIMcNOnCZOnrS7m2nWjUSlHqVvsnuOEtqXY8AokmBJjyBPlTqcbicZX5cb9xt9ydmYm1nPsfZPwL3dMw6IBJjh3HqaY8NUbumecxmMVSTu7rpY0Qw2LPG6g8JP5CosHU6tGPmw7gtMC50a7PlH4sRRfBpK8pAc7uRQ7Y2MysTKlGiZLZgOYC6jXqIg8qfRwna30Bq4pRja2ojBWJGojQae6Rz8PCeddhOyOOyoxuNt2dc0PJlUhlPhrKnXj8Kw4jEUbODd/I7GC4Xi6rU4xst03+3Ew22JQklnDRBJJ0E9mDzBnhXHkr2R03QcZNNlNhHtWsWjFM5BLEaaOVZVnQ5okGOoGtaYVsi1QMeHfEycoOyX1ZVYvZz2jDjz4g+dMjUjLY51bDVKL7W3f0Ioq+orobHdLbN8NbslC1ggqQqgQWMB82knh4iaJSUVdkVOc3ZLxv/c6Sqi2oRdBz1AknifOs1SWtl1DpRzasc18AaAeNBdrYZl11Ew+MkkDWKbTuJrJI5h9MNxG9k2UC4GgsOawxjv1/CtUUZepzO9JMxFEWhjJHGoQaBVFnoqENxbYxqrGOeciZ11UChxGDnS1e3fY0UMXGrtv5j7N8oZyhiO0q8QY1ynnGkVhaV00dCm7XzbeA7a+1UxdwO4FiRqE1UnrHU1Upat2PQQw7p01TjJtX6769PIE9jYA/iXCe6B+IqlOSlewU8LKpTdNy0fiLg8Jhi37y9fy9FCAgeJmaa8TK2xypcEm/lnc1GzsJslMrN7R2X65uEDMOYUOPwil8+Uo2l62EPhFdO6X3/FjQ7E2lgGvfuAQ8EwZiQdTBOp1HoKC8Yg4jBYinDNO1im+kTdcY25bu2blu26qUfOSMwmU1UHUS3qKbTxUY6M50sPJ6oyQ+jlh7+MwyeBZvxC034uHcyLBVX0NTuZs6xgPaZbzYi5dyglEIUBc0AZWbiW68qz1a/MsrGilhJQ3M9vHeVroZTmDqCTpqZYT6ADXXrS0j1HDZNUssujLLZWMF3Cm0RL2iYMD3G1VZ4mCH+FaaL1OJx2i41FUWz+/X+BcHsC6UDpdIzAaH3Y7quWJSk00cdYa8U7hB3eZVzF5bwMetLli7dNA1hPEiwd/LcyOSpXzFaYyUo5kZZxcZZWbjZJ/dAzMyfjTaew6OwXRBihaohV78WlbA3MxiApU/z5gFnuJME9Ca59X5mdHhUprFRyfqtqYjZW+mMw6KitadFEKHXgB3qVJ86qNWx26/CaVaTnJavubX3T+xncVjXZmLfWMnX86FRTNeeVOKjl0X74Be619kxNtkmcyr95gIPiJq5qWlu9GDGODpO/idnrqnlQa5j7a3PZloeM0QeBJAkjhwPpSp1owdmNjRnKOZbEG2yFtloYkcACwBPIkKdeHOgr2lC6JSvmsD3cY96yEuZc4iGXT1BOnkxpdCty5KT2JXoQndQdvP8r8GO3hvXLJhkKn7ZBAYQOB603FY1y7NP3/B0eEcKpS/qVpJv/j+fwZK/ic/PXQceNYIxsz00neNiW29+2MkOo5AqRx6AimtrqcmWGjUlJ3+vgW+yN18XcOcWWHPNc7An/NBjvANBK8jVHE4XDQyuSb7lr9tPqbTB7oKUjF3FJPEJrHg7DT0qoRyu9zkYzHxqpwhHR9/4X5MjjLqYO4yBVJzHK4zcNSMpBkSpEjXWela466oRR5apxTSvd9PbffTuv6lfh9vMcRad5ch0AJhiRIUGWEhojtacKihZNsPE4iDjy4K32/x3HSreFLXPae1zIFkIygOG/leZjuOlZISTRlnFp6aECteVpbI1thMozSB0a23EfzAin5o2E5ZXHLtpU0ywOZPLzBptJ3E107nOvpC2olwhUMgNPHh5edaTKtzFC4RpVXCsRkzULHKtQgV+hN0+K/OqzR7xnIq/wDF+xqrZIAr0DSaszgqTi7oFxhZQcvuniefh4Vw8bglTeeO32PTcMxXPvCXzLYEUVy3ZHr6cZyisyFFs1TkhqozPVWhO0tBDVoCbcVeTNJuHgbly85toGyoA0kADOdOJ1900M1JrsnNx9VQppS3b/fubq5uu8Fv3IIBIVU4kDQTGnjFCqEurOO8U+l/c5Jit8b7e4Et+UkeZ0+Fa44OC3uzJLFTZp/o825nt41sSfaG3bV1JUaDtqYygZdSmvH0ovhYOUYpWuD8RNJtvYzu3sIR2uM8ZHxPWu+6MFCyS0ObGpKUryerANm7XNmQsQ0g6DUGOflXOqZZaWt5GlXWp0nY2Hcm21p/3bopCwYgqIiXiY/lrjzna8Ot2dOEdpraxPi8LdW8czpHIHPp6HKPSgnLs2lf6BxheV0V2PwBuYm2E946Hw4k+VFg5vK4kxNC7Uzd2bQVQo4ARXSStoZSUCrIOAqFma+kLHgWFsBgGuatrEIpB17iR8DXNraSZ2OD0M1R1GtFt4t/hHNnwR5R5N8zQKZ6F010Uvd/kibCkdfUH86LP5Aqj3ZvVp/k1H0d2AbxB+1bb7gukfEinUnmlbxOTxely6cX5r7HTiK3nmyg3i2M93M6Mvue6wkBlkh1048B5Cs1ehnakmaaFZRsmuoi4TE2k7Fz2qxw0DcOMEGsksLVhrF3HvEUpPtRt7gLY2W1t3Fbn2IHwAighGs9olTdK120vUJ2VvArM9ohpUw1u4uncVnQgwYg8q0unOHzIzqSfai/4ZbjC27v8N2sv/KFPjqwzDwBHChtcYqrStJX/fb6FZtW/iMIUT2+YNMBtTA5zxJ16edBJ5dGaMNh44i8l0KDH7w4hZJUv3r2onrHOhzJmuOAVtwTCbQvXyTc9oigAwAAxnkoaB51Up5STw0YRUo6lRc2XcxJOUgLJAznVWTXWBJlWI4RMinU8RGmsst20ZMVRekl0X75+X5K7YtpBftM57IdPAa6T5xWiqpKDXU50cQp1I93idDxmGcvpatXO8l1bqCTw8OlZaGWxrrBV9yluCcqiefAHlQzfQkEZneTb1i1Y0ZXumQqAyeak3Og4nXmBxrTRixFeSXmc3ulnMtJJ/D5VqMNiJrbcCp7tDULsySzhHMdnL3mfhQyko7mihhKlb5V7hyYZUjnm5k8QOPEjiYGsVd77Byo8qVpfvX67Bv6ef8ADX1b50GVD/i59y/fQscJbaO0Z7unnXpDyj8CYqCIOk0M4qSaewdGtKlNTjo0DnZpjRlPqK4U+FTu7M9zS/1NhbLNFrvIDajnPhP4xU/6RUa3Qxf6owidrSt32X2uaCzu/hbpJTEvbBHZV7ckHvbMAwHlWWpgq8H8rfkJjx+Ektr+dvpYZgty2a5Fy6FtSe2oDMY6IG0nrrWa9nZq3maamPhKKlDV919L+duh0PdbZ2Ewts+xuE+0glrhgtAIESAI1PDrTFY5OJqVq7Tktu7X8mgW4p1BBHcRV3RjcWuh88b07rX7GIvAWXNoXGKOqNkKE5lCmNYBA8jWlVIW3FxpTk7Ri35Bv0fYk4c4svbaWwzKgIgFs6DLDRPvTHRTUc4Zo3a3GxwmIcXaEvZk20rbXsvtYtry4MfIeXOtOI4jSy5YK7GYLgOJqSvPsr6+x5cDgrYMq15jzYmR/TEAePGuTPEVJu97HepcCpxXa+r/AAX2yccrWl9k+R7S5QmaABwGpBJ0jjPA0tXzXl16mTGYflTyw+X90DbF5m7TsQQdWZgwI4gABVA/7oKzV7LUzwjJOxV43bj2r4NkiY1lQdDEAzqJidO6pRlKEdDtYbBUq8XzF5Mu9nb4ZvfQeR18QDWlYuS3RnrcFUfkkzTYLH27o7Da9DoR5VphVjPZnGrYapS+ZevQMFMEHGd68X7XEXnDSpchT3L2RE9wnzq+TDdrUFcQxEVlhOy7tPwZ1cS2bKBm75j1oHQjc0x4tiEtWFZmXUx6mqeGQ2nxypF6pv8A7v7G0+ii5nu3WAICoJ8Z018CfjS6dJwqD8bxCGKoRy6O7ujptajkkWKUlGA4kR4TpPlM+VU9goWzJskqwSs2qdfL51oo7GWv8xn9qCLV05ssW7mvQlCo06yRUxLtSY7h0XLFU0lfVGa2RvBftRmIuARpm7UdzfOuC5WejPZ1uHQqpvLlfh+B2+W2FxHsmRjKhlZToRwI7jz1BPCmOzE8Op1MPnhJWvZp9GUVjaDrwY/LwoHA6SqRl8yD7O2GiCO+RodefeaBxCVKEtUFfrRjwfX4gdF1iT4+NDbvAlQhbWOn0Y/AWPbXba3AApYAKQIHOAOZjn4RzpnMmtm/cyV6FKNKTcU7LTRfv76l/iLt4XCiEyZPlIEa+PwqUoyS1OFKdN7oixODcW3a4/aCmC0ZUMaM3I6026QDcp9mCOV4G0Mx9sDxBaZka9qRxJroxcepy3CSeu5a4VLTEzcygAlZBGbpqdB4celCrNvU2OFop5Htf+CIOUIDjKNOOoA6yOXKR1oIt3sNqUowSck0urWv8+geqEgsqkgT7pk95gdx1NMSlLZBynTopNvfdK19VfvtbYTCbNu3D7kFjAnQSeHQzEnTrQ8t9EJliU7yk9Xp36fn16kv6G/+H/8AIVdpdwjseISG0FehR5tjlqEGMelQoetw8BUsS/cTIp5mqLDLN1lBCsQCCD6UitRp1VaauaKVadN3iyy2ftBraKMysAAIVmBAGgkEAehNcGtwqrmbhsdinxCm0s25ZtiEOj5rbnmRlbxBNc2UZRdmdCNR2vF6Gd3txT2zayXWdSH97WD2ec6eUcKJRTOvw2WeM72vp08+4oP1wxABUQOS6a9TMyaJ00boVHe9r/x9iC9iQxklp7xPxmpksPWIS02EkdQfX8xVWY9VIsisYhrZDIYYGZHxB7qba+5zKtnTs9btN+9ywubfZpzKIB7Kg6D51FSictQqKTULAXtixLE6sZPnS5JdD0GFWSmkKGI4UNjTexZYDbDoVIYjLqD30OW2qFSo06qaa3NftHeq42EuC2CbxXKpHUkAnjoYJI7wK0Uq7zJSZ5nGcLnBN0vbr6HJL19y2UyGmMsaz0iJnuro5rq559wyuzWoWbfsDDz7SO0unZ1Ijxihpzvd9CTjayEshr7hV07+QnrUq1lCN2XTpOTsjsW4WAtWbVy3bDSrDMTxZo1J08vKsFCvKTc5LX+DbUpqCUUanKO+tPxHgKysblHU+n/NXz4ksxMo61fOiSzKbbWIW3LMVCgDUmB8eNbsP246GKv8xz3bG31vKUtExIzEiM0agATwkTrExWfiTlDLB9dT0P8Ap7DJuVZ7rRLz6/wXm4+wLd/Dvcuqf4mVSpI0CrMjxJ9K5SirHQ4ljqlKooU9NNdPMpN+NmW8PdW3bZ2JXOxaPrEhR2QPssfMVa7xuArVK8LvRLS3Tb/BmSKNNM0ShKDzL9/ftp3ElrhQS3NVD5Ce23TT+9PnQD1qTtfKlcpIiD4EcCO/hrVIjgno0WH7VYgcX165VP4iT60auc2pw3Dp7fVgeOx969Ge57SNQoga9coAk+sVdx9HDUaOsY2+v1Av0UudRrPOijUcdgq+Co17OotVs1uSHAOIAt5p7/TjTadVPRo5mJwWS8qctPHp7aiXNnuBLW2C9+oWeRj3RrziYrQ6eXVpo50ayqdiMk/D93IryKDpI66mrUUncXVqyceXpby/fD8IO2XtJ7TKcouBZI1g6xz5xGnTWrVSUPER8PSrO8m4v96BH65f/BHqaLng/wDT5eH/AJIHU8PCvQLY8mx7vyqyNiKPSoUToelUEPVqohIr1RdxytUImavYu8yrbW1eTMi6BuMDvB41zcTgeY3KO5voYvKrMk3w2Rh72DuXrWRSg9oGXQGOKkDQE8PGK5EqDjLK1ZnawmN5UlNO66+RyYuOtLs9memVRSSqQf4fn+fckmhaaNEZxkrk44Up7m5axImt6UakZalBOOwmUVMzZXLpxVxy9eHdUaDhfe9vAcT50Ics1m9xEcdD8DRNCoVWv9r+gVhscVnK0TGhHThETHlQODCdWEnZ/wByzTayl0ZltsymQxABBHulcw0jh4GosyWhmqYShU0e++pf7V3YsbQRbz3vY4pkWfcymPdDJoSYgSDT6WIcVZnmcXgrVJctOyIMBuTdw1gSFuvmuEm1Jhezk5Ak6MeGnCkYyTnZx9ReGWS6kbXdxMmKxK8mWy4811+LUyjpOS8gKusIvzNGa0GcYbYPIelVZF3MFvTv9ZsFrdhFuOpKlj7ikaEADVoM9B410KHDs6zT0X1FSrNO0Tl+1tvXL75rrljy6DuAGg8q6tONOlHLHYS7t3ZVi+VeV9ORFZsbSjUjr++RqwmJqYeopw/z4MNsbYKmVLoeqsR8QQa5McDJ/LJfvud58ao1F/Up6+jX1swpseb5zPcZmgCbhzGBwGYmhqYOtFXSzLw/A/B47By7MWoPua09/wDB50I76xppnXkpQ7n++pIbcQO4H1AP50F7jKNmvVkqJAn+5qjQlYbdb8KtEby6sjeB7x16USTewidSEWuY9Xshq3B0qWCjVXQKXEEDta9Adf8AkeVDYK3oHYfFjmMo585PeT+HyoWhcqbJcbazg+xzSYzAOQCP6Z/KtFKu12ZPQ5GIwVr1IJKfe1/O1zP4m2UOVlgxzj8+p5jrWpOLV1sceopp5ZaSf76+lx+HuZIYwT4acCPGOPfVOQyFPWz1bvfoEfra59mz6f8ANFzF4FcmfdL3f4Hqa9MjxLFzVCW0JUNQodmqiHs1WS5IHqi7kivVFjhdialiBGFxt3I6AjI4hlIBBHgaVUpQl8yGQqzjsWm7WLs4VSvss+Y6lnHwBXh4muZicDNyvDY6+ExNHJapJxfldfT8Ee8G7CXVFyxbe0ZkygdSp6GzJ0PdXNhDJdVE/wAHZhVq3To1Yvwbtf3sZXE4TIxUHNHPh8DqKyN6nrcLOU6SclZ+4K6eIqJhyjpuNRCe+ibSFQhKVru5N7LnNDmHuF3uRNRbsW9Fa5HNEITeyFJ/7qkrluSit/UN2HgTfvpbUTJk/wBKjM09NAR51dhGIxCo0pT2008zeYDejCX2VLZRnbRVAKk6TCggchVypzW6PJKpF7MsrpW3qUZO9hxPi2tKlZb6DlUm9Ex9nFw4YSGYqubtjslhpq0HuooaSTBnUbi1ZeyDbu2DHZuEnlmCkecAH40bnPYFKm94/f8AuVeNvm7etk4m4MsH2dtFEtOjTJPhpVWbNNKvCnFpQWvV/qOMbbVBiLq2mYorsAWjNodZjvmvRxqzyLMtbHHklfTY9sjZxxF1baGObMRoqjixHPkI5kis+dydkC3ZXOibr/RxZvm/7S5cPs39mpGUdoTmkRqPd586xvEzldR2HOmopNmQ2hs63buMoggcx15/GuzhIONNKRmqTTfZ0KjE3ADpx/vjT5tR1LSLzdrY96+YVWK9wJPlHAd5rzfEZwdS8F2vD+TvcO4hVo03GWsel+j8PDw9grbFk2sRcRxDLlBGmnYWOHdFc+MXFWZ6fAzUqEZd+v1YM1zoCQOJq7GvNqMazw1IOsyNOUZevOi0sItJzeui9zwwxPcOpEVakluXKEns/oIEjgJ76tu6LhTcXohJgydTQh6R1Y03o1PkP74VajcVUrKOr3eyCcJjYEQDHXhPcOdC4lwamg9Sl0ibYPfx14ctfjUhJwd0Z8Rho1KeWb06eHr/AGNTh93LyW8/sdMjBUAEjnqmhkwOXpXTpYpJWnG3keOxGGjzHyql/PT67fZHv0S5/wDz2/uf8Uz4il+r+wrkYnv/APZfkw/IV30ec6kZEGasLfQmVqoBoUNVgjs1US44GoQcGqFi5qhLk6uAONCXcT9MUcpqZS7ktnFtmDjslZCnmAeIHcelBKnF7q4UaklsSbQvtiG7YDsFAzGBlAmACPE6UieEouNnFHRwfFcTh5rJN2vqunsU1/C3bcyOyOYOlcKrw+pC7tdHucLxzDVmkpavo9wVcWRPAjwFZOWbviu00SLfXmvofnQuLNEa10J2DwJHiJ/CpqirxlsXmwNnWGuYcuQ4ZmFxSDHZYQABr7rLPjUcndHNxXNWdwaVkrd5tdubAwl3DvbwyYe3ey/u2ICkGZ1MEjnT043ODKeMXavK/uYbd8XsEuLu3QARh3W3GpZi6qCOcAweWk0cXTlK0RWJr4qcLVdl4dfEj+ifZQuYh7xmLIAXpmcMvHuUN606q9LGCmtTou8zfuQOeYH4EfnXOxa/p+psw77Zd4C0tzDWldQy5LZg8ioBBHQggGnUtYR8kJqfMwy5ZRveVT4gU1pAJtA2H2ZaRg4QG4NM54yTxgaA68hpw4VVrBym2fOG2RGIvd166PS41d9JZV4pfYzFjsTEXl9mLTC2M4zRxcFgTnPMAAwOWvWsOIqSV3fZEilKSRu9sbzPgsFaS2St7EF7heNQpgsRP1oKCfE8qVgKEZu8tkOry10Oa39pMwP4/wDddt1YrRGRUzR4/dY4bJ7YhrjW1cgDRMxbs95Ece/zrhYjHTlUyxehupUE45mde3HsC3grIAAzAse8sSRPlArLF6XJNanLd9//AM/EH+f/AOq0mW57Xh6/+JT8v5ZpNxt2bN7DC7cBzm44VgSIUQsR7p7QbiDTFHQ5PEeIVqNZ04PSy/JHvXuiti0byOSo5EaiSIEk8JPIDxo5RTWvQrhWPvUcGtZO/r++JiHu+J8TWZRPSyl3EJuHworCnUkMY0VhE52TbZGNaJqxkhLnax9/x+SUGg3NsLRSijc/R1ct2811yucmFBIkAcSO8/gKZTitzh8YxMpvlLZb+L/sdCTa4NMa7jgrQf8ArEVVi9DhpOgr1aPOC1ZRG1zWKgViTNUBsLNQlhZqA2Hh6ogs6VCHkSalyWCFtgdKq4Vht27HDidBUsQJw4yL38/GhepZrt39ljJnuCWbgDyH/Ned4pi3KXKg9Fv4s73D8NljzHuN2jujh7moTI3VNPhwNclSa6nbp4urTff5mYx25V1DNoi4Oh0b5Gj5l1qdChxKnm7ehnMXh3tNluKyHvHHw60yPaV0befC+j070av6PGX2yCO37QfdMfmPj3VWmZeZg4rGbpKVuyk0b/fLaVuwqKyBmuFgCVDBVXLmMSJPaAAkce6tbpKVzzMa8qb0bOf2b2a615mC2WVltLldQ5Bys8KWyiZXnNKeFVrLc2x4rWWjaa8V+s1+5mz8+GFy2xTMzaZVjRiNeyJ4canKlHS4M8dGq80qaL1sFe/9p/6lj51HBgqpQfRoX2t0e9Zn+kg/jFWrroU6dGW0/dDhtBB7yunip/EVeZA/DSfytP1JFxttiIcetXdAuhUjuj563xwRt4zEjK0e2uMDBghmLgg8OBFd2lJTpRt3IzypzWrT9jZ7E2DhnwWGv25N5ylkkM0C40rcleEgEjymuRjZSzuL6sZQSvm7ih+kfbqYi+qWhFvDhrYb7TSA0fyjIADzgnpXTwdF06eZ9RM3dlfuLsL9LxIVhNpO3d6Eck/zH4BqqvPJG/XoRK7Nxvy03vBFH4/OvPyf9RnQp/J6m52XdCWkT7KgegpqWgiTuzlG810XcTfddQbjR3wY/Kkvc9zhKbhhYRe9l+Q/d/fm5hra2WtI9pZgAlHEkse1qDqTyFOjM5ON4aq03NNqT79gvfHfK1i8Mlq0txDnzOHA4AGIKkgiT3cKKUlYTw/h1SjWcp92hiwKWd6zktNxoqC0eJgjnqPxooq7MmPly6Mn5L3YbtlVVAFUAswEgAEAak/gPOgw8XKV2cSviakIqMZNAKqeWtaJUu414fiTtaovUb7CT2tB1ifwooaaMy4unGcnOLTv46moXawtWWNq4CwACqSTBMAGDBPM1rnGi4abnIUayn2tvcF/azEdU9D/AOVZMqH6dxUW8SGtA91eoi7q55yUHGdh1rEA1ZUogwvS1S4zJaJO9yDUAsPS7UBaJQ9QpocHqFWPJcqFOJMtw8BVEHAdTUJYZYOZs3IaD86jL2LfZWG9rcCn3Rq3gOXnWPF1+TScuvQ1YWjzaiXQ3Vu9FeSeruekjpoTi9Q2CuPDA1LFMHxmES4uW4oYd4qWDhUnTd4uxmhu7+j30v4cnsMGKEmCBrAPKrzNHRjj+bTdKts1a/d42Ok4/Z1nEKvtraXQNVzCY6xXUTvqjzLXRg+1t3cNiFRbtsZU90KSkDoMsaaDTuqbbEtcOwuGS2i27ahVUQAOAFUWSmqZYyKliHitSxLgt/BI3FVPiBQuCGRrTjs2VNzdyyQzQwJPNngRpohMD8KbCkuo58SrpWT+iM5vZcTA4ZXADfvOwmgEmSXjjoPxFNjg+bPRvT1JHHpv+pBO/cYLY+Es4257O3hXDcSUfsqOrE6AU+pLEUlrJNDlPAVP9rX74P8Ag6Lu/sYYK17O3aJkyzTJY8pI5AaAVhq1p1HeSA5FBvsz9yp2zZ9pfklQZWVJg6R1rnyu5s2wwkuXeLuGbVxTlSLRJMHUH/b1pk5PZB4PBRU1Kt7fkwlpSshlZeYkEUNj1eZSejB7rTxoki2k1Zg5t95ozM6H/wCn7Dcsc/hUAcHDW79hRrwImqsEnn1i1cfh1PtEUgyWHlllj+EUaaUZPwOVxTOqcFJWvL7Jjtq4ibpVT7oyx15sY566eVOw8bQ8zz1WTdTToMsqe/yjQ+JpuVmmGS12tf3u29TwDcB48e+dNNBw1qJlyoy3ey216936te7qLZtF5CGSIBPfxAnTgKmZJXMlV2llv3e4/wDVOI/xE9B/40vnRFcqRncPeK+BruUqltDHUgpajhiDwpvMAdPqTWbkGaNSAlG6sTXb9G2BGFjy3zUuR00ErekVYlwsxnt6lwsmhPh72tQXKNixtmoJYzF3vqjiapBRV9SeysAVCr31NTsBQiSfebU+HIV5riNbm1LLZfrO/gaXLhd7sthiBXPsbrk6X6qxCVb9DYskN+haLELA1RZJhsW9vVG06HUelMhUcdhc6aluWlneEfXWO8VoVfvQh0e5h1jatpuDgHodKaqkWLdOSDAwPCDR3TA1PCrIeNQgJjbt1RNpA55gtl9CRVxtfUp3toB5cTd0ZVtDqWzn7ogfHypqnFbAZW9wXeDd+1fwxsYgkjUi5AzBuTLAAUjhEQRxplKpKMs0SmrGb3H3WXBC42cvcfTNGUBBqAFk6zqT4VWJqZ3ZLQKJqUunrPiDWRjEc834zJdLNALzAkEhYy5o5eff0pNGhmqOUth1TEZKajHcw36Q6GUdgfGt8qcX0F08biIbTf3+4fht4bwOrnvB1HlPKsdSjlPS4LiFLEaTik+tvuvD7Bv65zfxLVp/KD60qyOzGjG14Sa9RDiMO3vWnT+lpHoalgnCr0kn5/2E/RMM3u3XX+pfzFSzBtVX+2/kxf1OD7l22/nH41NS+Yl88WvqS2Nl3EOZkkKGOhngOXlNV4GHiUlVoqNPVp3t6MxNxbqsWZWDEknTmTJ+Nbk10PHzo1qesotegds3HXHcILSXGOgkEEd+ZSD6zTHVsu1qDGbzdlJN/vU6Rs7dDsKzezRjr7pYjr77H+zSPiesYodlnbK5P00JcJuilrN+8LFiWJMak8eFZqlSUwoUlF3Jf2fX7dKvIbZHGBwr0exzBKaCSW2ijjKwMlcIpwoVTVoolU1aBY5jVlIdaaKiBkrha4g1Ylw1GYe7LZj4CoFONlYNGKGZQeHE+ArPiqvLg7bvYLD0bzu9kXCbU6GvOukztqqiZdqHrQukXzUT29rnrQ8ovmIJt7WoHSYSmF2tqDrQumHnCrWNHWlygEpBVvE0GUK5PM0WxVriiyKF3JZEtuzHAkedXqVoea20g53EfzGpmkupMsSYYm6OFxvWavmSXUrlxZKm1Lw5g+Io1XmA6MRb22bpiAFI5idfEUyOJaeqAeHT2ZPY2qjfxiZ8NPgdaYsVF+At4aXmGW3sN7rLPjH40XMi+oLptdB922iqWLAKoJJ5ADUmqZEcK2/tRsRee4xmSYH2Vk5V8hW2EcsbGaTu7lQwoigW+0ajiKGSTVhtKcqclKLs0SWsSSPdP5eVZuQ2dyPGsq+XXzJExPWR8ajoNbD6XHI37V16XX3TCrNwH6w+M+hpMoSj0OzhsfQraRqRv3ap+zYV+imOM+FLzG/tdWD7RxbWbZyswZoUd2uZj6LHnTaSzPU43G606FGLpvVy336A2ztqYq6coOYcywkDxmmyhBas4dLiuKvbR+n4sajZuIFq4rELPAtHyrNNNo2rFwrvLOCu+qNHtbarIiuGHaYADx40qUpdDVh8FSnNxa2Ji6llzMeEmqysVVny4Oy8AvNb60eZnL07jhTiK9PUjbU48GMmgi7BMcKYCSW3imRlYCSuTg01MWSA1ZTFNQoVDURGed9PGo2RLW5Pb0FEhMtWFJhnyC4yFVckKzKQGyxOXqBmXXvrj4mpzJvwNtOOSI0L0+BrPYbcRnYVRYovkVRCRca1SyLuyVNpkVWRMvOwrD7b74oHSTCVRouMHtiec0iVEfGqmW9jaojjSnBjM4Qu2F61WQmck/Xi9arKyXHpthTzoWi0ydNpL1obFkqY0daliEoxCnnVWLGsRVNFpkWlCFccYIIkwRqJ0I76JNgtIDubBsPxRfSmqpUWzAdKD6AOI3JsNyI8DTliaiFvDw6FTifo6U+7cYelGsTLqgHh10ZFc3GYCFYQKYsUu4W8M+8Au7nXuUGiWKh1B+HmB3t1L44rRfEUyuRPuIl2NfSApIb7J1Ed01TVOcbmqhjcXh5ZYSfluvZ/wOxex7t3KLkLBkxPw6c6VHJC9jXjcdUxlOEJxSabvbr+6llZwItpltiO/wCdLvmd2ZUsqsiqxwuJy8ad2WKjKcJJhuPxLPh7LE8GIP5Vncey2e3g0pZl1sy2d8xDT9RaPJskcnidoRS8We9p41fLZxuajnXEV6TdHI2ZAwpLVhqZ5TVplNEi0aBY6aME3uyNy1u4dLjOyuwnlEHhp4UuVfLKwKjfUjxm41xRNu4rdxGX50Srxe5Tg0Z7GbJvWf4ltlHWJHqKbGSezBYHGo7hRdSr6BWFwb33Szb1e6wQd08T4AST4UrETyU2yU43mbf6XcUq37NhT/BsgHuzHQfdCn0rjQ7zXI5++IjhVtlWEtY55AzAyQBOvExQ3CsdAxe5NwG4gUlrakkgNlaFmFJGpPAVkjXnnytad5olSjkzJ+hj8iN7rjXrpWyxmuMu4ZgJifDWqLuBk1CXCcK7D3TNUWHpibvd61VkXmYr4l+oqsqJnYOcdcFRxRFNktrah50LpoJVGH2dpd9LdJDVVC7e0D1pbpIPmBVvabdaB0wlNMKs7RbmaBwCUrhVraFC4BJh1nFdaHKXmDbWIo0im0TDE0dgLi/pVWkVmGXMaBR5SsxCMYOVTllZxf0ueMVXLLzlVtN4u2TH1o9RT6UezJeAipLtJhGNsqDwFKy3G5iK6q5dAKpQLzGX2ogAPSmKBTmV1k5sK4+w6t5HSqt2ZI9Zhp56MJeH2C8BfnL3LHpRLWxm41H+mpeJa9mjuzzFkcyQxXZpz0MskK60ySuCmRUoYSKaOLAY40wo7Vsy6DZtkcBbT/aKyTXaZFsJdvTzq0imSAZ1C9Y41WzuQg3lwCjDNkVRlZSYAGnun8aKjN59QKsVk0NTuhhrFyzaxCWrYvFMjOFAMr2W1HUisWJlOM3Bt23H0rOKl1OK/SNiTc2jiSVKxcywTPuKqZvA5cwHfSlsGZgtUIX25OyP0vG2LY4Zg79yIQz+sR4sKpvQiPpDEidDwPGs0h0T5f2jh2s3rllpBtuyH/KSAfMQfOtad9RFrEa4tp0MRV3JY1W7Wz1xFpmuie1Cnnwk+WorBi8TKnNKJqw9FTi2zX/+ltu7aV7F5kZlBhgCNQJ4QRrNOp1XKKYmcEpNGT21uLjsPM2/aJ9q32vUcR6U1TQGVmcuWXUwwKnoQQaK5QqXmFQhOjg8RVEHfo32TUJcX2Tjgali7j7d64OVVlLUgpNoEcRQumg1UCrO0h1oHSDVUsLG06W6QaqXDbe06HIFmTCE2mKLKDdEg2kOdXkKzCtiFPOrSaJozy3gOdEiiW3eHWrIBbUu9uyP56dSjuIqu1iyxDSIalJWY1vQpsYXUxT4xTQptorcTfUgg1JQ7iKXeVmx3De1QfWQx4rqKz21a70er4TUUqCX/F/Ri7McZoPSgp3sh3GP/rLwZcZR1p2p5TMjjf6zudR6CnKvNCbId+tbnUego/iqneDkQ07TudR6Ch+JqF5UeG07nUegqfE1CZUL+tLnUegq/iqneTIi7w2/2NS2ttbi5VEDsLMeMVTxE27lZEPX6QscPrp/pp8qr4iZMiJV+krHggi4mn/tp8qrnTLyIW99Je0GVka4hVgQf3acD5VFWkndEcE1Yfsj6UNo4ZDbtXUCkloNtDqY5kd1DUqSqO8ioQUFZFJtbebEYm8966ym45BYhQBIULwHcBQ3CsB/rO51HoKly7Fpu9vlisG7XLDIHZcpLW1bsyCQMw0kgegqnqQvW+mDah//AG2/K1bH5ULimXdmc2zvTiMVdN68ym4QASEVZy6AkKNTGk9wolpoinqBDatzqPQVd2VYtcFvti7VtbaOoVZjsLOpLGTGuppFShCo7yGwqygrIucL9L21LaBFuplXQfurZ/KjhBRVkDKTk7sl/wDWXav+Nb/0bfyorAg2K+lXaFz+IbD/ANWHtH8VqsqLuVdzfXEH6lgeFlB+Aq7FCDfTEfZs/wCklWSxE29uJPNP9NflUKsMO9GI6r9xflV3ZLIb+02I+0v3RUuyWQn7TYj7S/dX5VMzJZCftHf6r91flUuyWHDebEfaH3RUuSw4b1Yn7Y+6KosUb2Yr7Y+6vyqEF/a7FfbH3V+VQg4b4Yr7Y+6vyq7kHDfTF/bX7i/KqIPG/OMH11+4vyqF3G3d9sWxBLrK6jsL8qKM3HYGSUtwl/pDxx43E/00+VVfW5dyNt/caeNxfuL8qtSaIDPvdiTxZfuL8qmdlWQPY3jvo2ZWAMz7ooWru5qw+Lq4e/Le5Jb3nxAMhln+lflVKKWw3EcRr145ZvTyJP2vxX21+4vyo87MFj//2Q=="/>
          <p:cNvSpPr>
            <a:spLocks noChangeAspect="1" noChangeArrowheads="1"/>
          </p:cNvSpPr>
          <p:nvPr/>
        </p:nvSpPr>
        <p:spPr bwMode="auto">
          <a:xfrm>
            <a:off x="155575" y="-1233488"/>
            <a:ext cx="5248275" cy="257175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056" name="Picture 8" descr="http://www.sgh.com.sg/Patient-Services/PublishingImages/Elderly.JPG"/>
          <p:cNvPicPr>
            <a:picLocks noChangeAspect="1" noChangeArrowheads="1"/>
          </p:cNvPicPr>
          <p:nvPr/>
        </p:nvPicPr>
        <p:blipFill>
          <a:blip r:embed="rId3" cstate="print"/>
          <a:srcRect/>
          <a:stretch>
            <a:fillRect/>
          </a:stretch>
        </p:blipFill>
        <p:spPr bwMode="auto">
          <a:xfrm>
            <a:off x="2091878" y="3851349"/>
            <a:ext cx="5248275" cy="2571751"/>
          </a:xfrm>
          <a:prstGeom prst="rect">
            <a:avLst/>
          </a:prstGeom>
          <a:noFill/>
        </p:spPr>
      </p:pic>
      <p:pic>
        <p:nvPicPr>
          <p:cNvPr id="18434" name="Picture 2" descr="https://encrypted-tbn0.gstatic.com/images?q=tbn:ANd9GcSiMtRhknFpPgIQGo5QfILHHWQFB7x8jSvSNgtNMSilo0Vq-bxUNA"/>
          <p:cNvPicPr>
            <a:picLocks noChangeAspect="1" noChangeArrowheads="1"/>
          </p:cNvPicPr>
          <p:nvPr/>
        </p:nvPicPr>
        <p:blipFill>
          <a:blip r:embed="rId4" cstate="print"/>
          <a:srcRect/>
          <a:stretch>
            <a:fillRect/>
          </a:stretch>
        </p:blipFill>
        <p:spPr bwMode="auto">
          <a:xfrm>
            <a:off x="1115616" y="1218674"/>
            <a:ext cx="3528392" cy="2243845"/>
          </a:xfrm>
          <a:prstGeom prst="rect">
            <a:avLst/>
          </a:prstGeom>
          <a:noFill/>
        </p:spPr>
      </p:pic>
      <p:pic>
        <p:nvPicPr>
          <p:cNvPr id="18436" name="Picture 4" descr="http://blog.viddler.com/wp-content/uploads/2013/04/wateraerobics-300x225.jpg"/>
          <p:cNvPicPr>
            <a:picLocks noChangeAspect="1" noChangeArrowheads="1"/>
          </p:cNvPicPr>
          <p:nvPr/>
        </p:nvPicPr>
        <p:blipFill>
          <a:blip r:embed="rId5" cstate="print"/>
          <a:srcRect/>
          <a:stretch>
            <a:fillRect/>
          </a:stretch>
        </p:blipFill>
        <p:spPr bwMode="auto">
          <a:xfrm>
            <a:off x="5403850" y="1244153"/>
            <a:ext cx="3280372" cy="246027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51920" y="1268760"/>
            <a:ext cx="5001344" cy="4888814"/>
          </a:xfrm>
          <a:prstGeom prst="rect">
            <a:avLst/>
          </a:prstGeom>
        </p:spPr>
      </p:pic>
      <p:pic>
        <p:nvPicPr>
          <p:cNvPr id="5" name="Picture 4"/>
          <p:cNvPicPr>
            <a:picLocks noChangeAspect="1"/>
          </p:cNvPicPr>
          <p:nvPr/>
        </p:nvPicPr>
        <p:blipFill>
          <a:blip r:embed="rId3"/>
          <a:stretch>
            <a:fillRect/>
          </a:stretch>
        </p:blipFill>
        <p:spPr>
          <a:xfrm>
            <a:off x="683568" y="1196978"/>
            <a:ext cx="2952328" cy="5032377"/>
          </a:xfrm>
          <a:prstGeom prst="rect">
            <a:avLst/>
          </a:prstGeom>
        </p:spPr>
      </p:pic>
      <p:sp>
        <p:nvSpPr>
          <p:cNvPr id="6" name="TextBox 5"/>
          <p:cNvSpPr txBox="1"/>
          <p:nvPr/>
        </p:nvSpPr>
        <p:spPr>
          <a:xfrm>
            <a:off x="1115616" y="260648"/>
            <a:ext cx="6768752" cy="830997"/>
          </a:xfrm>
          <a:prstGeom prst="rect">
            <a:avLst/>
          </a:prstGeom>
          <a:noFill/>
        </p:spPr>
        <p:txBody>
          <a:bodyPr wrap="square" rtlCol="0">
            <a:spAutoFit/>
          </a:bodyPr>
          <a:lstStyle/>
          <a:p>
            <a:pPr algn="ctr"/>
            <a:r>
              <a:rPr lang="en-GB" sz="2400" b="1" u="sng" dirty="0" smtClean="0"/>
              <a:t>Bodily Ideals of Physical Beauty – Hercules/Venus de Milo</a:t>
            </a:r>
            <a:endParaRPr lang="en-GB" sz="2400" b="1" u="sng" dirty="0"/>
          </a:p>
        </p:txBody>
      </p:sp>
    </p:spTree>
    <p:extLst>
      <p:ext uri="{BB962C8B-B14F-4D97-AF65-F5344CB8AC3E}">
        <p14:creationId xmlns:p14="http://schemas.microsoft.com/office/powerpoint/2010/main" val="19959813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140" y="262280"/>
            <a:ext cx="8229600" cy="634082"/>
          </a:xfrm>
        </p:spPr>
        <p:txBody>
          <a:bodyPr>
            <a:normAutofit fontScale="90000"/>
          </a:bodyPr>
          <a:lstStyle/>
          <a:p>
            <a:r>
              <a:rPr lang="en-GB" u="sng" dirty="0" smtClean="0"/>
              <a:t>Health and Beauty</a:t>
            </a:r>
            <a:endParaRPr lang="en-GB" u="sng" dirty="0"/>
          </a:p>
        </p:txBody>
      </p:sp>
      <p:sp>
        <p:nvSpPr>
          <p:cNvPr id="5" name="Content Placeholder 4"/>
          <p:cNvSpPr>
            <a:spLocks noGrp="1"/>
          </p:cNvSpPr>
          <p:nvPr>
            <p:ph idx="1"/>
          </p:nvPr>
        </p:nvSpPr>
        <p:spPr>
          <a:xfrm>
            <a:off x="457200" y="908720"/>
            <a:ext cx="8229600" cy="5760640"/>
          </a:xfrm>
        </p:spPr>
        <p:txBody>
          <a:bodyPr>
            <a:normAutofit fontScale="77500" lnSpcReduction="20000"/>
          </a:bodyPr>
          <a:lstStyle/>
          <a:p>
            <a:pPr>
              <a:buNone/>
            </a:pPr>
            <a:endParaRPr lang="en-GB" dirty="0" smtClean="0"/>
          </a:p>
          <a:p>
            <a:pPr>
              <a:buNone/>
            </a:pPr>
            <a:r>
              <a:rPr lang="en-GB" dirty="0" smtClean="0"/>
              <a:t>	</a:t>
            </a:r>
            <a:r>
              <a:rPr lang="en-GB" sz="3400" i="1" dirty="0" smtClean="0"/>
              <a:t>‘there can be no beauty without health.’</a:t>
            </a:r>
          </a:p>
          <a:p>
            <a:pPr>
              <a:buNone/>
            </a:pPr>
            <a:r>
              <a:rPr lang="en-GB" sz="3400" dirty="0" smtClean="0"/>
              <a:t>						Dr Gordon Stables, 1891</a:t>
            </a:r>
          </a:p>
          <a:p>
            <a:pPr>
              <a:buNone/>
            </a:pPr>
            <a:r>
              <a:rPr lang="en-GB" sz="3400" dirty="0" smtClean="0"/>
              <a:t>	</a:t>
            </a:r>
            <a:r>
              <a:rPr lang="en-GB" sz="3400" i="1" dirty="0" smtClean="0"/>
              <a:t>‘No amount of “making up” can replace the glow of health in a clean skin, the gloss of well-nourished hair, and the full development of trained muscles. The girl who would be attractive to look upon must be good throughout.’</a:t>
            </a:r>
          </a:p>
          <a:p>
            <a:pPr>
              <a:buNone/>
            </a:pPr>
            <a:r>
              <a:rPr lang="en-GB" sz="3400" dirty="0" smtClean="0"/>
              <a:t>							Amy Barnard, 1909</a:t>
            </a:r>
          </a:p>
          <a:p>
            <a:pPr>
              <a:buNone/>
            </a:pPr>
            <a:r>
              <a:rPr lang="en-GB" sz="3400" dirty="0" smtClean="0"/>
              <a:t>	</a:t>
            </a:r>
            <a:r>
              <a:rPr lang="en-GB" sz="3400" i="1" dirty="0" smtClean="0"/>
              <a:t>‘If a girl sits down to a potato  and pickles, strong tea, pies, cakes, ices, and fiery condiments, she will not hold her beauty. As a result, when the girl is twenty her eyes are dull, teeth yellow, gums pale, lips wan, flesh flaccid, and skin unyielding. Recourse is had to padding, face washes, stains and belladonna.’</a:t>
            </a:r>
          </a:p>
          <a:p>
            <a:pPr>
              <a:buNone/>
            </a:pPr>
            <a:r>
              <a:rPr lang="en-GB" sz="3400" dirty="0" smtClean="0"/>
              <a:t>				article in </a:t>
            </a:r>
            <a:r>
              <a:rPr lang="en-GB" sz="3400" i="1" dirty="0" smtClean="0"/>
              <a:t>Good Health </a:t>
            </a:r>
            <a:r>
              <a:rPr lang="en-GB" sz="3400" dirty="0" smtClean="0"/>
              <a:t>magazine,</a:t>
            </a:r>
            <a:r>
              <a:rPr lang="en-GB" sz="3400" i="1" dirty="0" smtClean="0"/>
              <a:t> </a:t>
            </a:r>
            <a:r>
              <a:rPr lang="en-GB" sz="3400" dirty="0" smtClean="0"/>
              <a:t>1895 </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40"/>
            <a:ext cx="8229600" cy="548680"/>
          </a:xfrm>
        </p:spPr>
        <p:txBody>
          <a:bodyPr>
            <a:normAutofit fontScale="90000"/>
          </a:bodyPr>
          <a:lstStyle/>
          <a:p>
            <a:r>
              <a:rPr lang="en-GB" u="sng" dirty="0" smtClean="0"/>
              <a:t>Ideas of health and the healthy body</a:t>
            </a:r>
            <a:endParaRPr lang="en-GB" u="sng" dirty="0"/>
          </a:p>
        </p:txBody>
      </p:sp>
      <p:sp>
        <p:nvSpPr>
          <p:cNvPr id="3" name="Content Placeholder 2"/>
          <p:cNvSpPr>
            <a:spLocks noGrp="1"/>
          </p:cNvSpPr>
          <p:nvPr>
            <p:ph idx="1"/>
          </p:nvPr>
        </p:nvSpPr>
        <p:spPr>
          <a:xfrm>
            <a:off x="457200" y="548680"/>
            <a:ext cx="8363272" cy="6120680"/>
          </a:xfrm>
        </p:spPr>
        <p:txBody>
          <a:bodyPr>
            <a:normAutofit fontScale="85000" lnSpcReduction="20000"/>
          </a:bodyPr>
          <a:lstStyle/>
          <a:p>
            <a:endParaRPr lang="en-GB" dirty="0" smtClean="0"/>
          </a:p>
          <a:p>
            <a:r>
              <a:rPr lang="en-GB" dirty="0" smtClean="0"/>
              <a:t>Social medicine, physical culture, eugenics, concerns about national efficiency (Boer War) and empire led to the formation of voluntary physical health organisations.</a:t>
            </a:r>
          </a:p>
          <a:p>
            <a:r>
              <a:rPr lang="en-GB" dirty="0" smtClean="0"/>
              <a:t>Health education campaigns promoted by groups like:</a:t>
            </a:r>
          </a:p>
          <a:p>
            <a:pPr lvl="1"/>
            <a:r>
              <a:rPr lang="en-GB" dirty="0" smtClean="0"/>
              <a:t>New Health Society (1925) and Sunlight League (1924).</a:t>
            </a:r>
          </a:p>
          <a:p>
            <a:r>
              <a:rPr lang="en-GB" dirty="0" smtClean="0"/>
              <a:t>1920s saw the emergence of the vegetarian movement, nudism, as well as campaigns via advice literature, newspapers (e.g. </a:t>
            </a:r>
            <a:r>
              <a:rPr lang="en-GB" i="1" dirty="0" smtClean="0"/>
              <a:t>Daily Mail</a:t>
            </a:r>
            <a:r>
              <a:rPr lang="en-GB" dirty="0" smtClean="0"/>
              <a:t>)</a:t>
            </a:r>
            <a:r>
              <a:rPr lang="en-GB" i="1" dirty="0" smtClean="0"/>
              <a:t> </a:t>
            </a:r>
            <a:r>
              <a:rPr lang="en-GB" dirty="0" smtClean="0"/>
              <a:t>and film. Health exhibitions, health weeks and public talks.  </a:t>
            </a:r>
          </a:p>
          <a:p>
            <a:r>
              <a:rPr lang="en-GB" dirty="0" smtClean="0"/>
              <a:t>‘Physical culture patriotism’ endured until WW2 – focus on physical fitness, dietary reform, hygiene, alternative healing, dress reform, sun bathing, hiking, etc.</a:t>
            </a:r>
          </a:p>
          <a:p>
            <a:r>
              <a:rPr lang="en-GB" dirty="0" smtClean="0"/>
              <a:t>Encouraged by increasing leisure, rising affluence, reduced hours of work, holidays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u="sng" dirty="0" smtClean="0"/>
              <a:t>New Health Society</a:t>
            </a:r>
            <a:endParaRPr lang="en-GB" u="sng" dirty="0"/>
          </a:p>
        </p:txBody>
      </p:sp>
      <p:sp>
        <p:nvSpPr>
          <p:cNvPr id="3" name="Content Placeholder 2"/>
          <p:cNvSpPr>
            <a:spLocks noGrp="1"/>
          </p:cNvSpPr>
          <p:nvPr>
            <p:ph idx="1"/>
          </p:nvPr>
        </p:nvSpPr>
        <p:spPr>
          <a:xfrm>
            <a:off x="457200" y="1052735"/>
            <a:ext cx="8075240" cy="5328593"/>
          </a:xfrm>
        </p:spPr>
        <p:txBody>
          <a:bodyPr>
            <a:normAutofit/>
          </a:bodyPr>
          <a:lstStyle/>
          <a:p>
            <a:r>
              <a:rPr lang="en-GB" dirty="0" smtClean="0"/>
              <a:t>Founded by Sir William Arbuthnot Lane 1925</a:t>
            </a:r>
          </a:p>
          <a:p>
            <a:r>
              <a:rPr lang="en-GB" dirty="0" smtClean="0"/>
              <a:t>To convert a rapidly degenerating community into a nation of ‘healthy, vigorous members’ </a:t>
            </a:r>
          </a:p>
          <a:p>
            <a:r>
              <a:rPr lang="en-GB" dirty="0" smtClean="0"/>
              <a:t>Social Darwinism, ideas of national fitness and eugenics combined with utopian body practices and progressive gender ideology.</a:t>
            </a:r>
          </a:p>
          <a:p>
            <a:r>
              <a:rPr lang="en-GB" dirty="0" smtClean="0"/>
              <a:t>Largely ignored relationship between poverty and ill health – emphasised character and self-discipline ‘managing the body’</a:t>
            </a:r>
          </a:p>
          <a:p>
            <a:pPr>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8640"/>
            <a:ext cx="8229600" cy="792088"/>
          </a:xfrm>
        </p:spPr>
        <p:txBody>
          <a:bodyPr>
            <a:noAutofit/>
          </a:bodyPr>
          <a:lstStyle/>
          <a:p>
            <a:r>
              <a:rPr lang="en-GB" sz="3600" dirty="0" smtClean="0"/>
              <a:t>Sir William </a:t>
            </a:r>
            <a:r>
              <a:rPr lang="en-GB" sz="3600" dirty="0" err="1" smtClean="0"/>
              <a:t>Arbuthnot</a:t>
            </a:r>
            <a:r>
              <a:rPr lang="en-GB" sz="3600" dirty="0" smtClean="0"/>
              <a:t> Lane (1856-1943)</a:t>
            </a:r>
            <a:endParaRPr lang="en-GB" sz="3600" dirty="0"/>
          </a:p>
        </p:txBody>
      </p:sp>
      <p:sp>
        <p:nvSpPr>
          <p:cNvPr id="5" name="Content Placeholder 4"/>
          <p:cNvSpPr>
            <a:spLocks noGrp="1"/>
          </p:cNvSpPr>
          <p:nvPr>
            <p:ph sz="half" idx="1"/>
          </p:nvPr>
        </p:nvSpPr>
        <p:spPr>
          <a:xfrm>
            <a:off x="457200" y="1052736"/>
            <a:ext cx="4038600" cy="5328592"/>
          </a:xfrm>
        </p:spPr>
        <p:txBody>
          <a:bodyPr>
            <a:normAutofit lnSpcReduction="10000"/>
          </a:bodyPr>
          <a:lstStyle/>
          <a:p>
            <a:r>
              <a:rPr lang="en-GB" dirty="0" smtClean="0"/>
              <a:t>Health rules – diet, fresh air, sunlight, loose clothing (dress reform), lots of whole grains personal hygiene and exercise. </a:t>
            </a:r>
          </a:p>
          <a:p>
            <a:r>
              <a:rPr lang="en-GB" dirty="0" smtClean="0"/>
              <a:t>Based on</a:t>
            </a:r>
            <a:r>
              <a:rPr lang="en-GB" dirty="0" smtClean="0"/>
              <a:t> </a:t>
            </a:r>
            <a:r>
              <a:rPr lang="en-GB" dirty="0" smtClean="0"/>
              <a:t>eugenic beliefs encouraged </a:t>
            </a:r>
            <a:r>
              <a:rPr lang="en-GB" dirty="0"/>
              <a:t>b</a:t>
            </a:r>
            <a:r>
              <a:rPr lang="en-GB" dirty="0" smtClean="0"/>
              <a:t>irth control and racial health.</a:t>
            </a:r>
          </a:p>
          <a:p>
            <a:r>
              <a:rPr lang="en-GB" dirty="0" smtClean="0"/>
              <a:t>Society folded 1937 but journal </a:t>
            </a:r>
            <a:r>
              <a:rPr lang="en-GB" i="1" dirty="0" smtClean="0"/>
              <a:t>New Health </a:t>
            </a:r>
            <a:r>
              <a:rPr lang="en-GB" dirty="0" smtClean="0"/>
              <a:t>continued.</a:t>
            </a:r>
            <a:endParaRPr lang="en-GB" dirty="0"/>
          </a:p>
        </p:txBody>
      </p:sp>
      <p:pic>
        <p:nvPicPr>
          <p:cNvPr id="1026" name="Picture 2" descr="http://nscompsandpoets.files.wordpress.com/2013/04/william-arbuthnot-lane.jpg"/>
          <p:cNvPicPr>
            <a:picLocks noChangeAspect="1" noChangeArrowheads="1"/>
          </p:cNvPicPr>
          <p:nvPr/>
        </p:nvPicPr>
        <p:blipFill>
          <a:blip r:embed="rId3" cstate="print"/>
          <a:srcRect/>
          <a:stretch>
            <a:fillRect/>
          </a:stretch>
        </p:blipFill>
        <p:spPr bwMode="auto">
          <a:xfrm>
            <a:off x="5076056" y="1543677"/>
            <a:ext cx="3456384" cy="454961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u="sng" dirty="0" smtClean="0"/>
              <a:t>Physical education</a:t>
            </a:r>
            <a:endParaRPr lang="en-GB" u="sng" dirty="0"/>
          </a:p>
        </p:txBody>
      </p:sp>
      <p:sp>
        <p:nvSpPr>
          <p:cNvPr id="3" name="Content Placeholder 2"/>
          <p:cNvSpPr>
            <a:spLocks noGrp="1"/>
          </p:cNvSpPr>
          <p:nvPr>
            <p:ph idx="1"/>
          </p:nvPr>
        </p:nvSpPr>
        <p:spPr>
          <a:xfrm>
            <a:off x="251520" y="1052736"/>
            <a:ext cx="5112568" cy="5472608"/>
          </a:xfrm>
        </p:spPr>
        <p:txBody>
          <a:bodyPr>
            <a:normAutofit fontScale="62500" lnSpcReduction="20000"/>
          </a:bodyPr>
          <a:lstStyle/>
          <a:p>
            <a:r>
              <a:rPr lang="en-GB" dirty="0" smtClean="0"/>
              <a:t>Since late 19</a:t>
            </a:r>
            <a:r>
              <a:rPr lang="en-GB" baseline="30000" dirty="0" smtClean="0"/>
              <a:t>th</a:t>
            </a:r>
            <a:r>
              <a:rPr lang="en-GB" dirty="0"/>
              <a:t> </a:t>
            </a:r>
            <a:r>
              <a:rPr lang="en-GB" dirty="0" smtClean="0"/>
              <a:t>century attempts to provide PE in schools (initially largely drill based on military training).</a:t>
            </a:r>
          </a:p>
          <a:p>
            <a:r>
              <a:rPr lang="en-GB" dirty="0" smtClean="0"/>
              <a:t>A means of ameliorating impact of urban life/encouraging discipline.</a:t>
            </a:r>
          </a:p>
          <a:p>
            <a:r>
              <a:rPr lang="en-GB" dirty="0" smtClean="0"/>
              <a:t>Belief gymnastics/sport could relieve health problems - shift from environment to personal health. Cheap way of improving children’s health.</a:t>
            </a:r>
          </a:p>
          <a:p>
            <a:r>
              <a:rPr lang="en-GB" dirty="0" smtClean="0"/>
              <a:t>1904 Report on Physical Deterioration recommended LEAs provide playgrounds and indoor facilities.</a:t>
            </a:r>
          </a:p>
          <a:p>
            <a:r>
              <a:rPr lang="en-GB" dirty="0" smtClean="0"/>
              <a:t>Expansion of school sports associations </a:t>
            </a:r>
            <a:r>
              <a:rPr lang="mr-IN" dirty="0" smtClean="0"/>
              <a:t>–</a:t>
            </a:r>
            <a:r>
              <a:rPr lang="en-GB" dirty="0" smtClean="0"/>
              <a:t> National League for Physical Education and Improvement, 1905.</a:t>
            </a:r>
          </a:p>
          <a:p>
            <a:r>
              <a:rPr lang="en-GB" dirty="0" smtClean="0"/>
              <a:t>1907 Medical Inspection of schoolchildren introduced. Board of Education drew up syllabus including marching, dancing, skipping and indoor games.</a:t>
            </a:r>
          </a:p>
          <a:p>
            <a:endParaRPr lang="en-GB" dirty="0"/>
          </a:p>
        </p:txBody>
      </p:sp>
      <p:pic>
        <p:nvPicPr>
          <p:cNvPr id="5" name="Picture 4"/>
          <p:cNvPicPr>
            <a:picLocks noChangeAspect="1"/>
          </p:cNvPicPr>
          <p:nvPr/>
        </p:nvPicPr>
        <p:blipFill>
          <a:blip r:embed="rId3"/>
          <a:stretch>
            <a:fillRect/>
          </a:stretch>
        </p:blipFill>
        <p:spPr>
          <a:xfrm>
            <a:off x="5741065" y="1335410"/>
            <a:ext cx="3129609" cy="1987302"/>
          </a:xfrm>
          <a:prstGeom prst="rect">
            <a:avLst/>
          </a:prstGeom>
        </p:spPr>
      </p:pic>
      <p:pic>
        <p:nvPicPr>
          <p:cNvPr id="6" name="Picture 5"/>
          <p:cNvPicPr>
            <a:picLocks noChangeAspect="1"/>
          </p:cNvPicPr>
          <p:nvPr/>
        </p:nvPicPr>
        <p:blipFill>
          <a:blip r:embed="rId4"/>
          <a:stretch>
            <a:fillRect/>
          </a:stretch>
        </p:blipFill>
        <p:spPr>
          <a:xfrm>
            <a:off x="5998729" y="3676088"/>
            <a:ext cx="2852507" cy="217931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rmAutofit/>
          </a:bodyPr>
          <a:lstStyle/>
          <a:p>
            <a:r>
              <a:rPr lang="en-US" sz="3200" u="sng" dirty="0" smtClean="0"/>
              <a:t>Obstacles to PE in schools</a:t>
            </a:r>
            <a:endParaRPr lang="en-US" sz="3200" u="sng" dirty="0"/>
          </a:p>
        </p:txBody>
      </p:sp>
      <p:sp>
        <p:nvSpPr>
          <p:cNvPr id="3" name="Content Placeholder 2"/>
          <p:cNvSpPr>
            <a:spLocks noGrp="1"/>
          </p:cNvSpPr>
          <p:nvPr>
            <p:ph idx="1"/>
          </p:nvPr>
        </p:nvSpPr>
        <p:spPr>
          <a:xfrm>
            <a:off x="457200" y="1340768"/>
            <a:ext cx="8229600" cy="4968552"/>
          </a:xfrm>
        </p:spPr>
        <p:txBody>
          <a:bodyPr>
            <a:normAutofit fontScale="85000" lnSpcReduction="10000"/>
          </a:bodyPr>
          <a:lstStyle/>
          <a:p>
            <a:r>
              <a:rPr lang="en-GB" dirty="0" smtClean="0"/>
              <a:t>Emphasis on training physical training instructors to address shortage.</a:t>
            </a:r>
          </a:p>
          <a:p>
            <a:r>
              <a:rPr lang="en-GB" dirty="0" smtClean="0"/>
              <a:t>Shortage of playing fields and playgrounds. National Playing Field Association 1925 (voluntary organisation).</a:t>
            </a:r>
          </a:p>
          <a:p>
            <a:r>
              <a:rPr lang="en-GB" dirty="0" smtClean="0"/>
              <a:t>Lack of suitable clothing and footwear. </a:t>
            </a:r>
          </a:p>
          <a:p>
            <a:r>
              <a:rPr lang="en-GB" dirty="0" smtClean="0"/>
              <a:t>1937 Physical Training and Recreation Act </a:t>
            </a:r>
            <a:r>
              <a:rPr lang="mr-IN" dirty="0" smtClean="0"/>
              <a:t>–</a:t>
            </a:r>
            <a:r>
              <a:rPr lang="en-GB" dirty="0" smtClean="0"/>
              <a:t> provided LEAs with funding for development of PE.</a:t>
            </a:r>
          </a:p>
          <a:p>
            <a:r>
              <a:rPr lang="en-GB" dirty="0"/>
              <a:t>P</a:t>
            </a:r>
            <a:r>
              <a:rPr lang="en-GB" dirty="0" smtClean="0"/>
              <a:t>hysical education: ‘I would bank on this more than almost anything else during school life as a means of rearing a healthy race of people’ (</a:t>
            </a:r>
            <a:r>
              <a:rPr lang="en-GB" dirty="0"/>
              <a:t>George </a:t>
            </a:r>
            <a:r>
              <a:rPr lang="en-GB" dirty="0" smtClean="0"/>
              <a:t>Newman, 1922)</a:t>
            </a:r>
            <a:r>
              <a:rPr lang="en-GB" dirty="0"/>
              <a:t>. Also intended to ‘mask’ problems of malnutrition </a:t>
            </a:r>
            <a:r>
              <a:rPr lang="en-GB" dirty="0" smtClean="0"/>
              <a:t>and poverty in </a:t>
            </a:r>
            <a:r>
              <a:rPr lang="en-GB" dirty="0"/>
              <a:t>children.</a:t>
            </a:r>
          </a:p>
          <a:p>
            <a:endParaRPr lang="en-US" dirty="0"/>
          </a:p>
        </p:txBody>
      </p:sp>
    </p:spTree>
    <p:extLst>
      <p:ext uri="{BB962C8B-B14F-4D97-AF65-F5344CB8AC3E}">
        <p14:creationId xmlns:p14="http://schemas.microsoft.com/office/powerpoint/2010/main" val="36246419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u="sng" dirty="0" smtClean="0"/>
              <a:t>Voluntarism</a:t>
            </a:r>
            <a:endParaRPr lang="en-GB" u="sng" dirty="0"/>
          </a:p>
        </p:txBody>
      </p:sp>
      <p:sp>
        <p:nvSpPr>
          <p:cNvPr id="3" name="Content Placeholder 2"/>
          <p:cNvSpPr>
            <a:spLocks noGrp="1"/>
          </p:cNvSpPr>
          <p:nvPr>
            <p:ph idx="1"/>
          </p:nvPr>
        </p:nvSpPr>
        <p:spPr>
          <a:xfrm>
            <a:off x="467544" y="980728"/>
            <a:ext cx="3672408" cy="4968552"/>
          </a:xfrm>
        </p:spPr>
        <p:txBody>
          <a:bodyPr>
            <a:normAutofit fontScale="77500" lnSpcReduction="20000"/>
          </a:bodyPr>
          <a:lstStyle/>
          <a:p>
            <a:r>
              <a:rPr lang="en-GB" dirty="0" smtClean="0"/>
              <a:t>Voluntary organisations for youths encouraged outdoor exercise:</a:t>
            </a:r>
          </a:p>
          <a:p>
            <a:pPr lvl="1"/>
            <a:r>
              <a:rPr lang="en-GB" dirty="0" smtClean="0"/>
              <a:t>Scouts (1907)</a:t>
            </a:r>
          </a:p>
          <a:p>
            <a:pPr lvl="1"/>
            <a:r>
              <a:rPr lang="en-GB" dirty="0" smtClean="0"/>
              <a:t>Guides (1910)</a:t>
            </a:r>
          </a:p>
          <a:p>
            <a:pPr lvl="1"/>
            <a:r>
              <a:rPr lang="en-GB" dirty="0"/>
              <a:t>B</a:t>
            </a:r>
            <a:r>
              <a:rPr lang="en-GB" dirty="0" smtClean="0"/>
              <a:t>oys and girls clubs</a:t>
            </a:r>
          </a:p>
          <a:p>
            <a:pPr lvl="1"/>
            <a:r>
              <a:rPr lang="en-GB" dirty="0" smtClean="0"/>
              <a:t>Youth Hostel Association</a:t>
            </a:r>
          </a:p>
          <a:p>
            <a:pPr lvl="1"/>
            <a:r>
              <a:rPr lang="en-GB" dirty="0" smtClean="0"/>
              <a:t>Ramblers Association promote exercise and outdoor pursuits.</a:t>
            </a:r>
          </a:p>
          <a:p>
            <a:r>
              <a:rPr lang="en-GB" dirty="0" smtClean="0"/>
              <a:t>Though had imperial designs, also set up to promote health and inclusiveness.</a:t>
            </a:r>
          </a:p>
        </p:txBody>
      </p:sp>
      <p:pic>
        <p:nvPicPr>
          <p:cNvPr id="4" name="Picture 3"/>
          <p:cNvPicPr>
            <a:picLocks noChangeAspect="1"/>
          </p:cNvPicPr>
          <p:nvPr/>
        </p:nvPicPr>
        <p:blipFill>
          <a:blip r:embed="rId3"/>
          <a:stretch>
            <a:fillRect/>
          </a:stretch>
        </p:blipFill>
        <p:spPr>
          <a:xfrm>
            <a:off x="4532700" y="1412776"/>
            <a:ext cx="4382376" cy="310418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08912" cy="576064"/>
          </a:xfrm>
        </p:spPr>
        <p:txBody>
          <a:bodyPr>
            <a:normAutofit fontScale="90000"/>
          </a:bodyPr>
          <a:lstStyle/>
          <a:p>
            <a:r>
              <a:rPr lang="en-GB" sz="2800" u="sng" dirty="0" smtClean="0"/>
              <a:t>Women’s League of Health and Beauty</a:t>
            </a:r>
            <a:r>
              <a:rPr lang="en-GB" sz="2800" u="sng" dirty="0"/>
              <a:t/>
            </a:r>
            <a:br>
              <a:rPr lang="en-GB" sz="2800" u="sng" dirty="0"/>
            </a:br>
            <a:endParaRPr lang="en-GB" sz="2800" dirty="0"/>
          </a:p>
        </p:txBody>
      </p:sp>
      <p:pic>
        <p:nvPicPr>
          <p:cNvPr id="39938" name="Picture 2" descr="http://blog.europeana.eu/wp-content/uploads/2013/09/gch02388.jpg"/>
          <p:cNvPicPr>
            <a:picLocks noGrp="1" noChangeAspect="1" noChangeArrowheads="1"/>
          </p:cNvPicPr>
          <p:nvPr>
            <p:ph idx="1"/>
          </p:nvPr>
        </p:nvPicPr>
        <p:blipFill>
          <a:blip r:embed="rId3" cstate="print"/>
          <a:stretch>
            <a:fillRect/>
          </a:stretch>
        </p:blipFill>
        <p:spPr bwMode="auto">
          <a:xfrm>
            <a:off x="467544" y="1844824"/>
            <a:ext cx="5606667" cy="4157097"/>
          </a:xfrm>
          <a:prstGeom prst="rect">
            <a:avLst/>
          </a:prstGeom>
          <a:noFill/>
        </p:spPr>
      </p:pic>
      <p:pic>
        <p:nvPicPr>
          <p:cNvPr id="4" name="Picture 3"/>
          <p:cNvPicPr>
            <a:picLocks noChangeAspect="1"/>
          </p:cNvPicPr>
          <p:nvPr/>
        </p:nvPicPr>
        <p:blipFill>
          <a:blip r:embed="rId4"/>
          <a:stretch>
            <a:fillRect/>
          </a:stretch>
        </p:blipFill>
        <p:spPr>
          <a:xfrm>
            <a:off x="467544" y="867515"/>
            <a:ext cx="8519154" cy="711663"/>
          </a:xfrm>
          <a:prstGeom prst="rect">
            <a:avLst/>
          </a:prstGeom>
        </p:spPr>
      </p:pic>
      <p:pic>
        <p:nvPicPr>
          <p:cNvPr id="5" name="Picture 4"/>
          <p:cNvPicPr>
            <a:picLocks noChangeAspect="1"/>
          </p:cNvPicPr>
          <p:nvPr/>
        </p:nvPicPr>
        <p:blipFill>
          <a:blip r:embed="rId5"/>
          <a:stretch>
            <a:fillRect/>
          </a:stretch>
        </p:blipFill>
        <p:spPr>
          <a:xfrm>
            <a:off x="6228184" y="1934429"/>
            <a:ext cx="2540023" cy="404462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u="sng" dirty="0" smtClean="0"/>
              <a:t>State involvement</a:t>
            </a:r>
            <a:endParaRPr lang="en-GB" u="sng" dirty="0"/>
          </a:p>
        </p:txBody>
      </p:sp>
      <p:sp>
        <p:nvSpPr>
          <p:cNvPr id="3" name="Content Placeholder 2"/>
          <p:cNvSpPr>
            <a:spLocks noGrp="1"/>
          </p:cNvSpPr>
          <p:nvPr>
            <p:ph idx="1"/>
          </p:nvPr>
        </p:nvSpPr>
        <p:spPr>
          <a:xfrm>
            <a:off x="457200" y="1052736"/>
            <a:ext cx="8229600" cy="5073427"/>
          </a:xfrm>
        </p:spPr>
        <p:txBody>
          <a:bodyPr>
            <a:normAutofit fontScale="92500"/>
          </a:bodyPr>
          <a:lstStyle/>
          <a:p>
            <a:r>
              <a:rPr lang="en-GB" dirty="0" smtClean="0"/>
              <a:t>Central Council for Health Education (Society Medical Officers of Health) formed in 1927 </a:t>
            </a:r>
          </a:p>
          <a:p>
            <a:r>
              <a:rPr lang="en-GB" dirty="0" smtClean="0"/>
              <a:t>Released the </a:t>
            </a:r>
            <a:r>
              <a:rPr lang="en-GB" i="1" dirty="0" smtClean="0"/>
              <a:t>Better Health </a:t>
            </a:r>
            <a:r>
              <a:rPr lang="en-GB" dirty="0" smtClean="0"/>
              <a:t>journal – 57,000 sold in the first year.</a:t>
            </a:r>
          </a:p>
          <a:p>
            <a:r>
              <a:rPr lang="en-GB" dirty="0" smtClean="0"/>
              <a:t>Local authorities organise Health Weeks and lectures but much of this activity remains voluntary.</a:t>
            </a:r>
          </a:p>
          <a:p>
            <a:r>
              <a:rPr lang="en-GB" dirty="0" smtClean="0"/>
              <a:t>1937 Physical Training and Recreation Act – established local authority facilities, particularly sports grounds (after 1936 Berlin Olympics!)</a:t>
            </a:r>
            <a:endParaRPr lang="en-GB" i="1"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u="sng" dirty="0" smtClean="0"/>
              <a:t>Themes</a:t>
            </a:r>
            <a:endParaRPr lang="en-GB" u="sng" dirty="0"/>
          </a:p>
        </p:txBody>
      </p:sp>
      <p:sp>
        <p:nvSpPr>
          <p:cNvPr id="3" name="Content Placeholder 2"/>
          <p:cNvSpPr>
            <a:spLocks noGrp="1"/>
          </p:cNvSpPr>
          <p:nvPr>
            <p:ph idx="1"/>
          </p:nvPr>
        </p:nvSpPr>
        <p:spPr>
          <a:xfrm>
            <a:off x="457200" y="1052736"/>
            <a:ext cx="5266928" cy="5472608"/>
          </a:xfrm>
        </p:spPr>
        <p:txBody>
          <a:bodyPr>
            <a:normAutofit/>
          </a:bodyPr>
          <a:lstStyle/>
          <a:p>
            <a:pPr marL="514350" indent="-514350">
              <a:buAutoNum type="arabicPeriod"/>
            </a:pPr>
            <a:r>
              <a:rPr lang="en-GB" dirty="0" smtClean="0"/>
              <a:t>School Sport for </a:t>
            </a:r>
            <a:r>
              <a:rPr lang="en-GB" dirty="0" smtClean="0"/>
              <a:t>Boys</a:t>
            </a:r>
          </a:p>
          <a:p>
            <a:pPr marL="514350" indent="-514350">
              <a:buAutoNum type="arabicPeriod"/>
            </a:pPr>
            <a:r>
              <a:rPr lang="en-GB" dirty="0" smtClean="0"/>
              <a:t>Exercise </a:t>
            </a:r>
            <a:r>
              <a:rPr lang="en-GB" dirty="0" smtClean="0"/>
              <a:t>for Girls </a:t>
            </a:r>
            <a:endParaRPr lang="en-GB" dirty="0" smtClean="0"/>
          </a:p>
          <a:p>
            <a:pPr marL="514350" indent="-514350">
              <a:buAutoNum type="arabicPeriod"/>
            </a:pPr>
            <a:r>
              <a:rPr lang="en-GB" dirty="0" smtClean="0"/>
              <a:t>Physical Culture</a:t>
            </a:r>
          </a:p>
          <a:p>
            <a:pPr marL="514350" indent="-514350">
              <a:buAutoNum type="arabicPeriod"/>
            </a:pPr>
            <a:r>
              <a:rPr lang="en-GB" dirty="0" smtClean="0"/>
              <a:t>Physical Education</a:t>
            </a:r>
            <a:endParaRPr lang="en-GB" dirty="0" smtClean="0"/>
          </a:p>
          <a:p>
            <a:pPr marL="514350" indent="-514350">
              <a:buAutoNum type="arabicPeriod"/>
            </a:pPr>
            <a:r>
              <a:rPr lang="en-GB" dirty="0" smtClean="0"/>
              <a:t>Voluntary Organisations, the State and the Promotion of Health </a:t>
            </a:r>
            <a:endParaRPr lang="en-GB" dirty="0"/>
          </a:p>
        </p:txBody>
      </p:sp>
      <p:pic>
        <p:nvPicPr>
          <p:cNvPr id="4" name="Picture 3"/>
          <p:cNvPicPr>
            <a:picLocks noChangeAspect="1"/>
          </p:cNvPicPr>
          <p:nvPr/>
        </p:nvPicPr>
        <p:blipFill>
          <a:blip r:embed="rId3"/>
          <a:stretch>
            <a:fillRect/>
          </a:stretch>
        </p:blipFill>
        <p:spPr>
          <a:xfrm>
            <a:off x="5829413" y="1340768"/>
            <a:ext cx="2857387" cy="384259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562074"/>
          </a:xfrm>
        </p:spPr>
        <p:txBody>
          <a:bodyPr>
            <a:normAutofit fontScale="90000"/>
          </a:bodyPr>
          <a:lstStyle/>
          <a:p>
            <a:r>
              <a:rPr lang="en-GB" sz="3600" u="sng" dirty="0" smtClean="0"/>
              <a:t>Health and sport from 1950</a:t>
            </a:r>
            <a:endParaRPr lang="en-GB" sz="3600" u="sng" dirty="0"/>
          </a:p>
        </p:txBody>
      </p:sp>
      <p:sp>
        <p:nvSpPr>
          <p:cNvPr id="3" name="Content Placeholder 2"/>
          <p:cNvSpPr>
            <a:spLocks noGrp="1"/>
          </p:cNvSpPr>
          <p:nvPr>
            <p:ph idx="1"/>
          </p:nvPr>
        </p:nvSpPr>
        <p:spPr>
          <a:xfrm>
            <a:off x="467544" y="980728"/>
            <a:ext cx="7848872" cy="5702622"/>
          </a:xfrm>
        </p:spPr>
        <p:txBody>
          <a:bodyPr>
            <a:noAutofit/>
          </a:bodyPr>
          <a:lstStyle/>
          <a:p>
            <a:r>
              <a:rPr lang="en-GB" sz="2400" dirty="0" smtClean="0"/>
              <a:t>Second phase of growth in culture of getting fit in 1980s – aerobic exercise, fitness training.</a:t>
            </a:r>
          </a:p>
          <a:p>
            <a:r>
              <a:rPr lang="en-GB" sz="2400" dirty="0" smtClean="0"/>
              <a:t>Healthy body is ‘a social map of economic power’ (still associated with responsibility and social duty – ‘elite citizenship’ according to Dorothy Porter)</a:t>
            </a:r>
          </a:p>
          <a:p>
            <a:r>
              <a:rPr lang="en-GB" sz="2400" dirty="0" smtClean="0"/>
              <a:t>White Paper, </a:t>
            </a:r>
            <a:r>
              <a:rPr lang="en-GB" sz="2400" i="1" dirty="0" smtClean="0"/>
              <a:t>Saving Lives: Our Healthier Nation </a:t>
            </a:r>
            <a:r>
              <a:rPr lang="en-GB" sz="2400" dirty="0" smtClean="0"/>
              <a:t>(1999) argues ‘good physical education and school sports provision essential to the foundation of lifelong positive attitudes towards health and fitness’.</a:t>
            </a:r>
          </a:p>
          <a:p>
            <a:r>
              <a:rPr lang="en-GB" sz="2400" dirty="0" smtClean="0"/>
              <a:t>Sport for girls said to increase confidence, reduce incidence of eating disorders and even unplanned pregnancies.</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u="sng" dirty="0" smtClean="0"/>
              <a:t>Conclusion</a:t>
            </a:r>
            <a:endParaRPr lang="en-GB" u="sng" dirty="0"/>
          </a:p>
        </p:txBody>
      </p:sp>
      <p:sp>
        <p:nvSpPr>
          <p:cNvPr id="3" name="Content Placeholder 2"/>
          <p:cNvSpPr>
            <a:spLocks noGrp="1"/>
          </p:cNvSpPr>
          <p:nvPr>
            <p:ph idx="1"/>
          </p:nvPr>
        </p:nvSpPr>
        <p:spPr>
          <a:xfrm>
            <a:off x="457200" y="1124744"/>
            <a:ext cx="8229600" cy="5001419"/>
          </a:xfrm>
        </p:spPr>
        <p:txBody>
          <a:bodyPr>
            <a:normAutofit fontScale="92500" lnSpcReduction="20000"/>
          </a:bodyPr>
          <a:lstStyle/>
          <a:p>
            <a:r>
              <a:rPr lang="en-GB" dirty="0" smtClean="0"/>
              <a:t>Many aspects of sport and exercise cultures in C20th deep-seated political connections/relationship with ideas of citizenship</a:t>
            </a:r>
          </a:p>
          <a:p>
            <a:r>
              <a:rPr lang="en-GB" dirty="0" smtClean="0"/>
              <a:t>Relationship with gender and particularly women’s emancipation</a:t>
            </a:r>
          </a:p>
          <a:p>
            <a:r>
              <a:rPr lang="en-GB" dirty="0" smtClean="0"/>
              <a:t>Sport and exercise promoted as key aspect of building blocks of health</a:t>
            </a:r>
          </a:p>
          <a:p>
            <a:r>
              <a:rPr lang="en-GB" dirty="0" smtClean="0"/>
              <a:t>Harnessed media and commerce</a:t>
            </a:r>
          </a:p>
          <a:p>
            <a:r>
              <a:rPr lang="en-GB" dirty="0" smtClean="0"/>
              <a:t>Limited role for state – despite fact largely about nation’s </a:t>
            </a:r>
            <a:r>
              <a:rPr lang="en-GB" dirty="0" smtClean="0"/>
              <a:t>health</a:t>
            </a:r>
          </a:p>
          <a:p>
            <a:r>
              <a:rPr lang="en-GB" dirty="0" smtClean="0"/>
              <a:t>Expansion of interest in and promotion of sport and exercise across the life cycle.</a:t>
            </a:r>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7544" y="476672"/>
            <a:ext cx="4896544" cy="6120679"/>
          </a:xfrm>
        </p:spPr>
        <p:txBody>
          <a:bodyPr>
            <a:normAutofit/>
          </a:bodyPr>
          <a:lstStyle/>
          <a:p>
            <a:r>
              <a:rPr lang="en-GB" dirty="0" smtClean="0"/>
              <a:t>Late 19</a:t>
            </a:r>
            <a:r>
              <a:rPr lang="en-GB" baseline="30000" dirty="0" smtClean="0"/>
              <a:t>th</a:t>
            </a:r>
            <a:r>
              <a:rPr lang="en-GB" dirty="0" smtClean="0"/>
              <a:t> century – rediscovery of the </a:t>
            </a:r>
            <a:r>
              <a:rPr lang="en-GB" dirty="0" err="1" smtClean="0"/>
              <a:t>Graeco</a:t>
            </a:r>
            <a:r>
              <a:rPr lang="en-GB" dirty="0" smtClean="0"/>
              <a:t>-classical ideal: </a:t>
            </a:r>
            <a:r>
              <a:rPr lang="en-GB" i="1" dirty="0" err="1" smtClean="0"/>
              <a:t>Mens</a:t>
            </a:r>
            <a:r>
              <a:rPr lang="en-GB" i="1" dirty="0" smtClean="0"/>
              <a:t> </a:t>
            </a:r>
            <a:r>
              <a:rPr lang="en-GB" i="1" dirty="0" err="1" smtClean="0"/>
              <a:t>sana</a:t>
            </a:r>
            <a:r>
              <a:rPr lang="en-GB" i="1" dirty="0" smtClean="0"/>
              <a:t> in </a:t>
            </a:r>
            <a:r>
              <a:rPr lang="en-GB" i="1" dirty="0" err="1" smtClean="0"/>
              <a:t>corpore</a:t>
            </a:r>
            <a:r>
              <a:rPr lang="en-GB" i="1" dirty="0" smtClean="0"/>
              <a:t> </a:t>
            </a:r>
            <a:r>
              <a:rPr lang="en-GB" i="1" dirty="0" err="1" smtClean="0"/>
              <a:t>sano</a:t>
            </a:r>
            <a:r>
              <a:rPr lang="en-GB" i="1" dirty="0" smtClean="0"/>
              <a:t> </a:t>
            </a:r>
            <a:r>
              <a:rPr lang="en-GB" dirty="0" smtClean="0"/>
              <a:t>(healthy mind healthy body).</a:t>
            </a:r>
          </a:p>
          <a:p>
            <a:r>
              <a:rPr lang="en-GB" dirty="0" smtClean="0"/>
              <a:t>Physical exercise and body management became a </a:t>
            </a:r>
            <a:r>
              <a:rPr lang="en-GB" dirty="0"/>
              <a:t>key concern for school teachers, </a:t>
            </a:r>
            <a:r>
              <a:rPr lang="en-GB" dirty="0" smtClean="0"/>
              <a:t>reformers</a:t>
            </a:r>
            <a:r>
              <a:rPr lang="en-GB" dirty="0" smtClean="0"/>
              <a:t>, </a:t>
            </a:r>
            <a:r>
              <a:rPr lang="en-GB" dirty="0"/>
              <a:t>campaigners, doctors and policy makers</a:t>
            </a:r>
            <a:r>
              <a:rPr lang="en-GB" dirty="0" smtClean="0"/>
              <a:t>.</a:t>
            </a:r>
            <a:endParaRPr lang="en-GB" dirty="0"/>
          </a:p>
          <a:p>
            <a:r>
              <a:rPr lang="en-GB" dirty="0" smtClean="0"/>
              <a:t>School was an early site of sport and exercise.</a:t>
            </a:r>
          </a:p>
        </p:txBody>
      </p:sp>
      <p:pic>
        <p:nvPicPr>
          <p:cNvPr id="8194" name="Picture 2" descr="P.G. Hamon, Spinal Deformities, 1832"/>
          <p:cNvPicPr>
            <a:picLocks noChangeAspect="1" noChangeArrowheads="1"/>
          </p:cNvPicPr>
          <p:nvPr/>
        </p:nvPicPr>
        <p:blipFill>
          <a:blip r:embed="rId3" cstate="print"/>
          <a:srcRect/>
          <a:stretch>
            <a:fillRect/>
          </a:stretch>
        </p:blipFill>
        <p:spPr bwMode="auto">
          <a:xfrm>
            <a:off x="6084168" y="2996952"/>
            <a:ext cx="2194283" cy="3213801"/>
          </a:xfrm>
          <a:prstGeom prst="rect">
            <a:avLst/>
          </a:prstGeom>
          <a:noFill/>
        </p:spPr>
      </p:pic>
      <p:pic>
        <p:nvPicPr>
          <p:cNvPr id="8196" name="Picture 4" descr="Children doing gymnastics at desks"/>
          <p:cNvPicPr>
            <a:picLocks noChangeAspect="1" noChangeArrowheads="1"/>
          </p:cNvPicPr>
          <p:nvPr/>
        </p:nvPicPr>
        <p:blipFill>
          <a:blip r:embed="rId4" cstate="print"/>
          <a:srcRect/>
          <a:stretch>
            <a:fillRect/>
          </a:stretch>
        </p:blipFill>
        <p:spPr bwMode="auto">
          <a:xfrm>
            <a:off x="5364088" y="620688"/>
            <a:ext cx="3334680" cy="200646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850106"/>
          </a:xfrm>
        </p:spPr>
        <p:txBody>
          <a:bodyPr>
            <a:normAutofit/>
          </a:bodyPr>
          <a:lstStyle/>
          <a:p>
            <a:r>
              <a:rPr lang="en-GB" sz="3200" u="sng" dirty="0" smtClean="0"/>
              <a:t>Sport, public schools</a:t>
            </a:r>
            <a:r>
              <a:rPr lang="en-GB" sz="3200" u="sng" dirty="0" smtClean="0"/>
              <a:t>, masculinity </a:t>
            </a:r>
            <a:r>
              <a:rPr lang="en-GB" sz="3200" u="sng" dirty="0" smtClean="0"/>
              <a:t>and empire</a:t>
            </a:r>
            <a:endParaRPr lang="en-GB" sz="3200" u="sng" dirty="0"/>
          </a:p>
        </p:txBody>
      </p:sp>
      <p:sp>
        <p:nvSpPr>
          <p:cNvPr id="6" name="Content Placeholder 5"/>
          <p:cNvSpPr>
            <a:spLocks noGrp="1"/>
          </p:cNvSpPr>
          <p:nvPr>
            <p:ph idx="1"/>
          </p:nvPr>
        </p:nvSpPr>
        <p:spPr>
          <a:xfrm>
            <a:off x="323528" y="1110005"/>
            <a:ext cx="4546848" cy="5112568"/>
          </a:xfrm>
        </p:spPr>
        <p:txBody>
          <a:bodyPr>
            <a:normAutofit fontScale="85000" lnSpcReduction="20000"/>
          </a:bodyPr>
          <a:lstStyle/>
          <a:p>
            <a:r>
              <a:rPr lang="en-GB" dirty="0"/>
              <a:t>R</a:t>
            </a:r>
            <a:r>
              <a:rPr lang="en-GB" dirty="0" smtClean="0"/>
              <a:t>egulated games and sports (cricket, rugby, football, fencing) emerged in public schools. </a:t>
            </a:r>
          </a:p>
          <a:p>
            <a:pPr lvl="1"/>
            <a:r>
              <a:rPr lang="en-GB" dirty="0" smtClean="0"/>
              <a:t>Thomas Arnold at Rugby – ‘muscular Christianity’</a:t>
            </a:r>
          </a:p>
          <a:p>
            <a:pPr lvl="1"/>
            <a:r>
              <a:rPr lang="en-GB" dirty="0" smtClean="0"/>
              <a:t>E.L. Cotton at Marlborough – way of instilling discipline and cultivating a gentlemanly ‘character’</a:t>
            </a:r>
          </a:p>
          <a:p>
            <a:pPr lvl="1"/>
            <a:r>
              <a:rPr lang="en-GB" dirty="0" smtClean="0"/>
              <a:t>Empire concerns </a:t>
            </a:r>
            <a:r>
              <a:rPr lang="mr-IN" dirty="0" smtClean="0"/>
              <a:t>–</a:t>
            </a:r>
            <a:r>
              <a:rPr lang="en-GB" dirty="0" smtClean="0"/>
              <a:t> emphasis on national efficiency, and team spirit, building character. Preparation for the military/officer roles.</a:t>
            </a:r>
          </a:p>
          <a:p>
            <a:pPr>
              <a:buNone/>
            </a:pPr>
            <a:endParaRPr lang="en-GB" dirty="0"/>
          </a:p>
        </p:txBody>
      </p:sp>
      <p:pic>
        <p:nvPicPr>
          <p:cNvPr id="2" name="Picture 1"/>
          <p:cNvPicPr>
            <a:picLocks noChangeAspect="1"/>
          </p:cNvPicPr>
          <p:nvPr/>
        </p:nvPicPr>
        <p:blipFill>
          <a:blip r:embed="rId3"/>
          <a:stretch>
            <a:fillRect/>
          </a:stretch>
        </p:blipFill>
        <p:spPr>
          <a:xfrm>
            <a:off x="5004048" y="1196752"/>
            <a:ext cx="3270126" cy="2616101"/>
          </a:xfrm>
          <a:prstGeom prst="rect">
            <a:avLst/>
          </a:prstGeom>
        </p:spPr>
      </p:pic>
      <p:pic>
        <p:nvPicPr>
          <p:cNvPr id="3" name="Picture 2"/>
          <p:cNvPicPr>
            <a:picLocks noChangeAspect="1"/>
          </p:cNvPicPr>
          <p:nvPr/>
        </p:nvPicPr>
        <p:blipFill>
          <a:blip r:embed="rId4"/>
          <a:stretch>
            <a:fillRect/>
          </a:stretch>
        </p:blipFill>
        <p:spPr>
          <a:xfrm>
            <a:off x="4757167" y="3884861"/>
            <a:ext cx="3763888" cy="211718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US" sz="3200" dirty="0" smtClean="0"/>
              <a:t>Sport </a:t>
            </a:r>
            <a:r>
              <a:rPr lang="en-US" sz="3200" dirty="0" smtClean="0"/>
              <a:t>becomes more </a:t>
            </a:r>
            <a:r>
              <a:rPr lang="en-US" sz="3200" dirty="0" smtClean="0"/>
              <a:t>accessible</a:t>
            </a:r>
            <a:endParaRPr lang="en-US" sz="3200" dirty="0"/>
          </a:p>
        </p:txBody>
      </p:sp>
      <p:sp>
        <p:nvSpPr>
          <p:cNvPr id="3" name="Content Placeholder 2"/>
          <p:cNvSpPr>
            <a:spLocks noGrp="1"/>
          </p:cNvSpPr>
          <p:nvPr>
            <p:ph sz="half" idx="1"/>
          </p:nvPr>
        </p:nvSpPr>
        <p:spPr>
          <a:xfrm>
            <a:off x="457200" y="1052736"/>
            <a:ext cx="4038600" cy="5688632"/>
          </a:xfrm>
        </p:spPr>
        <p:txBody>
          <a:bodyPr>
            <a:normAutofit fontScale="77500" lnSpcReduction="20000"/>
          </a:bodyPr>
          <a:lstStyle/>
          <a:p>
            <a:r>
              <a:rPr lang="en-GB" dirty="0" smtClean="0"/>
              <a:t>Sport quickly taken up by the middle classes – physical prowess signified respectability and </a:t>
            </a:r>
            <a:r>
              <a:rPr lang="en-GB" dirty="0" smtClean="0"/>
              <a:t>associated e.g. with temperance</a:t>
            </a:r>
            <a:r>
              <a:rPr lang="en-GB" dirty="0" smtClean="0"/>
              <a:t>.</a:t>
            </a:r>
          </a:p>
          <a:p>
            <a:r>
              <a:rPr lang="en-GB" dirty="0" smtClean="0"/>
              <a:t>Effort to </a:t>
            </a:r>
            <a:r>
              <a:rPr lang="en-GB" dirty="0" smtClean="0"/>
              <a:t>promote sport among </a:t>
            </a:r>
            <a:r>
              <a:rPr lang="en-GB" dirty="0" smtClean="0"/>
              <a:t>the working classes to produce </a:t>
            </a:r>
            <a:r>
              <a:rPr lang="en-GB" dirty="0"/>
              <a:t>physical improvement in ‘degenerate populations</a:t>
            </a:r>
            <a:r>
              <a:rPr lang="en-GB" dirty="0" smtClean="0"/>
              <a:t>’. </a:t>
            </a:r>
          </a:p>
          <a:p>
            <a:r>
              <a:rPr lang="en-GB" dirty="0" smtClean="0"/>
              <a:t>Football quickly became a popular spectator sport and taken up by many working-class men. </a:t>
            </a:r>
            <a:endParaRPr lang="en-GB" dirty="0"/>
          </a:p>
          <a:p>
            <a:r>
              <a:rPr lang="en-GB" dirty="0" smtClean="0"/>
              <a:t>As sports were shipped across the empire and national they took on a imperial dimension e.g. cricket exported to colonies </a:t>
            </a:r>
            <a:r>
              <a:rPr lang="mr-IN" dirty="0" smtClean="0"/>
              <a:t>–</a:t>
            </a:r>
            <a:r>
              <a:rPr lang="en-GB" dirty="0" smtClean="0"/>
              <a:t> 1909 Imperial Cricket Conference, foundation of Test Matches.</a:t>
            </a:r>
            <a:endParaRPr lang="en-GB" dirty="0"/>
          </a:p>
        </p:txBody>
      </p:sp>
      <p:sp>
        <p:nvSpPr>
          <p:cNvPr id="6" name="Content Placeholder 5"/>
          <p:cNvSpPr>
            <a:spLocks noGrp="1"/>
          </p:cNvSpPr>
          <p:nvPr>
            <p:ph sz="half" idx="2"/>
          </p:nvPr>
        </p:nvSpPr>
        <p:spPr/>
        <p:txBody>
          <a:bodyPr>
            <a:normAutofit fontScale="77500" lnSpcReduction="20000"/>
          </a:bodyPr>
          <a:lstStyle/>
          <a:p>
            <a:endParaRPr lang="en-US"/>
          </a:p>
        </p:txBody>
      </p:sp>
      <p:pic>
        <p:nvPicPr>
          <p:cNvPr id="4" name="Picture 3"/>
          <p:cNvPicPr>
            <a:picLocks noChangeAspect="1"/>
          </p:cNvPicPr>
          <p:nvPr/>
        </p:nvPicPr>
        <p:blipFill>
          <a:blip r:embed="rId2"/>
          <a:stretch>
            <a:fillRect/>
          </a:stretch>
        </p:blipFill>
        <p:spPr>
          <a:xfrm>
            <a:off x="5004048" y="1628800"/>
            <a:ext cx="3535684" cy="1856234"/>
          </a:xfrm>
          <a:prstGeom prst="rect">
            <a:avLst/>
          </a:prstGeom>
        </p:spPr>
      </p:pic>
      <p:pic>
        <p:nvPicPr>
          <p:cNvPr id="5" name="Picture 4"/>
          <p:cNvPicPr>
            <a:picLocks noChangeAspect="1"/>
          </p:cNvPicPr>
          <p:nvPr/>
        </p:nvPicPr>
        <p:blipFill>
          <a:blip r:embed="rId3"/>
          <a:stretch>
            <a:fillRect/>
          </a:stretch>
        </p:blipFill>
        <p:spPr>
          <a:xfrm>
            <a:off x="5004048" y="4149080"/>
            <a:ext cx="3289548" cy="2193032"/>
          </a:xfrm>
          <a:prstGeom prst="rect">
            <a:avLst/>
          </a:prstGeom>
        </p:spPr>
      </p:pic>
    </p:spTree>
    <p:extLst>
      <p:ext uri="{BB962C8B-B14F-4D97-AF65-F5344CB8AC3E}">
        <p14:creationId xmlns:p14="http://schemas.microsoft.com/office/powerpoint/2010/main" val="2033471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u="sng" dirty="0" smtClean="0"/>
              <a:t>Women and exercise</a:t>
            </a:r>
            <a:endParaRPr lang="en-GB" u="sng" dirty="0"/>
          </a:p>
        </p:txBody>
      </p:sp>
      <p:sp>
        <p:nvSpPr>
          <p:cNvPr id="3" name="Content Placeholder 2"/>
          <p:cNvSpPr>
            <a:spLocks noGrp="1"/>
          </p:cNvSpPr>
          <p:nvPr>
            <p:ph idx="1"/>
          </p:nvPr>
        </p:nvSpPr>
        <p:spPr>
          <a:xfrm>
            <a:off x="457200" y="1124744"/>
            <a:ext cx="7787208" cy="5328592"/>
          </a:xfrm>
        </p:spPr>
        <p:txBody>
          <a:bodyPr>
            <a:normAutofit fontScale="85000" lnSpcReduction="20000"/>
          </a:bodyPr>
          <a:lstStyle/>
          <a:p>
            <a:r>
              <a:rPr lang="en-GB" dirty="0" smtClean="0"/>
              <a:t>Late 19</a:t>
            </a:r>
            <a:r>
              <a:rPr lang="en-GB" baseline="30000" dirty="0" smtClean="0"/>
              <a:t>th</a:t>
            </a:r>
            <a:r>
              <a:rPr lang="en-GB" dirty="0" smtClean="0"/>
              <a:t> century – idea that women should exercise emerged </a:t>
            </a:r>
            <a:r>
              <a:rPr lang="mr-IN" dirty="0" smtClean="0"/>
              <a:t>–</a:t>
            </a:r>
            <a:r>
              <a:rPr lang="en-GB" dirty="0" smtClean="0"/>
              <a:t> elite girls schools and content of advice literature.</a:t>
            </a:r>
            <a:endParaRPr lang="en-GB" dirty="0"/>
          </a:p>
          <a:p>
            <a:r>
              <a:rPr lang="en-GB" dirty="0" smtClean="0"/>
              <a:t>Debates on suitability, etiquette and appropriateness of female exercise – walking, dancing, croquet and calisthenics thought most appropriate.</a:t>
            </a:r>
          </a:p>
          <a:p>
            <a:r>
              <a:rPr lang="en-GB" dirty="0" smtClean="0"/>
              <a:t>Commentators became increasingly critical that girls did not have the same sporting opportunities as boys.</a:t>
            </a:r>
          </a:p>
          <a:p>
            <a:r>
              <a:rPr lang="en-GB" dirty="0" smtClean="0"/>
              <a:t>Herbert Spencer – </a:t>
            </a:r>
            <a:r>
              <a:rPr lang="en-GB" dirty="0"/>
              <a:t>does </a:t>
            </a:r>
            <a:r>
              <a:rPr lang="en-GB" dirty="0" smtClean="0"/>
              <a:t>‘the </a:t>
            </a:r>
            <a:r>
              <a:rPr lang="en-GB" dirty="0"/>
              <a:t>constitution of a girl </a:t>
            </a:r>
            <a:r>
              <a:rPr lang="en-GB" dirty="0" smtClean="0"/>
              <a:t>differ </a:t>
            </a:r>
            <a:r>
              <a:rPr lang="en-GB" dirty="0"/>
              <a:t>so entirely from that of a boy as not to need these active exercises? Is it that a girl has none of the promptings to vociferous play by which they boys are impelled</a:t>
            </a:r>
            <a:r>
              <a:rPr lang="en-GB" dirty="0" smtClean="0"/>
              <a:t>.’</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Gymnastics</a:t>
            </a:r>
            <a:endParaRPr lang="en-GB" u="sng" dirty="0"/>
          </a:p>
        </p:txBody>
      </p:sp>
      <p:sp>
        <p:nvSpPr>
          <p:cNvPr id="3" name="Content Placeholder 2"/>
          <p:cNvSpPr>
            <a:spLocks noGrp="1"/>
          </p:cNvSpPr>
          <p:nvPr>
            <p:ph sz="half" idx="1"/>
          </p:nvPr>
        </p:nvSpPr>
        <p:spPr>
          <a:xfrm>
            <a:off x="457200" y="1124744"/>
            <a:ext cx="4038600" cy="5256584"/>
          </a:xfrm>
        </p:spPr>
        <p:txBody>
          <a:bodyPr>
            <a:normAutofit lnSpcReduction="10000"/>
          </a:bodyPr>
          <a:lstStyle/>
          <a:p>
            <a:r>
              <a:rPr lang="en-GB" dirty="0" smtClean="0"/>
              <a:t>In schools including elementary schools for girls (Martina Bergman </a:t>
            </a:r>
            <a:r>
              <a:rPr lang="en-GB" dirty="0" err="1" smtClean="0"/>
              <a:t>Ősterberg</a:t>
            </a:r>
            <a:r>
              <a:rPr lang="en-GB" dirty="0" smtClean="0"/>
              <a:t>, London School Board) </a:t>
            </a:r>
            <a:endParaRPr lang="en-GB" dirty="0" smtClean="0"/>
          </a:p>
          <a:p>
            <a:r>
              <a:rPr lang="en-GB" dirty="0" smtClean="0"/>
              <a:t>Private gymnasia for girls set up and promoted in girls’ magazines.</a:t>
            </a:r>
          </a:p>
          <a:p>
            <a:r>
              <a:rPr lang="en-GB" dirty="0" smtClean="0"/>
              <a:t>1899 </a:t>
            </a:r>
            <a:r>
              <a:rPr lang="en-GB" i="1" dirty="0" smtClean="0"/>
              <a:t>Girl’s Realm </a:t>
            </a:r>
            <a:r>
              <a:rPr lang="en-GB" dirty="0" smtClean="0"/>
              <a:t>magazine advised ‘modern girls’ to pay weekly visit to gym.</a:t>
            </a:r>
            <a:endParaRPr lang="en-GB" dirty="0"/>
          </a:p>
        </p:txBody>
      </p:sp>
      <p:pic>
        <p:nvPicPr>
          <p:cNvPr id="10242" name="Picture 2" descr="Young men and women doing gymnastics, 1888."/>
          <p:cNvPicPr>
            <a:picLocks noChangeAspect="1" noChangeArrowheads="1"/>
          </p:cNvPicPr>
          <p:nvPr/>
        </p:nvPicPr>
        <p:blipFill>
          <a:blip r:embed="rId3" cstate="print"/>
          <a:srcRect/>
          <a:stretch>
            <a:fillRect/>
          </a:stretch>
        </p:blipFill>
        <p:spPr bwMode="auto">
          <a:xfrm>
            <a:off x="4860032" y="1268760"/>
            <a:ext cx="3476625" cy="525658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half" idx="2"/>
          </p:nvPr>
        </p:nvSpPr>
        <p:spPr>
          <a:xfrm>
            <a:off x="539552" y="188640"/>
            <a:ext cx="8208912" cy="864096"/>
          </a:xfrm>
        </p:spPr>
        <p:txBody>
          <a:bodyPr>
            <a:normAutofit/>
          </a:bodyPr>
          <a:lstStyle/>
          <a:p>
            <a:pPr algn="ctr"/>
            <a:r>
              <a:rPr lang="en-GB" sz="4000" u="sng" dirty="0" err="1" smtClean="0"/>
              <a:t>Zander’s</a:t>
            </a:r>
            <a:r>
              <a:rPr lang="en-GB" sz="4000" u="sng" dirty="0" smtClean="0"/>
              <a:t> exercise equipment</a:t>
            </a:r>
            <a:endParaRPr lang="en-GB" sz="4000" u="sng" dirty="0"/>
          </a:p>
        </p:txBody>
      </p:sp>
      <p:pic>
        <p:nvPicPr>
          <p:cNvPr id="11266" name="Picture 2" descr="The Leading Features of Dr G. Zander's Medico-Mechanical..."/>
          <p:cNvPicPr>
            <a:picLocks noChangeAspect="1" noChangeArrowheads="1"/>
          </p:cNvPicPr>
          <p:nvPr/>
        </p:nvPicPr>
        <p:blipFill>
          <a:blip r:embed="rId3" cstate="print"/>
          <a:srcRect/>
          <a:stretch>
            <a:fillRect/>
          </a:stretch>
        </p:blipFill>
        <p:spPr bwMode="auto">
          <a:xfrm>
            <a:off x="4572000" y="900991"/>
            <a:ext cx="4176464" cy="5696361"/>
          </a:xfrm>
          <a:prstGeom prst="rect">
            <a:avLst/>
          </a:prstGeom>
          <a:noFill/>
        </p:spPr>
      </p:pic>
      <p:pic>
        <p:nvPicPr>
          <p:cNvPr id="35842" name="Picture 2" descr="http://www.oldtimestrongman.com/sites/default/files/zander_machines_heilgymnastik_oldtime_strongman_antique_equipment.jpg"/>
          <p:cNvPicPr>
            <a:picLocks noChangeAspect="1" noChangeArrowheads="1"/>
          </p:cNvPicPr>
          <p:nvPr/>
        </p:nvPicPr>
        <p:blipFill>
          <a:blip r:embed="rId4" cstate="print"/>
          <a:srcRect/>
          <a:stretch>
            <a:fillRect/>
          </a:stretch>
        </p:blipFill>
        <p:spPr bwMode="auto">
          <a:xfrm>
            <a:off x="467544" y="908720"/>
            <a:ext cx="3744416" cy="571851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2898</TotalTime>
  <Words>1656</Words>
  <Application>Microsoft Macintosh PowerPoint</Application>
  <PresentationFormat>On-screen Show (4:3)</PresentationFormat>
  <Paragraphs>169</Paragraphs>
  <Slides>31</Slides>
  <Notes>28</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Healthy Lifestyles: Exercise, Sport and Health</vt:lpstr>
      <vt:lpstr>Life cycle and fitness</vt:lpstr>
      <vt:lpstr>Themes</vt:lpstr>
      <vt:lpstr>PowerPoint Presentation</vt:lpstr>
      <vt:lpstr>Sport, public schools, masculinity and empire</vt:lpstr>
      <vt:lpstr>Sport becomes more accessible</vt:lpstr>
      <vt:lpstr>Women and exercise</vt:lpstr>
      <vt:lpstr>Gymnastics</vt:lpstr>
      <vt:lpstr>PowerPoint Presentation</vt:lpstr>
      <vt:lpstr>Cycling and health</vt:lpstr>
      <vt:lpstr>Cycling and risk</vt:lpstr>
      <vt:lpstr>Constance B., admitted Holloway Sanatorium, May 13 1898, Case Book No. 11 Females: Certified female patients admitted May 1898-May 1899 WMS 5159, Wellcome Collection, London, pp.5-6</vt:lpstr>
      <vt:lpstr>Photographer unknown, Two photographs of Constance B., Holloway Sanatorium, CB No.11 Females (Certified patients admitted May 1898-May 1899), 6.7x6.5cm and 3.4x8.5cm, WMS 5159, p.7. WL:L0049041. </vt:lpstr>
      <vt:lpstr>Constance B.’s case notes, Holloway Sanatorium, CB No.11 Females (Certified patients admitted May 1898-May 1899) WMS 5159, pp.51-52, WL: L0033810</vt:lpstr>
      <vt:lpstr>Health in Moderation</vt:lpstr>
      <vt:lpstr>Physical culture</vt:lpstr>
      <vt:lpstr>Eugen Sandow (1867-1925) showman and body builder</vt:lpstr>
      <vt:lpstr>Physical Culture</vt:lpstr>
      <vt:lpstr>Physical Culture Creed, c.1934</vt:lpstr>
      <vt:lpstr>PowerPoint Presentation</vt:lpstr>
      <vt:lpstr>Health and Beauty</vt:lpstr>
      <vt:lpstr>Ideas of health and the healthy body</vt:lpstr>
      <vt:lpstr>New Health Society</vt:lpstr>
      <vt:lpstr>Sir William Arbuthnot Lane (1856-1943)</vt:lpstr>
      <vt:lpstr>Physical education</vt:lpstr>
      <vt:lpstr>Obstacles to PE in schools</vt:lpstr>
      <vt:lpstr>Voluntarism</vt:lpstr>
      <vt:lpstr>Women’s League of Health and Beauty </vt:lpstr>
      <vt:lpstr>State involvement</vt:lpstr>
      <vt:lpstr>Health and sport from 1950</vt:lpstr>
      <vt:lpstr>Conclusion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Lifestyles: Exercise, Sport and Health</dc:title>
  <dc:creator>IT Services</dc:creator>
  <cp:lastModifiedBy>hilary marland</cp:lastModifiedBy>
  <cp:revision>65</cp:revision>
  <dcterms:created xsi:type="dcterms:W3CDTF">2013-11-22T12:20:59Z</dcterms:created>
  <dcterms:modified xsi:type="dcterms:W3CDTF">2018-11-25T18:04:07Z</dcterms:modified>
</cp:coreProperties>
</file>