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embeddings/oleObject1.bin" ContentType="application/vnd.openxmlformats-officedocument.oleObject"/>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comment2.xml" ContentType="application/vnd.openxmlformats-officedocument.presentationml.comment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57" r:id="rId3"/>
    <p:sldId id="258" r:id="rId4"/>
    <p:sldId id="259" r:id="rId5"/>
    <p:sldId id="302" r:id="rId6"/>
    <p:sldId id="260" r:id="rId7"/>
    <p:sldId id="297" r:id="rId8"/>
    <p:sldId id="261" r:id="rId9"/>
    <p:sldId id="270" r:id="rId10"/>
    <p:sldId id="276" r:id="rId11"/>
    <p:sldId id="277" r:id="rId12"/>
    <p:sldId id="278" r:id="rId13"/>
    <p:sldId id="262" r:id="rId14"/>
    <p:sldId id="279" r:id="rId15"/>
    <p:sldId id="263" r:id="rId16"/>
    <p:sldId id="282" r:id="rId17"/>
    <p:sldId id="301" r:id="rId18"/>
    <p:sldId id="284" r:id="rId19"/>
    <p:sldId id="289" r:id="rId20"/>
    <p:sldId id="266" r:id="rId21"/>
    <p:sldId id="304" r:id="rId22"/>
    <p:sldId id="295" r:id="rId23"/>
    <p:sldId id="274" r:id="rId24"/>
    <p:sldId id="294" r:id="rId25"/>
    <p:sldId id="269" r:id="rId26"/>
    <p:sldId id="303" r:id="rId27"/>
    <p:sldId id="298" r:id="rId28"/>
    <p:sldId id="287" r:id="rId29"/>
    <p:sldId id="285" r:id="rId30"/>
    <p:sldId id="291" r:id="rId31"/>
    <p:sldId id="292" r:id="rId32"/>
    <p:sldId id="290" r:id="rId33"/>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ilary marland"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4" autoAdjust="0"/>
    <p:restoredTop sz="86333" autoAdjust="0"/>
  </p:normalViewPr>
  <p:slideViewPr>
    <p:cSldViewPr>
      <p:cViewPr>
        <p:scale>
          <a:sx n="100" d="100"/>
          <a:sy n="100" d="100"/>
        </p:scale>
        <p:origin x="-2200" y="488"/>
      </p:cViewPr>
      <p:guideLst>
        <p:guide orient="horz" pos="2160"/>
        <p:guide pos="2880"/>
      </p:guideLst>
    </p:cSldViewPr>
  </p:slideViewPr>
  <p:outlineViewPr>
    <p:cViewPr>
      <p:scale>
        <a:sx n="33" d="100"/>
        <a:sy n="33" d="100"/>
      </p:scale>
      <p:origin x="0" y="3187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634" y="-96"/>
      </p:cViewPr>
      <p:guideLst>
        <p:guide orient="horz" pos="3127"/>
        <p:guide pos="210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commentAuthors" Target="commentAuthors.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11-16T12:16:41.033" idx="1">
    <p:pos x="10" y="10"/>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8-11-16T12:47:54.576" idx="2">
    <p:pos x="10" y="10"/>
    <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E259DC32-68B8-4FB4-8EB3-24096B99759D}" type="datetimeFigureOut">
              <a:rPr lang="en-GB" smtClean="0"/>
              <a:pPr/>
              <a:t>16/11/18</a:t>
            </a:fld>
            <a:endParaRPr lang="en-GB"/>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1A17DF09-53E5-463A-807E-4DAC1E0D5866}" type="slidenum">
              <a:rPr lang="en-GB" smtClean="0"/>
              <a:pPr/>
              <a:t>‹#›</a:t>
            </a:fld>
            <a:endParaRPr lang="en-GB"/>
          </a:p>
        </p:txBody>
      </p:sp>
    </p:spTree>
    <p:extLst>
      <p:ext uri="{BB962C8B-B14F-4D97-AF65-F5344CB8AC3E}">
        <p14:creationId xmlns:p14="http://schemas.microsoft.com/office/powerpoint/2010/main" val="29451695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7059489B-C802-43B5-A090-1F7719464D6B}" type="datetimeFigureOut">
              <a:rPr lang="en-GB" smtClean="0"/>
              <a:pPr/>
              <a:t>16/11/18</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716463"/>
            <a:ext cx="5335588" cy="4467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FE701218-DE26-486C-B79A-7704289318F2}" type="slidenum">
              <a:rPr lang="en-GB" smtClean="0"/>
              <a:pPr/>
              <a:t>‹#›</a:t>
            </a:fld>
            <a:endParaRPr lang="en-GB"/>
          </a:p>
        </p:txBody>
      </p:sp>
    </p:spTree>
    <p:extLst>
      <p:ext uri="{BB962C8B-B14F-4D97-AF65-F5344CB8AC3E}">
        <p14:creationId xmlns:p14="http://schemas.microsoft.com/office/powerpoint/2010/main" val="1627370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E701218-DE26-486C-B79A-7704289318F2}"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pPr eaLnBrk="1" hangingPunct="1"/>
            <a:endParaRPr lang="en-GB" smtClean="0"/>
          </a:p>
        </p:txBody>
      </p:sp>
      <p:sp>
        <p:nvSpPr>
          <p:cNvPr id="18436" name="Slide Number Placeholder 3"/>
          <p:cNvSpPr>
            <a:spLocks noGrp="1"/>
          </p:cNvSpPr>
          <p:nvPr>
            <p:ph type="sldNum" sz="quarter" idx="5"/>
          </p:nvPr>
        </p:nvSpPr>
        <p:spPr>
          <a:noFill/>
        </p:spPr>
        <p:txBody>
          <a:bodyPr/>
          <a:lstStyle/>
          <a:p>
            <a:fld id="{F2A1B1B2-9BE2-4E8E-BAEC-A8B70413A231}" type="slidenum">
              <a:rPr lang="en-US"/>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E701218-DE26-486C-B79A-7704289318F2}"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22</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23</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24</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25</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27</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28</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29</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30</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31</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32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E2736CD-1CF6-447C-838C-4F421C332959}" type="datetimeFigureOut">
              <a:rPr lang="en-GB" smtClean="0"/>
              <a:pPr/>
              <a:t>16/11/18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E2736CD-1CF6-447C-838C-4F421C332959}" type="datetimeFigureOut">
              <a:rPr lang="en-GB" smtClean="0"/>
              <a:pPr/>
              <a:t>16/11/18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E2736CD-1CF6-447C-838C-4F421C332959}" type="datetimeFigureOut">
              <a:rPr lang="en-GB" smtClean="0"/>
              <a:pPr/>
              <a:t>16/11/18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E2736CD-1CF6-447C-838C-4F421C332959}" type="datetimeFigureOut">
              <a:rPr lang="en-GB" smtClean="0"/>
              <a:pPr/>
              <a:t>16/11/18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2736CD-1CF6-447C-838C-4F421C332959}" type="datetimeFigureOut">
              <a:rPr lang="en-GB" smtClean="0"/>
              <a:pPr/>
              <a:t>16/11/18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E2736CD-1CF6-447C-838C-4F421C332959}" type="datetimeFigureOut">
              <a:rPr lang="en-GB" smtClean="0"/>
              <a:pPr/>
              <a:t>16/11/18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E2736CD-1CF6-447C-838C-4F421C332959}" type="datetimeFigureOut">
              <a:rPr lang="en-GB" smtClean="0"/>
              <a:pPr/>
              <a:t>16/11/18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E2736CD-1CF6-447C-838C-4F421C332959}" type="datetimeFigureOut">
              <a:rPr lang="en-GB" smtClean="0"/>
              <a:pPr/>
              <a:t>16/11/18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2736CD-1CF6-447C-838C-4F421C332959}" type="datetimeFigureOut">
              <a:rPr lang="en-GB" smtClean="0"/>
              <a:pPr/>
              <a:t>16/11/18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2736CD-1CF6-447C-838C-4F421C332959}" type="datetimeFigureOut">
              <a:rPr lang="en-GB" smtClean="0"/>
              <a:pPr/>
              <a:t>16/11/18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2736CD-1CF6-447C-838C-4F421C332959}" type="datetimeFigureOut">
              <a:rPr lang="en-GB" smtClean="0"/>
              <a:pPr/>
              <a:t>16/11/18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FE3694-4DBD-4B27-906E-FD62A0DAE8C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2736CD-1CF6-447C-838C-4F421C332959}" type="datetimeFigureOut">
              <a:rPr lang="en-GB" smtClean="0"/>
              <a:pPr/>
              <a:t>16/11/18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FE3694-4DBD-4B27-906E-FD62A0DAE8C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1.bin"/><Relationship Id="rId5" Type="http://schemas.openxmlformats.org/officeDocument/2006/relationships/image" Target="../media/image10.emf"/><Relationship Id="rId6" Type="http://schemas.openxmlformats.org/officeDocument/2006/relationships/image" Target="../media/image1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comments" Target="../comments/commen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jpeg"/></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1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200" dirty="0" smtClean="0"/>
              <a:t>Cradle to Grave Lecture 7</a:t>
            </a:r>
            <a:br>
              <a:rPr lang="en-GB" sz="2200" dirty="0" smtClean="0"/>
            </a:br>
            <a:r>
              <a:rPr lang="en-GB" dirty="0" smtClean="0"/>
              <a:t>The Challenges of Youth</a:t>
            </a:r>
            <a:endParaRPr lang="en-GB" dirty="0"/>
          </a:p>
        </p:txBody>
      </p:sp>
      <p:pic>
        <p:nvPicPr>
          <p:cNvPr id="27650" name="Picture 2" descr="http://www.victorianlondon.org/childhood/ragamuffin.gif"/>
          <p:cNvPicPr>
            <a:picLocks noChangeAspect="1" noChangeArrowheads="1"/>
          </p:cNvPicPr>
          <p:nvPr/>
        </p:nvPicPr>
        <p:blipFill>
          <a:blip r:embed="rId3" cstate="print"/>
          <a:srcRect/>
          <a:stretch>
            <a:fillRect/>
          </a:stretch>
        </p:blipFill>
        <p:spPr bwMode="auto">
          <a:xfrm>
            <a:off x="5004048" y="1619783"/>
            <a:ext cx="2888792" cy="4464496"/>
          </a:xfrm>
          <a:prstGeom prst="rect">
            <a:avLst/>
          </a:prstGeom>
          <a:noFill/>
        </p:spPr>
      </p:pic>
      <p:pic>
        <p:nvPicPr>
          <p:cNvPr id="27652" name="Picture 4" descr="https://encrypted-tbn0.gstatic.com/images?q=tbn:ANd9GcRHF9XsPp_FykBGpLB6eLOmETFni1hifHlkpgKwlLuGF1tOuv27"/>
          <p:cNvPicPr>
            <a:picLocks noChangeAspect="1" noChangeArrowheads="1"/>
          </p:cNvPicPr>
          <p:nvPr/>
        </p:nvPicPr>
        <p:blipFill>
          <a:blip r:embed="rId4" cstate="print"/>
          <a:srcRect/>
          <a:stretch>
            <a:fillRect/>
          </a:stretch>
        </p:blipFill>
        <p:spPr bwMode="auto">
          <a:xfrm>
            <a:off x="1043608" y="1628800"/>
            <a:ext cx="3024336" cy="439248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850106"/>
          </a:xfrm>
        </p:spPr>
        <p:txBody>
          <a:bodyPr/>
          <a:lstStyle/>
          <a:p>
            <a:r>
              <a:rPr lang="en-GB" u="sng" dirty="0" smtClean="0"/>
              <a:t>Eugenicists</a:t>
            </a:r>
            <a:endParaRPr lang="en-GB" u="sng" dirty="0"/>
          </a:p>
        </p:txBody>
      </p:sp>
      <p:sp>
        <p:nvSpPr>
          <p:cNvPr id="3" name="Content Placeholder 2"/>
          <p:cNvSpPr>
            <a:spLocks noGrp="1"/>
          </p:cNvSpPr>
          <p:nvPr>
            <p:ph idx="1"/>
          </p:nvPr>
        </p:nvSpPr>
        <p:spPr>
          <a:xfrm>
            <a:off x="611560" y="1268760"/>
            <a:ext cx="6851104" cy="5328592"/>
          </a:xfrm>
        </p:spPr>
        <p:txBody>
          <a:bodyPr>
            <a:normAutofit fontScale="70000" lnSpcReduction="20000"/>
          </a:bodyPr>
          <a:lstStyle/>
          <a:p>
            <a:pPr>
              <a:buNone/>
            </a:pPr>
            <a:r>
              <a:rPr lang="en-GB" dirty="0" smtClean="0"/>
              <a:t>	</a:t>
            </a:r>
          </a:p>
          <a:p>
            <a:pPr>
              <a:buNone/>
            </a:pPr>
            <a:r>
              <a:rPr lang="en-GB" i="1" dirty="0" smtClean="0"/>
              <a:t>	</a:t>
            </a:r>
            <a:r>
              <a:rPr lang="en-GB" sz="3600" i="1" dirty="0" smtClean="0"/>
              <a:t>‘Probably the most important years in anyone’s life are those eight or ten preceding the twenty-first birthday. During these years Heredity, one of the two great developmental factors, bears its crop, and the seeds sown before birth and during childhood come to maturity. During these years also the other great developmental force known as Environment has full play, the still plastic nature is moulded by circumstances, and the influences of these two forces is seen in the manner of individual that results.’</a:t>
            </a:r>
          </a:p>
          <a:p>
            <a:pPr>
              <a:buNone/>
            </a:pPr>
            <a:r>
              <a:rPr lang="en-GB" dirty="0" smtClean="0"/>
              <a:t>	</a:t>
            </a:r>
          </a:p>
          <a:p>
            <a:pPr>
              <a:buNone/>
            </a:pPr>
            <a:r>
              <a:rPr lang="en-GB" dirty="0" smtClean="0"/>
              <a:t>	Mary </a:t>
            </a:r>
            <a:r>
              <a:rPr lang="en-GB" dirty="0" err="1" smtClean="0"/>
              <a:t>Scharlieb</a:t>
            </a:r>
            <a:r>
              <a:rPr lang="en-GB" dirty="0" smtClean="0"/>
              <a:t> and F. Arthur </a:t>
            </a:r>
            <a:r>
              <a:rPr lang="en-GB" dirty="0" err="1" smtClean="0"/>
              <a:t>Sibly</a:t>
            </a:r>
            <a:r>
              <a:rPr lang="en-GB" dirty="0" smtClean="0"/>
              <a:t>, </a:t>
            </a:r>
            <a:r>
              <a:rPr lang="en-GB" i="1" dirty="0" smtClean="0"/>
              <a:t>Youth and Sex: Dangers and Safeguards for Boys and Girls</a:t>
            </a:r>
            <a:r>
              <a:rPr lang="en-GB" dirty="0" smtClean="0"/>
              <a:t> (London: T.C. &amp; E.C. Jack, 1919), </a:t>
            </a:r>
            <a:r>
              <a:rPr lang="en-GB" i="1" dirty="0" smtClean="0"/>
              <a:t>Part 1: ‘Girls’, by Mary </a:t>
            </a:r>
            <a:r>
              <a:rPr lang="en-GB" dirty="0" err="1" smtClean="0"/>
              <a:t>Scharlieb</a:t>
            </a:r>
            <a:r>
              <a:rPr lang="en-GB" dirty="0" smtClean="0"/>
              <a:t>, p. 7.</a:t>
            </a:r>
            <a:endParaRPr lang="en-GB" dirty="0"/>
          </a:p>
        </p:txBody>
      </p:sp>
      <p:pic>
        <p:nvPicPr>
          <p:cNvPr id="4" name="Picture 3"/>
          <p:cNvPicPr>
            <a:picLocks noChangeAspect="1"/>
          </p:cNvPicPr>
          <p:nvPr/>
        </p:nvPicPr>
        <p:blipFill>
          <a:blip r:embed="rId3"/>
          <a:stretch>
            <a:fillRect/>
          </a:stretch>
        </p:blipFill>
        <p:spPr>
          <a:xfrm>
            <a:off x="7466353" y="1700808"/>
            <a:ext cx="1590065" cy="194421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u="sng" dirty="0" smtClean="0"/>
              <a:t>Particular risk for girls</a:t>
            </a:r>
            <a:endParaRPr lang="en-GB" u="sng" dirty="0"/>
          </a:p>
        </p:txBody>
      </p:sp>
      <p:sp>
        <p:nvSpPr>
          <p:cNvPr id="3" name="Content Placeholder 2"/>
          <p:cNvSpPr>
            <a:spLocks noGrp="1"/>
          </p:cNvSpPr>
          <p:nvPr>
            <p:ph idx="1"/>
          </p:nvPr>
        </p:nvSpPr>
        <p:spPr>
          <a:xfrm>
            <a:off x="457200" y="1124744"/>
            <a:ext cx="8229600" cy="5733256"/>
          </a:xfrm>
        </p:spPr>
        <p:txBody>
          <a:bodyPr>
            <a:normAutofit/>
          </a:bodyPr>
          <a:lstStyle/>
          <a:p>
            <a:pPr>
              <a:buNone/>
            </a:pPr>
            <a:r>
              <a:rPr lang="en-GB" dirty="0" smtClean="0"/>
              <a:t>	</a:t>
            </a:r>
            <a:r>
              <a:rPr lang="en-GB" sz="2400" i="1" dirty="0" smtClean="0"/>
              <a:t>‘a girl when becoming a woman should not have any mental or bodily labour to perform. She should therefore neither study nor work, but have only good food, exercise, sleep, and clothing. If she accomplishes the beginning of this important phase of her life with vigour and success, she will have secured one of the chief ends of her existence’. </a:t>
            </a:r>
          </a:p>
          <a:p>
            <a:pPr>
              <a:buNone/>
            </a:pPr>
            <a:endParaRPr lang="en-GB" sz="2400" i="1" dirty="0" smtClean="0"/>
          </a:p>
          <a:p>
            <a:pPr>
              <a:buNone/>
            </a:pPr>
            <a:r>
              <a:rPr lang="en-GB" sz="2400" dirty="0" smtClean="0"/>
              <a:t>	Robert Reid </a:t>
            </a:r>
            <a:r>
              <a:rPr lang="en-GB" sz="2400" dirty="0" err="1" smtClean="0"/>
              <a:t>Rentoul</a:t>
            </a:r>
            <a:r>
              <a:rPr lang="en-GB" sz="2400" dirty="0" smtClean="0"/>
              <a:t>, </a:t>
            </a:r>
            <a:r>
              <a:rPr lang="en-GB" sz="2400" i="1" dirty="0" smtClean="0"/>
              <a:t>The Dignity of </a:t>
            </a:r>
            <a:r>
              <a:rPr lang="en-GB" sz="2600" i="1" dirty="0" smtClean="0"/>
              <a:t>Woman’s Health and the Nemesis of its Neglect </a:t>
            </a:r>
            <a:r>
              <a:rPr lang="en-GB" sz="2600" dirty="0" smtClean="0"/>
              <a:t>(A Pamphlet for Women and Girls) (London: J. &amp; A. Churchill, 1890),p. xxviii.</a:t>
            </a:r>
            <a:endParaRPr lang="en-GB" sz="26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64704"/>
          </a:xfrm>
        </p:spPr>
        <p:txBody>
          <a:bodyPr/>
          <a:lstStyle/>
          <a:p>
            <a:r>
              <a:rPr lang="en-GB" u="sng" dirty="0" err="1" smtClean="0"/>
              <a:t>Rentoul</a:t>
            </a:r>
            <a:r>
              <a:rPr lang="en-GB" u="sng" dirty="0" smtClean="0"/>
              <a:t> contd.</a:t>
            </a:r>
            <a:endParaRPr lang="en-GB" u="sng" dirty="0"/>
          </a:p>
        </p:txBody>
      </p:sp>
      <p:sp>
        <p:nvSpPr>
          <p:cNvPr id="3" name="Content Placeholder 2"/>
          <p:cNvSpPr>
            <a:spLocks noGrp="1"/>
          </p:cNvSpPr>
          <p:nvPr>
            <p:ph idx="1"/>
          </p:nvPr>
        </p:nvSpPr>
        <p:spPr>
          <a:xfrm>
            <a:off x="457200" y="836712"/>
            <a:ext cx="8229600" cy="5832648"/>
          </a:xfrm>
        </p:spPr>
        <p:txBody>
          <a:bodyPr>
            <a:normAutofit fontScale="70000" lnSpcReduction="20000"/>
          </a:bodyPr>
          <a:lstStyle/>
          <a:p>
            <a:pPr>
              <a:buNone/>
            </a:pPr>
            <a:r>
              <a:rPr lang="en-GB" dirty="0" smtClean="0"/>
              <a:t>	</a:t>
            </a:r>
            <a:r>
              <a:rPr lang="en-GB" sz="3600" i="1" dirty="0" smtClean="0"/>
              <a:t>‘Show an uninterested observer an ovary. To such it appears only a bit of flesh. Yet on two such little organs… depend not only the future of the world’s population, but also the health and happiness of their owner.’</a:t>
            </a:r>
          </a:p>
          <a:p>
            <a:pPr>
              <a:buNone/>
            </a:pPr>
            <a:endParaRPr lang="en-GB" sz="3600" i="1" dirty="0" smtClean="0"/>
          </a:p>
          <a:p>
            <a:pPr>
              <a:buNone/>
            </a:pPr>
            <a:r>
              <a:rPr lang="en-GB" sz="3600" dirty="0" smtClean="0"/>
              <a:t>	</a:t>
            </a:r>
            <a:r>
              <a:rPr lang="en-GB" sz="3600" i="1" dirty="0" smtClean="0"/>
              <a:t>‘What is the use of sacrificing health for the sake of “grinding up” a little history, geography or music?’ </a:t>
            </a:r>
            <a:r>
              <a:rPr lang="en-GB" sz="3600" dirty="0" smtClean="0"/>
              <a:t>Girls were urged to rest </a:t>
            </a:r>
            <a:r>
              <a:rPr lang="en-GB" sz="3600" i="1" dirty="0" smtClean="0"/>
              <a:t>‘until the system becomes used to the new condition… The effort to develop into womanhood requires all the best energies and strength a girl can possess.’ </a:t>
            </a:r>
          </a:p>
          <a:p>
            <a:pPr>
              <a:buNone/>
            </a:pPr>
            <a:endParaRPr lang="en-GB" i="1" dirty="0" smtClean="0"/>
          </a:p>
          <a:p>
            <a:pPr>
              <a:buNone/>
            </a:pPr>
            <a:endParaRPr lang="en-GB" i="1" dirty="0" smtClean="0"/>
          </a:p>
          <a:p>
            <a:pPr>
              <a:buNone/>
            </a:pPr>
            <a:r>
              <a:rPr lang="en-GB" dirty="0" smtClean="0"/>
              <a:t>	</a:t>
            </a:r>
            <a:r>
              <a:rPr lang="en-GB" sz="3100" dirty="0" smtClean="0"/>
              <a:t>Robert Reid </a:t>
            </a:r>
            <a:r>
              <a:rPr lang="en-GB" sz="3100" dirty="0" err="1" smtClean="0"/>
              <a:t>Rentoul</a:t>
            </a:r>
            <a:r>
              <a:rPr lang="en-GB" sz="3100" dirty="0" smtClean="0"/>
              <a:t>, </a:t>
            </a:r>
            <a:r>
              <a:rPr lang="en-GB" sz="3100" i="1" dirty="0" smtClean="0"/>
              <a:t>The Dignity of Woman’s Health and the Nemesis of its Neglect (A Pamphlet for Women and Girls) </a:t>
            </a:r>
            <a:r>
              <a:rPr lang="en-GB" sz="3100" dirty="0" smtClean="0"/>
              <a:t>(London: J. &amp; A. Churchill, 1890), pp.xvi, xxx, xxviii, 45-46</a:t>
            </a:r>
            <a:endParaRPr lang="en-GB" sz="3100" i="1" dirty="0"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u="sng" dirty="0" smtClean="0"/>
              <a:t>Eugenicists</a:t>
            </a:r>
            <a:endParaRPr lang="en-GB" u="sng" dirty="0"/>
          </a:p>
        </p:txBody>
      </p:sp>
      <p:sp>
        <p:nvSpPr>
          <p:cNvPr id="3" name="Content Placeholder 2"/>
          <p:cNvSpPr>
            <a:spLocks noGrp="1"/>
          </p:cNvSpPr>
          <p:nvPr>
            <p:ph idx="1"/>
          </p:nvPr>
        </p:nvSpPr>
        <p:spPr>
          <a:xfrm>
            <a:off x="251520" y="1196752"/>
            <a:ext cx="6779096" cy="5184576"/>
          </a:xfrm>
        </p:spPr>
        <p:txBody>
          <a:bodyPr>
            <a:normAutofit fontScale="77500" lnSpcReduction="20000"/>
          </a:bodyPr>
          <a:lstStyle/>
          <a:p>
            <a:pPr marL="0" indent="0" algn="just">
              <a:buNone/>
            </a:pPr>
            <a:r>
              <a:rPr lang="en-GB" sz="3000" dirty="0" smtClean="0"/>
              <a:t>Strongly influenced by G. Stanley Hall, American psychologist, educator and eugenicist (</a:t>
            </a:r>
            <a:r>
              <a:rPr lang="en-GB" sz="3000" i="1" dirty="0" smtClean="0"/>
              <a:t>Adolescence </a:t>
            </a:r>
            <a:r>
              <a:rPr lang="en-GB" sz="3000" dirty="0" smtClean="0"/>
              <a:t>1904 and </a:t>
            </a:r>
            <a:r>
              <a:rPr lang="en-GB" sz="3000" i="1" dirty="0" smtClean="0"/>
              <a:t>Youth</a:t>
            </a:r>
            <a:r>
              <a:rPr lang="en-GB" sz="3000" dirty="0" smtClean="0"/>
              <a:t> 1906). Warned of ‘instability’ of adolescence</a:t>
            </a:r>
            <a:r>
              <a:rPr lang="en-GB" dirty="0" smtClean="0"/>
              <a:t>.</a:t>
            </a:r>
          </a:p>
          <a:p>
            <a:pPr marL="0" indent="0" algn="just">
              <a:buNone/>
            </a:pPr>
            <a:endParaRPr lang="en-GB" dirty="0" smtClean="0"/>
          </a:p>
          <a:p>
            <a:pPr algn="just">
              <a:buNone/>
            </a:pPr>
            <a:r>
              <a:rPr lang="en-GB" dirty="0" smtClean="0"/>
              <a:t>	</a:t>
            </a:r>
            <a:r>
              <a:rPr lang="en-GB" i="1" dirty="0" smtClean="0"/>
              <a:t>‘Another principle should be to broaden by retarding… a purely intellectual man is no doubt biologically a deformity, but a purely intellectual woman is far more so’.</a:t>
            </a:r>
          </a:p>
          <a:p>
            <a:pPr algn="just">
              <a:buNone/>
            </a:pPr>
            <a:r>
              <a:rPr lang="en-GB" sz="2800" dirty="0" smtClean="0"/>
              <a:t>G. Stanley Hall, </a:t>
            </a:r>
            <a:r>
              <a:rPr lang="en-GB" sz="2800" i="1" dirty="0" smtClean="0"/>
              <a:t>Youth: Its Education, Regimen, and Hygiene </a:t>
            </a:r>
            <a:r>
              <a:rPr lang="en-GB" sz="2800" dirty="0" smtClean="0"/>
              <a:t>(New </a:t>
            </a:r>
            <a:r>
              <a:rPr lang="en-GB" sz="2800" dirty="0" smtClean="0"/>
              <a:t>York, </a:t>
            </a:r>
            <a:r>
              <a:rPr lang="en-GB" sz="2800" dirty="0" smtClean="0"/>
              <a:t>1906</a:t>
            </a:r>
            <a:r>
              <a:rPr lang="en-GB" sz="2800" dirty="0" smtClean="0"/>
              <a:t>)</a:t>
            </a:r>
          </a:p>
          <a:p>
            <a:pPr algn="just">
              <a:buNone/>
            </a:pPr>
            <a:endParaRPr lang="en-GB" sz="2800" dirty="0"/>
          </a:p>
          <a:p>
            <a:pPr algn="just">
              <a:buNone/>
            </a:pPr>
            <a:r>
              <a:rPr lang="en-GB" sz="2800" dirty="0" smtClean="0"/>
              <a:t>Also influenced work of J.W. Slaughter who introduced Stanley Hall’s work to audiences of youth workers and teachers in UK </a:t>
            </a:r>
            <a:r>
              <a:rPr lang="mr-IN" sz="2800" dirty="0" smtClean="0"/>
              <a:t>–</a:t>
            </a:r>
            <a:r>
              <a:rPr lang="en-GB" sz="2800" dirty="0" smtClean="0"/>
              <a:t> </a:t>
            </a:r>
            <a:r>
              <a:rPr lang="en-GB" sz="2800" i="1" dirty="0" smtClean="0"/>
              <a:t>The Adolescent </a:t>
            </a:r>
            <a:r>
              <a:rPr lang="en-GB" sz="2800" dirty="0" smtClean="0"/>
              <a:t>(1907)</a:t>
            </a:r>
            <a:endParaRPr lang="en-GB" sz="2800" dirty="0" smtClean="0"/>
          </a:p>
        </p:txBody>
      </p:sp>
      <p:pic>
        <p:nvPicPr>
          <p:cNvPr id="4" name="Picture 3"/>
          <p:cNvPicPr>
            <a:picLocks noChangeAspect="1"/>
          </p:cNvPicPr>
          <p:nvPr/>
        </p:nvPicPr>
        <p:blipFill>
          <a:blip r:embed="rId3"/>
          <a:stretch>
            <a:fillRect/>
          </a:stretch>
        </p:blipFill>
        <p:spPr>
          <a:xfrm>
            <a:off x="7236296" y="1484784"/>
            <a:ext cx="1573375" cy="1368152"/>
          </a:xfrm>
          <a:prstGeom prst="rect">
            <a:avLst/>
          </a:prstGeom>
        </p:spPr>
      </p:pic>
      <p:pic>
        <p:nvPicPr>
          <p:cNvPr id="5" name="Picture 4"/>
          <p:cNvPicPr>
            <a:picLocks noChangeAspect="1"/>
          </p:cNvPicPr>
          <p:nvPr/>
        </p:nvPicPr>
        <p:blipFill>
          <a:blip r:embed="rId4"/>
          <a:stretch>
            <a:fillRect/>
          </a:stretch>
        </p:blipFill>
        <p:spPr>
          <a:xfrm>
            <a:off x="7265665" y="3241540"/>
            <a:ext cx="1514635" cy="206541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r>
              <a:rPr lang="en-GB" dirty="0" err="1" smtClean="0"/>
              <a:t>Arabella</a:t>
            </a:r>
            <a:r>
              <a:rPr lang="en-GB" dirty="0" smtClean="0"/>
              <a:t> </a:t>
            </a:r>
            <a:r>
              <a:rPr lang="en-GB" dirty="0" err="1" smtClean="0"/>
              <a:t>Kenealy</a:t>
            </a:r>
            <a:r>
              <a:rPr lang="en-GB" dirty="0" smtClean="0"/>
              <a:t> (</a:t>
            </a:r>
            <a:r>
              <a:rPr lang="en-GB" dirty="0" smtClean="0"/>
              <a:t>feminist </a:t>
            </a:r>
            <a:r>
              <a:rPr lang="en-GB" dirty="0" smtClean="0"/>
              <a:t>eugenicist)</a:t>
            </a:r>
            <a:endParaRPr lang="en-GB" dirty="0"/>
          </a:p>
        </p:txBody>
      </p:sp>
      <p:sp>
        <p:nvSpPr>
          <p:cNvPr id="3" name="Content Placeholder 2"/>
          <p:cNvSpPr>
            <a:spLocks noGrp="1"/>
          </p:cNvSpPr>
          <p:nvPr>
            <p:ph idx="1"/>
          </p:nvPr>
        </p:nvSpPr>
        <p:spPr>
          <a:xfrm>
            <a:off x="457200" y="1196752"/>
            <a:ext cx="8229600" cy="5544616"/>
          </a:xfrm>
        </p:spPr>
        <p:txBody>
          <a:bodyPr>
            <a:normAutofit fontScale="85000" lnSpcReduction="10000"/>
          </a:bodyPr>
          <a:lstStyle/>
          <a:p>
            <a:pPr>
              <a:buNone/>
            </a:pPr>
            <a:r>
              <a:rPr lang="en-GB" dirty="0" smtClean="0"/>
              <a:t>	</a:t>
            </a:r>
            <a:r>
              <a:rPr lang="en-GB" i="1" dirty="0" smtClean="0"/>
              <a:t>‘</a:t>
            </a:r>
            <a:r>
              <a:rPr lang="en-GB" sz="3300" i="1" dirty="0" smtClean="0"/>
              <a:t>From having been a strong, young, active, boy-like creature, now – provided her development be allowed to take the normal course – the girl </a:t>
            </a:r>
            <a:r>
              <a:rPr lang="en-GB" sz="3300" i="1" dirty="0" smtClean="0"/>
              <a:t>loses </a:t>
            </a:r>
            <a:r>
              <a:rPr lang="en-GB" sz="3300" i="1" dirty="0" smtClean="0"/>
              <a:t>physical activity and strength. A phase of invalidation sets in. Instinctively, she no longer runs and romps. New </a:t>
            </a:r>
            <a:r>
              <a:rPr lang="en-GB" sz="3300" i="1" dirty="0" err="1" smtClean="0"/>
              <a:t>langours</a:t>
            </a:r>
            <a:r>
              <a:rPr lang="en-GB" sz="3300" i="1" dirty="0" smtClean="0"/>
              <a:t> invest her in mind and in body. She is indisposed to brain-work or too much exertion. She lounges and muses… She suffers from </a:t>
            </a:r>
            <a:r>
              <a:rPr lang="en-GB" sz="3300" i="1" dirty="0" err="1" smtClean="0"/>
              <a:t>lassitudes</a:t>
            </a:r>
            <a:r>
              <a:rPr lang="en-GB" sz="3300" i="1" dirty="0" smtClean="0"/>
              <a:t>… She becomes a complex of disabilities…. which indelicate, sickly or over-taxed girls show in </a:t>
            </a:r>
            <a:r>
              <a:rPr lang="en-GB" sz="3300" i="1" dirty="0" err="1" smtClean="0"/>
              <a:t>chlorosis</a:t>
            </a:r>
            <a:r>
              <a:rPr lang="en-GB" sz="3300" i="1" dirty="0" smtClean="0"/>
              <a:t>, anaemia, hysteria and other ills’.</a:t>
            </a:r>
          </a:p>
          <a:p>
            <a:pPr>
              <a:buNone/>
            </a:pPr>
            <a:endParaRPr lang="en-GB" dirty="0" smtClean="0"/>
          </a:p>
          <a:p>
            <a:pPr>
              <a:buNone/>
            </a:pPr>
            <a:r>
              <a:rPr lang="en-GB" dirty="0" smtClean="0"/>
              <a:t>	</a:t>
            </a:r>
            <a:r>
              <a:rPr lang="en-GB" sz="2600" dirty="0" err="1" smtClean="0"/>
              <a:t>Arabella</a:t>
            </a:r>
            <a:r>
              <a:rPr lang="en-GB" sz="2600" dirty="0" smtClean="0"/>
              <a:t> </a:t>
            </a:r>
            <a:r>
              <a:rPr lang="en-GB" sz="2600" dirty="0" err="1" smtClean="0"/>
              <a:t>Kenealy</a:t>
            </a:r>
            <a:r>
              <a:rPr lang="en-GB" sz="2600" dirty="0" smtClean="0"/>
              <a:t>, </a:t>
            </a:r>
            <a:r>
              <a:rPr lang="en-GB" sz="2600" i="1" dirty="0" smtClean="0"/>
              <a:t>Feminism and Sex-Extinction (London: T. Fisher </a:t>
            </a:r>
            <a:r>
              <a:rPr lang="en-GB" sz="2600" i="1" dirty="0" err="1" smtClean="0"/>
              <a:t>Unwin</a:t>
            </a:r>
            <a:r>
              <a:rPr lang="en-GB" sz="2600" i="1" dirty="0"/>
              <a:t> </a:t>
            </a:r>
            <a:r>
              <a:rPr lang="en-GB" sz="2600" dirty="0" smtClean="0"/>
              <a:t>[</a:t>
            </a:r>
            <a:r>
              <a:rPr lang="en-GB" sz="2600" dirty="0" smtClean="0"/>
              <a:t>1920]), p. 110.</a:t>
            </a:r>
            <a:endParaRPr lang="en-GB" sz="26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GB" dirty="0" smtClean="0"/>
              <a:t>Menstruation</a:t>
            </a:r>
            <a:endParaRPr lang="en-GB" dirty="0"/>
          </a:p>
        </p:txBody>
      </p:sp>
      <p:sp>
        <p:nvSpPr>
          <p:cNvPr id="3" name="Content Placeholder 2"/>
          <p:cNvSpPr>
            <a:spLocks noGrp="1"/>
          </p:cNvSpPr>
          <p:nvPr>
            <p:ph idx="1"/>
          </p:nvPr>
        </p:nvSpPr>
        <p:spPr>
          <a:xfrm>
            <a:off x="457200" y="836712"/>
            <a:ext cx="8229600" cy="5832648"/>
          </a:xfrm>
        </p:spPr>
        <p:txBody>
          <a:bodyPr>
            <a:normAutofit fontScale="92500" lnSpcReduction="10000"/>
          </a:bodyPr>
          <a:lstStyle/>
          <a:p>
            <a:r>
              <a:rPr lang="en-GB" dirty="0" smtClean="0"/>
              <a:t>Superstition, myth, taboo, </a:t>
            </a:r>
            <a:r>
              <a:rPr lang="en-GB" dirty="0" err="1" smtClean="0"/>
              <a:t>uncleanliness</a:t>
            </a:r>
            <a:r>
              <a:rPr lang="en-GB" dirty="0" smtClean="0"/>
              <a:t>, pollution</a:t>
            </a:r>
          </a:p>
          <a:p>
            <a:r>
              <a:rPr lang="en-GB" dirty="0" smtClean="0"/>
              <a:t>Jules Michelet - 15-20 days out of every 28, women were ‘wounded invalids’ (</a:t>
            </a:r>
            <a:r>
              <a:rPr lang="fr-FR" dirty="0" smtClean="0"/>
              <a:t>Jules Michelet, </a:t>
            </a:r>
            <a:r>
              <a:rPr lang="fr-FR" i="1" dirty="0" smtClean="0"/>
              <a:t>L’Amour (Paris: L. Hachette &amp; Cie, 1858)</a:t>
            </a:r>
            <a:endParaRPr lang="en-GB" dirty="0" smtClean="0"/>
          </a:p>
          <a:p>
            <a:r>
              <a:rPr lang="en-GB" dirty="0" smtClean="0"/>
              <a:t>Menstruation could cause weakness, mental illness, and be painful and debilitating . Pathological vs. natural</a:t>
            </a:r>
          </a:p>
          <a:p>
            <a:r>
              <a:rPr lang="en-GB" dirty="0" smtClean="0"/>
              <a:t>An important  epoch on route to ‘womanhood’</a:t>
            </a:r>
          </a:p>
          <a:p>
            <a:r>
              <a:rPr lang="en-GB" dirty="0" smtClean="0"/>
              <a:t>Medical Women’s Federation (founded 1916) and advice literature for </a:t>
            </a:r>
            <a:r>
              <a:rPr lang="en-GB" dirty="0" smtClean="0"/>
              <a:t>girls </a:t>
            </a:r>
            <a:r>
              <a:rPr lang="mr-IN" dirty="0" smtClean="0"/>
              <a:t>–</a:t>
            </a:r>
            <a:r>
              <a:rPr lang="en-GB" dirty="0" smtClean="0"/>
              <a:t> advocate that menstruation should not disrupt schooling but urged attention to hygiene and self-care</a:t>
            </a:r>
            <a:endParaRPr lang="en-GB"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Hysteria</a:t>
            </a:r>
            <a:endParaRPr lang="en-GB" dirty="0"/>
          </a:p>
        </p:txBody>
      </p:sp>
      <p:sp>
        <p:nvSpPr>
          <p:cNvPr id="7" name="Content Placeholder 6"/>
          <p:cNvSpPr>
            <a:spLocks noGrp="1"/>
          </p:cNvSpPr>
          <p:nvPr>
            <p:ph sz="half" idx="1"/>
          </p:nvPr>
        </p:nvSpPr>
        <p:spPr>
          <a:xfrm>
            <a:off x="395536" y="1268760"/>
            <a:ext cx="4038600" cy="5589240"/>
          </a:xfrm>
        </p:spPr>
        <p:txBody>
          <a:bodyPr>
            <a:normAutofit fontScale="92500" lnSpcReduction="10000"/>
          </a:bodyPr>
          <a:lstStyle/>
          <a:p>
            <a:r>
              <a:rPr lang="en-GB" dirty="0" smtClean="0"/>
              <a:t>The ‘Daughters’ disease’?</a:t>
            </a:r>
          </a:p>
          <a:p>
            <a:r>
              <a:rPr lang="en-GB" dirty="0" smtClean="0"/>
              <a:t>A Victorian epidemic?</a:t>
            </a:r>
          </a:p>
          <a:p>
            <a:r>
              <a:rPr lang="en-GB" dirty="0" smtClean="0"/>
              <a:t>Connections to social class? Did the working class get it?</a:t>
            </a:r>
          </a:p>
          <a:p>
            <a:r>
              <a:rPr lang="en-GB" dirty="0" smtClean="0"/>
              <a:t>‘Social’ and ‘medical’ causes</a:t>
            </a:r>
          </a:p>
          <a:p>
            <a:r>
              <a:rPr lang="en-GB" dirty="0" smtClean="0"/>
              <a:t>Over-work?/Over-education?</a:t>
            </a:r>
          </a:p>
          <a:p>
            <a:r>
              <a:rPr lang="en-GB" dirty="0" smtClean="0"/>
              <a:t>A form of protest against patriarchy?</a:t>
            </a:r>
          </a:p>
          <a:p>
            <a:r>
              <a:rPr lang="en-GB" dirty="0" smtClean="0"/>
              <a:t>Rebellion?</a:t>
            </a:r>
          </a:p>
          <a:p>
            <a:r>
              <a:rPr lang="en-GB" dirty="0" smtClean="0"/>
              <a:t>A rich visual archive...</a:t>
            </a:r>
          </a:p>
          <a:p>
            <a:endParaRPr lang="en-GB" dirty="0"/>
          </a:p>
        </p:txBody>
      </p:sp>
      <p:pic>
        <p:nvPicPr>
          <p:cNvPr id="40962" name="Picture 2" descr="Female patient with twitching eyelids"/>
          <p:cNvPicPr>
            <a:picLocks noChangeAspect="1" noChangeArrowheads="1"/>
          </p:cNvPicPr>
          <p:nvPr/>
        </p:nvPicPr>
        <p:blipFill>
          <a:blip r:embed="rId3" cstate="print"/>
          <a:srcRect/>
          <a:stretch>
            <a:fillRect/>
          </a:stretch>
        </p:blipFill>
        <p:spPr bwMode="auto">
          <a:xfrm>
            <a:off x="4788998" y="1241284"/>
            <a:ext cx="3600400" cy="551723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p>
        </p:txBody>
      </p:sp>
      <p:sp>
        <p:nvSpPr>
          <p:cNvPr id="1028" name="Rectangle 7"/>
          <p:cNvSpPr>
            <a:spLocks noChangeArrowheads="1"/>
          </p:cNvSpPr>
          <p:nvPr/>
        </p:nvSpPr>
        <p:spPr bwMode="auto">
          <a:xfrm>
            <a:off x="0" y="395288"/>
            <a:ext cx="9144000" cy="0"/>
          </a:xfrm>
          <a:prstGeom prst="rect">
            <a:avLst/>
          </a:prstGeom>
          <a:noFill/>
          <a:ln w="9525">
            <a:noFill/>
            <a:miter lim="800000"/>
            <a:headEnd/>
            <a:tailEnd/>
          </a:ln>
        </p:spPr>
        <p:txBody>
          <a:bodyPr wrap="none" anchor="ctr">
            <a:spAutoFit/>
          </a:bodyPr>
          <a:lstStyle/>
          <a:p>
            <a:endParaRPr lang="en-GB"/>
          </a:p>
        </p:txBody>
      </p:sp>
      <p:graphicFrame>
        <p:nvGraphicFramePr>
          <p:cNvPr id="1026" name="Object 6"/>
          <p:cNvGraphicFramePr>
            <a:graphicFrameLocks noChangeAspect="1"/>
          </p:cNvGraphicFramePr>
          <p:nvPr/>
        </p:nvGraphicFramePr>
        <p:xfrm>
          <a:off x="0" y="0"/>
          <a:ext cx="4686300" cy="6067425"/>
        </p:xfrm>
        <a:graphic>
          <a:graphicData uri="http://schemas.openxmlformats.org/presentationml/2006/ole">
            <mc:AlternateContent xmlns:mc="http://schemas.openxmlformats.org/markup-compatibility/2006">
              <mc:Choice xmlns:v="urn:schemas-microsoft-com:vml" Requires="v">
                <p:oleObj spid="_x0000_s1036" name="Document" r:id="rId4" imgW="4688313" imgH="6081322" progId="Word.Document.8">
                  <p:embed/>
                </p:oleObj>
              </mc:Choice>
              <mc:Fallback>
                <p:oleObj name="Document" r:id="rId4" imgW="4688313" imgH="6081322" progId="Word.Documen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4686300" cy="6067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descr="~AUT0014"/>
          <p:cNvPicPr>
            <a:picLocks noChangeAspect="1" noChangeArrowheads="1"/>
          </p:cNvPicPr>
          <p:nvPr/>
        </p:nvPicPr>
        <p:blipFill>
          <a:blip r:embed="rId6" cstate="print">
            <a:lum contrast="6000"/>
          </a:blip>
          <a:srcRect l="1996" t="1988" r="10504" b="10497"/>
          <a:stretch>
            <a:fillRect/>
          </a:stretch>
        </p:blipFill>
        <p:spPr>
          <a:xfrm>
            <a:off x="4572000" y="188640"/>
            <a:ext cx="3662362" cy="5183188"/>
          </a:xfrm>
          <a:prstGeom prst="rect">
            <a:avLst/>
          </a:prstGeom>
          <a:noFill/>
        </p:spPr>
      </p:pic>
      <p:sp>
        <p:nvSpPr>
          <p:cNvPr id="6" name="Rectangle 2"/>
          <p:cNvSpPr>
            <a:spLocks noGrp="1" noChangeArrowheads="1"/>
          </p:cNvSpPr>
          <p:nvPr>
            <p:ph type="title"/>
          </p:nvPr>
        </p:nvSpPr>
        <p:spPr>
          <a:xfrm>
            <a:off x="4642992" y="5301208"/>
            <a:ext cx="4501008" cy="1556792"/>
          </a:xfrm>
        </p:spPr>
        <p:txBody>
          <a:bodyPr>
            <a:normAutofit/>
          </a:bodyPr>
          <a:lstStyle/>
          <a:p>
            <a:pPr eaLnBrk="1" hangingPunct="1"/>
            <a:r>
              <a:rPr lang="en-US" sz="1200" i="1" dirty="0" smtClean="0">
                <a:latin typeface="Times New Roman" pitchFamily="18" charset="0"/>
              </a:rPr>
              <a:t>The hypnotized patient and tuning fork</a:t>
            </a:r>
            <a:r>
              <a:rPr lang="en-US" sz="1200" dirty="0" smtClean="0">
                <a:latin typeface="Times New Roman" pitchFamily="18" charset="0"/>
              </a:rPr>
              <a:t>, from Paul Richer, “</a:t>
            </a:r>
            <a:r>
              <a:rPr lang="en-US" sz="1200" dirty="0" err="1" smtClean="0">
                <a:latin typeface="Times New Roman" pitchFamily="18" charset="0"/>
              </a:rPr>
              <a:t>Gonflement</a:t>
            </a:r>
            <a:r>
              <a:rPr lang="en-US" sz="1200" dirty="0" smtClean="0">
                <a:latin typeface="Times New Roman" pitchFamily="18" charset="0"/>
              </a:rPr>
              <a:t> du </a:t>
            </a:r>
            <a:r>
              <a:rPr lang="en-US" sz="1200" dirty="0" err="1" smtClean="0">
                <a:latin typeface="Times New Roman" pitchFamily="18" charset="0"/>
              </a:rPr>
              <a:t>cou</a:t>
            </a:r>
            <a:r>
              <a:rPr lang="en-US" sz="1200" dirty="0" smtClean="0">
                <a:latin typeface="Times New Roman" pitchFamily="18" charset="0"/>
              </a:rPr>
              <a:t> chez un </a:t>
            </a:r>
            <a:r>
              <a:rPr lang="en-US" sz="1200" dirty="0" err="1" smtClean="0">
                <a:latin typeface="Times New Roman" pitchFamily="18" charset="0"/>
              </a:rPr>
              <a:t>hysterique</a:t>
            </a:r>
            <a:r>
              <a:rPr lang="en-US" sz="1200" dirty="0" smtClean="0">
                <a:latin typeface="Times New Roman" pitchFamily="18" charset="0"/>
              </a:rPr>
              <a:t>”, </a:t>
            </a:r>
            <a:r>
              <a:rPr lang="en-US" sz="1200" i="1" dirty="0" err="1" smtClean="0">
                <a:latin typeface="Times New Roman" pitchFamily="18" charset="0"/>
              </a:rPr>
              <a:t>Nouvelles</a:t>
            </a:r>
            <a:r>
              <a:rPr lang="en-US" sz="1200" i="1" dirty="0" smtClean="0">
                <a:latin typeface="Times New Roman" pitchFamily="18" charset="0"/>
              </a:rPr>
              <a:t> </a:t>
            </a:r>
            <a:r>
              <a:rPr lang="en-US" sz="1200" i="1" dirty="0" err="1" smtClean="0">
                <a:latin typeface="Times New Roman" pitchFamily="18" charset="0"/>
              </a:rPr>
              <a:t>Iconographie</a:t>
            </a:r>
            <a:r>
              <a:rPr lang="en-US" sz="1200" i="1" dirty="0" smtClean="0">
                <a:latin typeface="Times New Roman" pitchFamily="18" charset="0"/>
              </a:rPr>
              <a:t> de la </a:t>
            </a:r>
            <a:r>
              <a:rPr lang="en-US" sz="1200" i="1" dirty="0" err="1" smtClean="0">
                <a:latin typeface="Times New Roman" pitchFamily="18" charset="0"/>
              </a:rPr>
              <a:t>Salpetriere</a:t>
            </a:r>
            <a:r>
              <a:rPr lang="en-US" sz="1200" dirty="0" smtClean="0">
                <a:latin typeface="Times New Roman" pitchFamily="18" charset="0"/>
              </a:rPr>
              <a:t>, 2, (1889), plate 34, reproduced from Sander L. Gilman, “The Image of the Hysteric”, in Sander L. Gilman, Helen King, Roy Porter, </a:t>
            </a:r>
            <a:r>
              <a:rPr lang="en-US" sz="1200" dirty="0" err="1" smtClean="0">
                <a:latin typeface="Times New Roman" pitchFamily="18" charset="0"/>
              </a:rPr>
              <a:t>G.S.Rousseau</a:t>
            </a:r>
            <a:r>
              <a:rPr lang="en-US" sz="1200" dirty="0" smtClean="0">
                <a:latin typeface="Times New Roman" pitchFamily="18" charset="0"/>
              </a:rPr>
              <a:t>, Elaine Showalter, </a:t>
            </a:r>
            <a:r>
              <a:rPr lang="en-US" sz="1200" i="1" dirty="0" smtClean="0">
                <a:latin typeface="Times New Roman" pitchFamily="18" charset="0"/>
              </a:rPr>
              <a:t>Hysteria Beyond Freud,</a:t>
            </a:r>
            <a:r>
              <a:rPr lang="en-US" sz="1200" dirty="0" smtClean="0">
                <a:latin typeface="Times New Roman" pitchFamily="18" charset="0"/>
              </a:rPr>
              <a:t> (Berkeley, London: University of California Press, 1993) pp.345-452,p.351</a:t>
            </a:r>
            <a:br>
              <a:rPr lang="en-US" sz="1200" dirty="0" smtClean="0">
                <a:latin typeface="Times New Roman" pitchFamily="18" charset="0"/>
              </a:rPr>
            </a:br>
            <a:endParaRPr lang="en-US" sz="1200" dirty="0" smtClean="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Anorexia</a:t>
            </a:r>
            <a:endParaRPr lang="en-GB" dirty="0"/>
          </a:p>
        </p:txBody>
      </p:sp>
      <p:sp>
        <p:nvSpPr>
          <p:cNvPr id="3" name="Content Placeholder 2"/>
          <p:cNvSpPr>
            <a:spLocks noGrp="1"/>
          </p:cNvSpPr>
          <p:nvPr>
            <p:ph sz="half" idx="1"/>
          </p:nvPr>
        </p:nvSpPr>
        <p:spPr>
          <a:xfrm>
            <a:off x="457200" y="1124744"/>
            <a:ext cx="4038600" cy="5544616"/>
          </a:xfrm>
        </p:spPr>
        <p:txBody>
          <a:bodyPr>
            <a:normAutofit/>
          </a:bodyPr>
          <a:lstStyle/>
          <a:p>
            <a:pPr>
              <a:buNone/>
            </a:pPr>
            <a:r>
              <a:rPr lang="en-GB" dirty="0" smtClean="0"/>
              <a:t>Defined 1873 by Sir William Gull in England and Charles </a:t>
            </a:r>
            <a:r>
              <a:rPr lang="en-GB" dirty="0" err="1" smtClean="0"/>
              <a:t>Lasègue</a:t>
            </a:r>
            <a:r>
              <a:rPr lang="en-GB" dirty="0" smtClean="0"/>
              <a:t> in France</a:t>
            </a:r>
          </a:p>
          <a:p>
            <a:pPr>
              <a:buNone/>
            </a:pPr>
            <a:r>
              <a:rPr lang="en-GB" dirty="0" smtClean="0"/>
              <a:t>Strongly associated </a:t>
            </a:r>
            <a:r>
              <a:rPr lang="en-GB" dirty="0" smtClean="0"/>
              <a:t>with </a:t>
            </a:r>
            <a:r>
              <a:rPr lang="en-GB" dirty="0" smtClean="0"/>
              <a:t>young, often ‘wilful’,  women </a:t>
            </a:r>
          </a:p>
          <a:p>
            <a:pPr>
              <a:buNone/>
            </a:pPr>
            <a:r>
              <a:rPr lang="en-GB" dirty="0" smtClean="0"/>
              <a:t>Associated with extreme weight loss</a:t>
            </a:r>
          </a:p>
          <a:p>
            <a:pPr>
              <a:buNone/>
            </a:pPr>
            <a:r>
              <a:rPr lang="en-GB" dirty="0" smtClean="0"/>
              <a:t>Related to family dynamics of middle class and manipulation</a:t>
            </a:r>
          </a:p>
        </p:txBody>
      </p:sp>
      <p:sp>
        <p:nvSpPr>
          <p:cNvPr id="8" name="Content Placeholder 7"/>
          <p:cNvSpPr>
            <a:spLocks noGrp="1"/>
          </p:cNvSpPr>
          <p:nvPr>
            <p:ph sz="half" idx="2"/>
          </p:nvPr>
        </p:nvSpPr>
        <p:spPr/>
        <p:txBody>
          <a:bodyPr>
            <a:normAutofit/>
          </a:bodyPr>
          <a:lstStyle/>
          <a:p>
            <a:endParaRPr lang="en-GB"/>
          </a:p>
        </p:txBody>
      </p:sp>
      <p:pic>
        <p:nvPicPr>
          <p:cNvPr id="10242" name="Picture 2" descr="Two Woodcuts showing Miss C before and after treatment"/>
          <p:cNvPicPr>
            <a:picLocks noChangeAspect="1" noChangeArrowheads="1"/>
          </p:cNvPicPr>
          <p:nvPr/>
        </p:nvPicPr>
        <p:blipFill>
          <a:blip r:embed="rId3" cstate="print"/>
          <a:srcRect/>
          <a:stretch>
            <a:fillRect/>
          </a:stretch>
        </p:blipFill>
        <p:spPr bwMode="auto">
          <a:xfrm flipH="1">
            <a:off x="4716016" y="1371600"/>
            <a:ext cx="3888432" cy="54864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smtClean="0"/>
              <a:t>‘Fading Away’, Henry Peach Robinson, 1858</a:t>
            </a:r>
            <a:endParaRPr lang="en-GB" dirty="0"/>
          </a:p>
        </p:txBody>
      </p:sp>
      <p:pic>
        <p:nvPicPr>
          <p:cNvPr id="41986" name="Picture 2" descr="http://1.bp.blogspot.com/_7INJnARLzsk/TKKb1SEGpTI/AAAAAAAAABc/HDHqavUfgAY/s1600/0_photographs_in_exhibitions_robinson_-_fading_away.jpg"/>
          <p:cNvPicPr>
            <a:picLocks noChangeAspect="1" noChangeArrowheads="1"/>
          </p:cNvPicPr>
          <p:nvPr/>
        </p:nvPicPr>
        <p:blipFill>
          <a:blip r:embed="rId3" cstate="print"/>
          <a:srcRect/>
          <a:stretch>
            <a:fillRect/>
          </a:stretch>
        </p:blipFill>
        <p:spPr bwMode="auto">
          <a:xfrm>
            <a:off x="971600" y="1556792"/>
            <a:ext cx="7056784" cy="453650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GB" u="sng" dirty="0" smtClean="0"/>
              <a:t>Themes</a:t>
            </a:r>
            <a:endParaRPr lang="en-GB" u="sng" dirty="0"/>
          </a:p>
        </p:txBody>
      </p:sp>
      <p:sp>
        <p:nvSpPr>
          <p:cNvPr id="3" name="Content Placeholder 2"/>
          <p:cNvSpPr>
            <a:spLocks noGrp="1"/>
          </p:cNvSpPr>
          <p:nvPr>
            <p:ph idx="1"/>
          </p:nvPr>
        </p:nvSpPr>
        <p:spPr>
          <a:xfrm>
            <a:off x="457200" y="1196752"/>
            <a:ext cx="8229600" cy="5328592"/>
          </a:xfrm>
        </p:spPr>
        <p:txBody>
          <a:bodyPr>
            <a:normAutofit/>
          </a:bodyPr>
          <a:lstStyle/>
          <a:p>
            <a:pPr marL="514350" indent="-514350">
              <a:buAutoNum type="arabicPeriod"/>
            </a:pPr>
            <a:r>
              <a:rPr lang="en-GB" dirty="0" smtClean="0"/>
              <a:t>Medical debates about youth and adolescence 1880-1930.</a:t>
            </a:r>
          </a:p>
          <a:p>
            <a:pPr marL="514350" indent="-514350">
              <a:buAutoNum type="arabicPeriod"/>
            </a:pPr>
            <a:r>
              <a:rPr lang="en-GB" dirty="0" smtClean="0"/>
              <a:t>Medical debates concerning menstruation, hysteria and anorexia.</a:t>
            </a:r>
          </a:p>
          <a:p>
            <a:pPr marL="514350" indent="-514350">
              <a:buAutoNum type="arabicPeriod"/>
            </a:pPr>
            <a:r>
              <a:rPr lang="en-GB" dirty="0" smtClean="0"/>
              <a:t>The </a:t>
            </a:r>
            <a:r>
              <a:rPr lang="en-GB" dirty="0" smtClean="0"/>
              <a:t>dangers </a:t>
            </a:r>
            <a:r>
              <a:rPr lang="en-GB" dirty="0" smtClean="0"/>
              <a:t>of </a:t>
            </a:r>
            <a:r>
              <a:rPr lang="en-GB" dirty="0" smtClean="0"/>
              <a:t>youth </a:t>
            </a:r>
            <a:r>
              <a:rPr lang="en-GB" dirty="0" smtClean="0"/>
              <a:t>– </a:t>
            </a:r>
            <a:r>
              <a:rPr lang="en-GB" dirty="0" smtClean="0"/>
              <a:t>overwork/</a:t>
            </a:r>
            <a:r>
              <a:rPr lang="en-GB" dirty="0" err="1" smtClean="0"/>
              <a:t>overstudy</a:t>
            </a:r>
            <a:r>
              <a:rPr lang="en-GB" dirty="0" smtClean="0"/>
              <a:t>, </a:t>
            </a:r>
            <a:r>
              <a:rPr lang="en-GB" dirty="0" smtClean="0"/>
              <a:t>masturbation, delinquency</a:t>
            </a:r>
            <a:r>
              <a:rPr lang="en-GB" dirty="0"/>
              <a:t> </a:t>
            </a:r>
            <a:r>
              <a:rPr lang="en-GB" dirty="0" smtClean="0"/>
              <a:t>and venereal disease.</a:t>
            </a:r>
          </a:p>
          <a:p>
            <a:pPr marL="514350" indent="-514350">
              <a:buAutoNum type="arabicPeriod"/>
            </a:pPr>
            <a:r>
              <a:rPr lang="en-GB" dirty="0" smtClean="0"/>
              <a:t>Changing ideas and experiences of youth 1920-1960.</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576064"/>
          </a:xfrm>
        </p:spPr>
        <p:txBody>
          <a:bodyPr>
            <a:normAutofit fontScale="90000"/>
          </a:bodyPr>
          <a:lstStyle/>
          <a:p>
            <a:r>
              <a:rPr lang="en-GB" u="sng" dirty="0" smtClean="0"/>
              <a:t>What ailed boys?</a:t>
            </a:r>
            <a:endParaRPr lang="en-GB" u="sng" dirty="0"/>
          </a:p>
        </p:txBody>
      </p:sp>
      <p:sp>
        <p:nvSpPr>
          <p:cNvPr id="3" name="Content Placeholder 2"/>
          <p:cNvSpPr>
            <a:spLocks noGrp="1"/>
          </p:cNvSpPr>
          <p:nvPr>
            <p:ph idx="1"/>
          </p:nvPr>
        </p:nvSpPr>
        <p:spPr>
          <a:xfrm>
            <a:off x="457200" y="1124744"/>
            <a:ext cx="8229600" cy="5733256"/>
          </a:xfrm>
        </p:spPr>
        <p:txBody>
          <a:bodyPr>
            <a:normAutofit lnSpcReduction="10000"/>
          </a:bodyPr>
          <a:lstStyle/>
          <a:p>
            <a:r>
              <a:rPr lang="en-GB" dirty="0" smtClean="0"/>
              <a:t>Overstrai</a:t>
            </a:r>
            <a:r>
              <a:rPr lang="en-GB" dirty="0" smtClean="0"/>
              <a:t>n/concerns about schooling</a:t>
            </a:r>
            <a:r>
              <a:rPr lang="en-GB" dirty="0" smtClean="0"/>
              <a:t> </a:t>
            </a:r>
            <a:r>
              <a:rPr lang="en-GB" dirty="0" smtClean="0"/>
              <a:t>applied to both </a:t>
            </a:r>
            <a:r>
              <a:rPr lang="en-GB" dirty="0" smtClean="0"/>
              <a:t>sexes </a:t>
            </a:r>
            <a:endParaRPr lang="en-GB" dirty="0" smtClean="0"/>
          </a:p>
          <a:p>
            <a:r>
              <a:rPr lang="en-GB" dirty="0" smtClean="0"/>
              <a:t>Youth problem </a:t>
            </a:r>
            <a:r>
              <a:rPr lang="en-GB" dirty="0" smtClean="0"/>
              <a:t>– fears </a:t>
            </a:r>
            <a:r>
              <a:rPr lang="en-GB" dirty="0" smtClean="0"/>
              <a:t>of ‘juvenile underclass</a:t>
            </a:r>
            <a:r>
              <a:rPr lang="en-GB" dirty="0" smtClean="0"/>
              <a:t>’ and juvenil</a:t>
            </a:r>
            <a:r>
              <a:rPr lang="en-GB" dirty="0" smtClean="0"/>
              <a:t>e delinquency.</a:t>
            </a:r>
            <a:r>
              <a:rPr lang="en-GB" dirty="0" smtClean="0"/>
              <a:t> Borstal </a:t>
            </a:r>
            <a:r>
              <a:rPr lang="en-GB" dirty="0" smtClean="0"/>
              <a:t>system 1908</a:t>
            </a:r>
          </a:p>
          <a:p>
            <a:r>
              <a:rPr lang="en-GB" dirty="0" smtClean="0"/>
              <a:t>Dangers of </a:t>
            </a:r>
            <a:r>
              <a:rPr lang="en-GB" dirty="0" smtClean="0"/>
              <a:t>masturbation</a:t>
            </a:r>
            <a:endParaRPr lang="en-GB" dirty="0" smtClean="0"/>
          </a:p>
          <a:p>
            <a:r>
              <a:rPr lang="en-GB" dirty="0" smtClean="0"/>
              <a:t>Signs of pathological or abnormal psychology – a </a:t>
            </a:r>
            <a:r>
              <a:rPr lang="en-GB" dirty="0" err="1" smtClean="0"/>
              <a:t>medicalised</a:t>
            </a:r>
            <a:r>
              <a:rPr lang="en-GB" dirty="0" smtClean="0"/>
              <a:t> debate</a:t>
            </a:r>
          </a:p>
          <a:p>
            <a:r>
              <a:rPr lang="en-GB" dirty="0" smtClean="0"/>
              <a:t>‘</a:t>
            </a:r>
            <a:r>
              <a:rPr lang="en-GB" dirty="0" err="1" smtClean="0"/>
              <a:t>Medicalisation</a:t>
            </a:r>
            <a:r>
              <a:rPr lang="en-GB" dirty="0" smtClean="0"/>
              <a:t> of normality and abnormality’ and emotional maladjustment</a:t>
            </a:r>
          </a:p>
          <a:p>
            <a:r>
              <a:rPr lang="en-GB" dirty="0" smtClean="0"/>
              <a:t>Concern about physical fitness and exercise cultures, regulation, management</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864096"/>
          </a:xfrm>
        </p:spPr>
        <p:txBody>
          <a:bodyPr>
            <a:normAutofit/>
          </a:bodyPr>
          <a:lstStyle/>
          <a:p>
            <a:r>
              <a:rPr lang="en-US" sz="3600" dirty="0" smtClean="0"/>
              <a:t>Dangers of masturbation</a:t>
            </a:r>
            <a:endParaRPr lang="en-US" sz="3600" dirty="0"/>
          </a:p>
        </p:txBody>
      </p:sp>
      <p:sp>
        <p:nvSpPr>
          <p:cNvPr id="3" name="Content Placeholder 2"/>
          <p:cNvSpPr>
            <a:spLocks noGrp="1"/>
          </p:cNvSpPr>
          <p:nvPr>
            <p:ph idx="1"/>
          </p:nvPr>
        </p:nvSpPr>
        <p:spPr>
          <a:xfrm>
            <a:off x="457200" y="1196752"/>
            <a:ext cx="8229600" cy="5256584"/>
          </a:xfrm>
        </p:spPr>
        <p:txBody>
          <a:bodyPr>
            <a:normAutofit fontScale="77500" lnSpcReduction="20000"/>
          </a:bodyPr>
          <a:lstStyle/>
          <a:p>
            <a:pPr algn="just" hangingPunct="0"/>
            <a:r>
              <a:rPr lang="en-GB" i="1" dirty="0"/>
              <a:t>‘There are no acute symptoms, the onset of the disease being most gradual. The patient becomes offensively egotistic and impracticable; he is full of self-feeling and self-conceit; insensible to the claims of others upon him and of his duties to them; interested only in hypochondriacally watching his morbid sensations and attending to his morbid feelings. His mental energy is sapped; and though he has extravagant pretensions, and often speaks of great projects engendered by his conceit, he never works systematically for any aim, but exhibits an incredible vacillation of conduct, and spends his days in indolent and suspicious self-brooding.’ </a:t>
            </a:r>
          </a:p>
          <a:p>
            <a:pPr hangingPunct="0">
              <a:buNone/>
            </a:pPr>
            <a:r>
              <a:rPr lang="en-GB" dirty="0"/>
              <a:t>	The prognosis: </a:t>
            </a:r>
            <a:r>
              <a:rPr lang="en-GB" i="1" dirty="0"/>
              <a:t>“they die miserable wrecks at the last”. </a:t>
            </a:r>
          </a:p>
          <a:p>
            <a:pPr hangingPunct="0">
              <a:buNone/>
            </a:pPr>
            <a:r>
              <a:rPr lang="en-GB" i="1" dirty="0"/>
              <a:t>		</a:t>
            </a:r>
            <a:r>
              <a:rPr lang="en-GB" sz="2900" dirty="0"/>
              <a:t>Henry </a:t>
            </a:r>
            <a:r>
              <a:rPr lang="en-GB" sz="2900" dirty="0" err="1"/>
              <a:t>Maudsley</a:t>
            </a:r>
            <a:r>
              <a:rPr lang="en-GB" sz="2900" dirty="0"/>
              <a:t>, </a:t>
            </a:r>
            <a:r>
              <a:rPr lang="en-US" sz="2900" i="1" dirty="0"/>
              <a:t>Body and Mind: An Inquiry into their Connection and </a:t>
            </a:r>
            <a:r>
              <a:rPr lang="en-US" sz="2900" i="1" dirty="0" smtClean="0"/>
              <a:t>Mutual </a:t>
            </a:r>
            <a:r>
              <a:rPr lang="en-US" sz="2900" i="1" dirty="0"/>
              <a:t>Influence, Specially in Reference to Mental Disorders</a:t>
            </a:r>
            <a:r>
              <a:rPr lang="en-US" sz="2900" dirty="0"/>
              <a:t> (London: </a:t>
            </a:r>
            <a:r>
              <a:rPr lang="en-US" sz="2900" dirty="0" smtClean="0"/>
              <a:t>Macmillan </a:t>
            </a:r>
            <a:r>
              <a:rPr lang="en-US" sz="2900" dirty="0"/>
              <a:t>&amp; Co., 1870), pp.86-87.</a:t>
            </a:r>
            <a:endParaRPr lang="en-GB" sz="2900" dirty="0"/>
          </a:p>
          <a:p>
            <a:endParaRPr lang="en-US" dirty="0"/>
          </a:p>
        </p:txBody>
      </p:sp>
    </p:spTree>
    <p:extLst>
      <p:ext uri="{BB962C8B-B14F-4D97-AF65-F5344CB8AC3E}">
        <p14:creationId xmlns:p14="http://schemas.microsoft.com/office/powerpoint/2010/main" val="2503666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u="sng" dirty="0" smtClean="0"/>
              <a:t>Psychology and delinquency</a:t>
            </a:r>
            <a:endParaRPr lang="en-GB" u="sng" dirty="0"/>
          </a:p>
        </p:txBody>
      </p:sp>
      <p:sp>
        <p:nvSpPr>
          <p:cNvPr id="3" name="Content Placeholder 2"/>
          <p:cNvSpPr>
            <a:spLocks noGrp="1"/>
          </p:cNvSpPr>
          <p:nvPr>
            <p:ph idx="1"/>
          </p:nvPr>
        </p:nvSpPr>
        <p:spPr>
          <a:xfrm>
            <a:off x="457200" y="1124744"/>
            <a:ext cx="8229600" cy="5256584"/>
          </a:xfrm>
        </p:spPr>
        <p:txBody>
          <a:bodyPr>
            <a:normAutofit fontScale="92500" lnSpcReduction="10000"/>
          </a:bodyPr>
          <a:lstStyle/>
          <a:p>
            <a:r>
              <a:rPr lang="en-GB" i="1" dirty="0" smtClean="0"/>
              <a:t>‘The study of the criminal thus becomes a distinct department of this new science – a branch of individual psychology; and the handling of the juvenile offender is, or should be, a practical application of known psychological principles. To whip a boy, to fine him, to shut him up in a penal institution, because he has infringed the law is like sending a patient, on the first appearance of fever, out under the open sky to cool his skin and save others from infection’.</a:t>
            </a:r>
          </a:p>
          <a:p>
            <a:r>
              <a:rPr lang="en-GB" dirty="0" smtClean="0"/>
              <a:t>Cyril Burt, </a:t>
            </a:r>
            <a:r>
              <a:rPr lang="en-GB" i="1" dirty="0" smtClean="0"/>
              <a:t>Report on Juvenile Delinquency </a:t>
            </a:r>
            <a:r>
              <a:rPr lang="en-GB" dirty="0" smtClean="0"/>
              <a:t>(London, HMSO, 1920).</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589458"/>
          </a:xfrm>
        </p:spPr>
        <p:txBody>
          <a:bodyPr>
            <a:normAutofit fontScale="90000"/>
          </a:bodyPr>
          <a:lstStyle/>
          <a:p>
            <a:r>
              <a:rPr lang="en-GB" u="sng" dirty="0" smtClean="0"/>
              <a:t>Borderland of normality</a:t>
            </a:r>
            <a:endParaRPr lang="en-GB" u="sng" dirty="0"/>
          </a:p>
        </p:txBody>
      </p:sp>
      <p:sp>
        <p:nvSpPr>
          <p:cNvPr id="3" name="Content Placeholder 2"/>
          <p:cNvSpPr>
            <a:spLocks noGrp="1"/>
          </p:cNvSpPr>
          <p:nvPr>
            <p:ph idx="1"/>
          </p:nvPr>
        </p:nvSpPr>
        <p:spPr>
          <a:xfrm>
            <a:off x="457200" y="1124744"/>
            <a:ext cx="8229600" cy="5400600"/>
          </a:xfrm>
        </p:spPr>
        <p:txBody>
          <a:bodyPr>
            <a:normAutofit fontScale="92500" lnSpcReduction="20000"/>
          </a:bodyPr>
          <a:lstStyle/>
          <a:p>
            <a:r>
              <a:rPr lang="en-GB" dirty="0" smtClean="0"/>
              <a:t>Mental deficiency – Mental Deficiency Act 1913 – efforts to set up institutional care. ‘Borderlands of imbecility’ (Mark Jackson) – crucial to identify and separate mentally deficient child in battle against ‘race suicide</a:t>
            </a:r>
            <a:r>
              <a:rPr lang="en-GB" dirty="0" smtClean="0"/>
              <a:t>’</a:t>
            </a:r>
          </a:p>
          <a:p>
            <a:r>
              <a:rPr lang="en-GB" dirty="0" smtClean="0"/>
              <a:t>Special institutions for ‘idiot’ children and ‘feeble-minded’ with emphasis on training</a:t>
            </a:r>
            <a:endParaRPr lang="en-GB" dirty="0" smtClean="0"/>
          </a:p>
          <a:p>
            <a:r>
              <a:rPr lang="en-GB" dirty="0" smtClean="0"/>
              <a:t>Dangers of feeble-minded and need to provide </a:t>
            </a:r>
            <a:r>
              <a:rPr lang="en-GB" i="1" dirty="0" smtClean="0"/>
              <a:t>‘maintenance, protection, training, and employment for boys and youths who are mentally incapacitated from earning their own living and who are yet so far intelligent as not to be eligible for any asylum for the imbecile or insane’ 			</a:t>
            </a:r>
            <a:r>
              <a:rPr lang="en-GB" sz="2600" dirty="0" smtClean="0"/>
              <a:t>(</a:t>
            </a:r>
            <a:r>
              <a:rPr lang="en-GB" sz="2600" i="1" dirty="0" smtClean="0"/>
              <a:t>British Medical Journal</a:t>
            </a:r>
            <a:r>
              <a:rPr lang="en-GB" sz="2600" dirty="0" smtClean="0"/>
              <a:t>, Dec. 1894)</a:t>
            </a:r>
            <a:endParaRPr lang="en-GB" sz="2600" i="1" dirty="0" smtClean="0"/>
          </a:p>
          <a:p>
            <a:pPr>
              <a:buNone/>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GB" u="sng" dirty="0" smtClean="0"/>
              <a:t>Venereal disease</a:t>
            </a:r>
            <a:endParaRPr lang="en-GB" u="sng" dirty="0"/>
          </a:p>
        </p:txBody>
      </p:sp>
      <p:sp>
        <p:nvSpPr>
          <p:cNvPr id="3" name="Content Placeholder 2"/>
          <p:cNvSpPr>
            <a:spLocks noGrp="1"/>
          </p:cNvSpPr>
          <p:nvPr>
            <p:ph idx="1"/>
          </p:nvPr>
        </p:nvSpPr>
        <p:spPr>
          <a:xfrm>
            <a:off x="457200" y="908720"/>
            <a:ext cx="8229600" cy="5760640"/>
          </a:xfrm>
        </p:spPr>
        <p:txBody>
          <a:bodyPr>
            <a:normAutofit fontScale="85000" lnSpcReduction="10000"/>
          </a:bodyPr>
          <a:lstStyle/>
          <a:p>
            <a:r>
              <a:rPr lang="en-GB" dirty="0" smtClean="0"/>
              <a:t>Especially </a:t>
            </a:r>
            <a:r>
              <a:rPr lang="en-GB" dirty="0" smtClean="0"/>
              <a:t>a concern around </a:t>
            </a:r>
            <a:r>
              <a:rPr lang="en-GB" dirty="0" smtClean="0"/>
              <a:t>time of 1</a:t>
            </a:r>
            <a:r>
              <a:rPr lang="en-GB" baseline="30000" dirty="0" smtClean="0"/>
              <a:t>st</a:t>
            </a:r>
            <a:r>
              <a:rPr lang="en-GB" dirty="0" smtClean="0"/>
              <a:t> World War</a:t>
            </a:r>
          </a:p>
          <a:p>
            <a:r>
              <a:rPr lang="en-GB" dirty="0" smtClean="0"/>
              <a:t>Concerns about moral deterioration in war conditions, illegitimacy and risk of venereal disease, especially syphilis (factory work/war work)</a:t>
            </a:r>
          </a:p>
          <a:p>
            <a:r>
              <a:rPr lang="en-GB" dirty="0" smtClean="0"/>
              <a:t>‘Moral panic’ about girls falling into sexual delinquency</a:t>
            </a:r>
          </a:p>
          <a:p>
            <a:r>
              <a:rPr lang="en-GB" dirty="0" smtClean="0"/>
              <a:t>Yet also period when very little information about their bodies and sexuality</a:t>
            </a:r>
          </a:p>
          <a:p>
            <a:r>
              <a:rPr lang="en-GB" dirty="0" smtClean="0"/>
              <a:t>Council of Public Morals for Great and Greater Britain and National Council for Combating Venereal Diseases set up WWI</a:t>
            </a:r>
          </a:p>
          <a:p>
            <a:r>
              <a:rPr lang="en-GB" dirty="0" smtClean="0"/>
              <a:t>Warned of desertion of girl, loss of character, and venereal disease which could affect all classes</a:t>
            </a:r>
          </a:p>
          <a:p>
            <a:r>
              <a:rPr lang="en-GB" dirty="0" smtClean="0"/>
              <a:t>Syphilis also deadly in this period!</a:t>
            </a:r>
          </a:p>
          <a:p>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5675"/>
            <a:ext cx="8229600" cy="562074"/>
          </a:xfrm>
        </p:spPr>
        <p:txBody>
          <a:bodyPr>
            <a:normAutofit fontScale="90000"/>
          </a:bodyPr>
          <a:lstStyle/>
          <a:p>
            <a:r>
              <a:rPr lang="en-GB" u="sng" dirty="0" smtClean="0"/>
              <a:t>Counter-forces – positive changes</a:t>
            </a:r>
            <a:endParaRPr lang="en-GB" u="sng" dirty="0"/>
          </a:p>
        </p:txBody>
      </p:sp>
      <p:sp>
        <p:nvSpPr>
          <p:cNvPr id="3" name="Content Placeholder 2"/>
          <p:cNvSpPr>
            <a:spLocks noGrp="1"/>
          </p:cNvSpPr>
          <p:nvPr>
            <p:ph idx="1"/>
          </p:nvPr>
        </p:nvSpPr>
        <p:spPr>
          <a:xfrm>
            <a:off x="457200" y="1189757"/>
            <a:ext cx="8229600" cy="5479603"/>
          </a:xfrm>
        </p:spPr>
        <p:txBody>
          <a:bodyPr>
            <a:normAutofit fontScale="92500" lnSpcReduction="20000"/>
          </a:bodyPr>
          <a:lstStyle/>
          <a:p>
            <a:endParaRPr lang="en-GB" dirty="0" smtClean="0"/>
          </a:p>
          <a:p>
            <a:r>
              <a:rPr lang="en-GB" dirty="0" smtClean="0"/>
              <a:t>New Woman – new models of womanhood and </a:t>
            </a:r>
            <a:r>
              <a:rPr lang="en-GB" dirty="0" smtClean="0"/>
              <a:t>girlhood </a:t>
            </a:r>
            <a:r>
              <a:rPr lang="mr-IN" dirty="0" smtClean="0"/>
              <a:t>–</a:t>
            </a:r>
            <a:r>
              <a:rPr lang="en-GB" dirty="0" smtClean="0"/>
              <a:t> expansion of schooling</a:t>
            </a:r>
            <a:endParaRPr lang="en-GB" dirty="0" smtClean="0"/>
          </a:p>
          <a:p>
            <a:r>
              <a:rPr lang="en-GB" dirty="0" smtClean="0"/>
              <a:t>Advice literature for </a:t>
            </a:r>
            <a:r>
              <a:rPr lang="en-GB" dirty="0" smtClean="0"/>
              <a:t>young women and boys </a:t>
            </a:r>
            <a:r>
              <a:rPr lang="mr-IN" dirty="0" smtClean="0"/>
              <a:t>–</a:t>
            </a:r>
            <a:r>
              <a:rPr lang="en-GB" dirty="0" smtClean="0"/>
              <a:t> also expanding number of magazines for young women</a:t>
            </a:r>
            <a:endParaRPr lang="en-GB" dirty="0" smtClean="0"/>
          </a:p>
          <a:p>
            <a:r>
              <a:rPr lang="en-GB" dirty="0" smtClean="0"/>
              <a:t>Becoming modern </a:t>
            </a:r>
            <a:r>
              <a:rPr lang="mr-IN" dirty="0" smtClean="0"/>
              <a:t>–</a:t>
            </a:r>
            <a:r>
              <a:rPr lang="en-GB" dirty="0" smtClean="0"/>
              <a:t> engaging in public life, sport, and politics.</a:t>
            </a:r>
            <a:endParaRPr lang="en-GB" dirty="0" smtClean="0"/>
          </a:p>
          <a:p>
            <a:r>
              <a:rPr lang="en-GB" dirty="0" smtClean="0"/>
              <a:t>Organisations </a:t>
            </a:r>
            <a:r>
              <a:rPr lang="mr-IN" dirty="0" smtClean="0"/>
              <a:t>–</a:t>
            </a:r>
            <a:r>
              <a:rPr lang="en-GB" dirty="0" smtClean="0"/>
              <a:t> clubs for the poor, YMCA and YWCA (archives in Modern Records Centre)</a:t>
            </a:r>
            <a:endParaRPr lang="en-GB" dirty="0" smtClean="0"/>
          </a:p>
          <a:p>
            <a:r>
              <a:rPr lang="en-GB" dirty="0" smtClean="0"/>
              <a:t>Health of children and young people generally improving</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schooling</a:t>
            </a:r>
            <a:endParaRPr lang="en-US" dirty="0"/>
          </a:p>
        </p:txBody>
      </p:sp>
      <p:sp>
        <p:nvSpPr>
          <p:cNvPr id="3" name="Content Placeholder 2"/>
          <p:cNvSpPr>
            <a:spLocks noGrp="1"/>
          </p:cNvSpPr>
          <p:nvPr>
            <p:ph sz="half" idx="1"/>
          </p:nvPr>
        </p:nvSpPr>
        <p:spPr>
          <a:xfrm>
            <a:off x="457200" y="1196752"/>
            <a:ext cx="4038600" cy="5400600"/>
          </a:xfrm>
        </p:spPr>
        <p:txBody>
          <a:bodyPr>
            <a:normAutofit fontScale="77500" lnSpcReduction="20000"/>
          </a:bodyPr>
          <a:lstStyle/>
          <a:p>
            <a:r>
              <a:rPr lang="en-US" dirty="0" smtClean="0"/>
              <a:t>Head teachers important role in shaping health of young through sport and facilitating balance between school and home. </a:t>
            </a:r>
          </a:p>
          <a:p>
            <a:r>
              <a:rPr lang="en-US" dirty="0" smtClean="0"/>
              <a:t>School medical officers </a:t>
            </a:r>
            <a:r>
              <a:rPr lang="mr-IN" dirty="0" smtClean="0"/>
              <a:t>–</a:t>
            </a:r>
            <a:r>
              <a:rPr lang="en-US" dirty="0" smtClean="0"/>
              <a:t> important in identifying sickness</a:t>
            </a:r>
          </a:p>
          <a:p>
            <a:r>
              <a:rPr lang="en-US" dirty="0" smtClean="0"/>
              <a:t>Health problems identified even among middle class children e.g. girls subject to weakness, TB, rheumatism</a:t>
            </a:r>
          </a:p>
          <a:p>
            <a:r>
              <a:rPr lang="en-US" dirty="0" smtClean="0"/>
              <a:t>Margaret Macmillan Camp School Deptford (c1910) </a:t>
            </a:r>
            <a:r>
              <a:rPr lang="mr-IN" dirty="0" smtClean="0"/>
              <a:t>–</a:t>
            </a:r>
            <a:r>
              <a:rPr lang="en-US" dirty="0" smtClean="0"/>
              <a:t> treated minor ailments, provided remedial gymnastics and meals in a garden setting to deprived children for children aged 6-14.</a:t>
            </a:r>
            <a:endParaRPr lang="en-US" dirty="0"/>
          </a:p>
        </p:txBody>
      </p:sp>
      <p:pic>
        <p:nvPicPr>
          <p:cNvPr id="5" name="Content Placeholder 4" descr="Unknown.jpeg"/>
          <p:cNvPicPr>
            <a:picLocks noGrp="1" noChangeAspect="1"/>
          </p:cNvPicPr>
          <p:nvPr>
            <p:ph sz="half" idx="2"/>
          </p:nvPr>
        </p:nvPicPr>
        <p:blipFill>
          <a:blip r:embed="rId2">
            <a:extLst>
              <a:ext uri="{28A0092B-C50C-407E-A947-70E740481C1C}">
                <a14:useLocalDpi xmlns:a14="http://schemas.microsoft.com/office/drawing/2010/main" val="0"/>
              </a:ext>
            </a:extLst>
          </a:blip>
          <a:srcRect l="14696" r="14696"/>
          <a:stretch>
            <a:fillRect/>
          </a:stretch>
        </p:blipFill>
        <p:spPr>
          <a:xfrm>
            <a:off x="4648200" y="1341438"/>
            <a:ext cx="4038600" cy="4895850"/>
          </a:xfrm>
        </p:spPr>
      </p:pic>
    </p:spTree>
    <p:extLst>
      <p:ext uri="{BB962C8B-B14F-4D97-AF65-F5344CB8AC3E}">
        <p14:creationId xmlns:p14="http://schemas.microsoft.com/office/powerpoint/2010/main" val="545414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sz="3600" u="sng" dirty="0" smtClean="0"/>
              <a:t>Girls’ health – ‘corset mania’ to robust good health</a:t>
            </a:r>
            <a:endParaRPr lang="en-GB" sz="3600" u="sng" dirty="0"/>
          </a:p>
        </p:txBody>
      </p:sp>
      <p:pic>
        <p:nvPicPr>
          <p:cNvPr id="44034" name="Picture 2" descr="Carter's Little Liver Pills"/>
          <p:cNvPicPr>
            <a:picLocks noChangeAspect="1" noChangeArrowheads="1"/>
          </p:cNvPicPr>
          <p:nvPr/>
        </p:nvPicPr>
        <p:blipFill>
          <a:blip r:embed="rId3" cstate="print"/>
          <a:srcRect/>
          <a:stretch>
            <a:fillRect/>
          </a:stretch>
        </p:blipFill>
        <p:spPr bwMode="auto">
          <a:xfrm>
            <a:off x="4644008" y="1391539"/>
            <a:ext cx="3484844" cy="5009728"/>
          </a:xfrm>
          <a:prstGeom prst="rect">
            <a:avLst/>
          </a:prstGeom>
          <a:noFill/>
        </p:spPr>
      </p:pic>
      <p:pic>
        <p:nvPicPr>
          <p:cNvPr id="44036" name="Picture 4" descr="http://2.bp.blogspot.com/_Yh83VAUFMHg/TUFQL_rSRVI/AAAAAAAAAFI/D3eTx69Dj1o/s1600/uft.jpg"/>
          <p:cNvPicPr>
            <a:picLocks noChangeAspect="1" noChangeArrowheads="1"/>
          </p:cNvPicPr>
          <p:nvPr/>
        </p:nvPicPr>
        <p:blipFill>
          <a:blip r:embed="rId4" cstate="print"/>
          <a:srcRect/>
          <a:stretch>
            <a:fillRect/>
          </a:stretch>
        </p:blipFill>
        <p:spPr bwMode="auto">
          <a:xfrm>
            <a:off x="971600" y="1844824"/>
            <a:ext cx="2880320" cy="403244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12776"/>
            <a:ext cx="3491880" cy="1656184"/>
          </a:xfrm>
        </p:spPr>
        <p:txBody>
          <a:bodyPr>
            <a:normAutofit/>
          </a:bodyPr>
          <a:lstStyle/>
          <a:p>
            <a:r>
              <a:rPr lang="en-GB" dirty="0" smtClean="0"/>
              <a:t>Menstrual hygiene</a:t>
            </a:r>
            <a:endParaRPr lang="en-GB" dirty="0"/>
          </a:p>
        </p:txBody>
      </p:sp>
      <p:pic>
        <p:nvPicPr>
          <p:cNvPr id="39938" name="Picture 2" descr="http://www.usd116.org/ProfDev/AHTC/lessons/kklebbe/1921KotexAd.jpg"/>
          <p:cNvPicPr>
            <a:picLocks noChangeAspect="1" noChangeArrowheads="1"/>
          </p:cNvPicPr>
          <p:nvPr/>
        </p:nvPicPr>
        <p:blipFill>
          <a:blip r:embed="rId3" cstate="print"/>
          <a:srcRect/>
          <a:stretch>
            <a:fillRect/>
          </a:stretch>
        </p:blipFill>
        <p:spPr bwMode="auto">
          <a:xfrm>
            <a:off x="3851920" y="216336"/>
            <a:ext cx="4896544" cy="630900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Links to present</a:t>
            </a:r>
            <a:endParaRPr lang="en-GB" sz="3600" b="1" dirty="0"/>
          </a:p>
        </p:txBody>
      </p:sp>
      <p:sp>
        <p:nvSpPr>
          <p:cNvPr id="3" name="Content Placeholder 2"/>
          <p:cNvSpPr>
            <a:spLocks noGrp="1"/>
          </p:cNvSpPr>
          <p:nvPr>
            <p:ph sz="half" idx="1"/>
          </p:nvPr>
        </p:nvSpPr>
        <p:spPr>
          <a:xfrm>
            <a:off x="457200" y="1268760"/>
            <a:ext cx="4038600" cy="5040560"/>
          </a:xfrm>
        </p:spPr>
        <p:txBody>
          <a:bodyPr>
            <a:normAutofit/>
          </a:bodyPr>
          <a:lstStyle/>
          <a:p>
            <a:r>
              <a:rPr lang="en-GB" dirty="0" smtClean="0"/>
              <a:t>Fashion</a:t>
            </a:r>
          </a:p>
          <a:p>
            <a:r>
              <a:rPr lang="en-GB" dirty="0" smtClean="0"/>
              <a:t>Diet</a:t>
            </a:r>
            <a:endParaRPr lang="en-GB" dirty="0" smtClean="0"/>
          </a:p>
          <a:p>
            <a:r>
              <a:rPr lang="en-GB" dirty="0" smtClean="0"/>
              <a:t>Advertisements </a:t>
            </a:r>
            <a:endParaRPr lang="en-GB" dirty="0" smtClean="0"/>
          </a:p>
          <a:p>
            <a:r>
              <a:rPr lang="en-GB" dirty="0" smtClean="0"/>
              <a:t>Media </a:t>
            </a:r>
            <a:r>
              <a:rPr lang="en-GB" dirty="0" smtClean="0"/>
              <a:t>images</a:t>
            </a:r>
            <a:endParaRPr lang="en-GB" dirty="0" smtClean="0"/>
          </a:p>
          <a:p>
            <a:r>
              <a:rPr lang="en-GB" dirty="0" smtClean="0"/>
              <a:t>From corsets and tight-lacing to heroin </a:t>
            </a:r>
            <a:r>
              <a:rPr lang="en-GB" dirty="0" smtClean="0"/>
              <a:t>chic</a:t>
            </a:r>
            <a:endParaRPr lang="en-GB" dirty="0" smtClean="0"/>
          </a:p>
          <a:p>
            <a:r>
              <a:rPr lang="en-GB" dirty="0" smtClean="0"/>
              <a:t>What parallels can be drawn in the history of diet or body image in our period?</a:t>
            </a:r>
            <a:endParaRPr lang="en-GB" dirty="0"/>
          </a:p>
        </p:txBody>
      </p:sp>
      <p:pic>
        <p:nvPicPr>
          <p:cNvPr id="34818" name="Picture 2" descr="Ephemera collection: Paper bag advertising Bile Beans"/>
          <p:cNvPicPr>
            <a:picLocks noChangeAspect="1" noChangeArrowheads="1"/>
          </p:cNvPicPr>
          <p:nvPr/>
        </p:nvPicPr>
        <p:blipFill>
          <a:blip r:embed="rId3" cstate="print"/>
          <a:srcRect/>
          <a:stretch>
            <a:fillRect/>
          </a:stretch>
        </p:blipFill>
        <p:spPr bwMode="auto">
          <a:xfrm>
            <a:off x="5256999" y="1232756"/>
            <a:ext cx="3683534" cy="511256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u="sng" dirty="0" smtClean="0"/>
              <a:t>Youth – the context</a:t>
            </a:r>
            <a:endParaRPr lang="en-GB" u="sng" dirty="0"/>
          </a:p>
        </p:txBody>
      </p:sp>
      <p:sp>
        <p:nvSpPr>
          <p:cNvPr id="3" name="Content Placeholder 2"/>
          <p:cNvSpPr>
            <a:spLocks noGrp="1"/>
          </p:cNvSpPr>
          <p:nvPr>
            <p:ph idx="1"/>
          </p:nvPr>
        </p:nvSpPr>
        <p:spPr>
          <a:xfrm>
            <a:off x="457200" y="1268760"/>
            <a:ext cx="8229600" cy="5184576"/>
          </a:xfrm>
        </p:spPr>
        <p:txBody>
          <a:bodyPr>
            <a:normAutofit/>
          </a:bodyPr>
          <a:lstStyle/>
          <a:p>
            <a:pPr>
              <a:buFont typeface="Arial" charset="0"/>
              <a:buChar char="•"/>
            </a:pPr>
            <a:r>
              <a:rPr lang="en-GB" dirty="0" smtClean="0"/>
              <a:t>Late C19th - youth begins to be defined as a separate stage in life cycle</a:t>
            </a:r>
          </a:p>
          <a:p>
            <a:pPr>
              <a:buFont typeface="Arial" charset="0"/>
              <a:buChar char="•"/>
            </a:pPr>
            <a:r>
              <a:rPr lang="en-GB" dirty="0" smtClean="0"/>
              <a:t>Associated particularly with eugenic </a:t>
            </a:r>
            <a:r>
              <a:rPr lang="en-GB" dirty="0" smtClean="0"/>
              <a:t>concerns </a:t>
            </a:r>
            <a:r>
              <a:rPr lang="mr-IN" dirty="0" smtClean="0"/>
              <a:t>–</a:t>
            </a:r>
            <a:r>
              <a:rPr lang="en-GB" dirty="0" smtClean="0"/>
              <a:t> role of environment and heredity</a:t>
            </a:r>
            <a:endParaRPr lang="en-GB" dirty="0" smtClean="0"/>
          </a:p>
          <a:p>
            <a:pPr>
              <a:buFont typeface="Arial" charset="0"/>
              <a:buChar char="•"/>
            </a:pPr>
            <a:r>
              <a:rPr lang="en-GB" dirty="0" smtClean="0"/>
              <a:t>Captured interest of doctors, educationalists, social workers and psychologists</a:t>
            </a:r>
          </a:p>
          <a:p>
            <a:pPr>
              <a:buFont typeface="Arial" charset="0"/>
              <a:buChar char="•"/>
            </a:pPr>
            <a:r>
              <a:rPr lang="en-GB" dirty="0" smtClean="0"/>
              <a:t>Concerned with physical, mental and sexual development, as well as ‘race’ more broadly</a:t>
            </a:r>
          </a:p>
          <a:p>
            <a:pPr>
              <a:buFont typeface="Arial" charset="0"/>
              <a:buChar char="•"/>
            </a:pPr>
            <a:r>
              <a:rPr lang="en-GB" dirty="0" smtClean="0"/>
              <a:t>Rise </a:t>
            </a:r>
            <a:r>
              <a:rPr lang="en-GB" dirty="0" smtClean="0"/>
              <a:t>in ‘youth’ </a:t>
            </a:r>
            <a:r>
              <a:rPr lang="en-GB" dirty="0" smtClean="0"/>
              <a:t>culture </a:t>
            </a:r>
            <a:r>
              <a:rPr lang="mr-IN" dirty="0" smtClean="0"/>
              <a:t>–</a:t>
            </a:r>
            <a:r>
              <a:rPr lang="en-GB" dirty="0" smtClean="0"/>
              <a:t> timing of this?</a:t>
            </a:r>
            <a:endParaRPr lang="en-GB" dirty="0" smtClean="0"/>
          </a:p>
          <a:p>
            <a:pPr>
              <a:buNone/>
            </a:pPr>
            <a:endParaRPr lang="en-GB" dirty="0" smtClean="0"/>
          </a:p>
          <a:p>
            <a:pPr>
              <a:buNone/>
            </a:pPr>
            <a:endParaRPr lang="en-GB" dirty="0"/>
          </a:p>
          <a:p>
            <a:pPr>
              <a:buNone/>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First teenagers?</a:t>
            </a:r>
            <a:endParaRPr lang="en-GB" u="sng" dirty="0"/>
          </a:p>
        </p:txBody>
      </p:sp>
      <p:sp>
        <p:nvSpPr>
          <p:cNvPr id="3" name="Content Placeholder 2"/>
          <p:cNvSpPr>
            <a:spLocks noGrp="1"/>
          </p:cNvSpPr>
          <p:nvPr>
            <p:ph idx="1"/>
          </p:nvPr>
        </p:nvSpPr>
        <p:spPr>
          <a:xfrm>
            <a:off x="457200" y="1484784"/>
            <a:ext cx="8229600" cy="4641379"/>
          </a:xfrm>
        </p:spPr>
        <p:txBody>
          <a:bodyPr>
            <a:normAutofit fontScale="85000" lnSpcReduction="10000"/>
          </a:bodyPr>
          <a:lstStyle/>
          <a:p>
            <a:pPr marL="0" indent="0">
              <a:buNone/>
            </a:pPr>
            <a:r>
              <a:rPr lang="en-GB" dirty="0"/>
              <a:t>When does ‘youth culture’ begin? </a:t>
            </a:r>
          </a:p>
          <a:p>
            <a:pPr marL="0" indent="0">
              <a:buNone/>
            </a:pPr>
            <a:r>
              <a:rPr lang="en-GB" dirty="0" smtClean="0"/>
              <a:t>David </a:t>
            </a:r>
            <a:r>
              <a:rPr lang="en-GB" dirty="0" smtClean="0"/>
              <a:t>Fowler - first teenagers date from 1950s and 1960s</a:t>
            </a:r>
          </a:p>
          <a:p>
            <a:pPr marL="0" indent="0">
              <a:buNone/>
            </a:pPr>
            <a:r>
              <a:rPr lang="en-GB" dirty="0" smtClean="0"/>
              <a:t>But earlier beginnings</a:t>
            </a:r>
            <a:r>
              <a:rPr lang="en-GB" dirty="0" smtClean="0"/>
              <a:t>? </a:t>
            </a:r>
          </a:p>
          <a:p>
            <a:pPr marL="0" indent="0">
              <a:buNone/>
            </a:pPr>
            <a:r>
              <a:rPr lang="en-GB" dirty="0"/>
              <a:t>I</a:t>
            </a:r>
            <a:r>
              <a:rPr lang="en-GB" dirty="0" smtClean="0"/>
              <a:t>deas of girlhood and boyhood? </a:t>
            </a:r>
          </a:p>
          <a:p>
            <a:pPr marL="0" indent="0">
              <a:buNone/>
            </a:pPr>
            <a:r>
              <a:rPr lang="en-GB" dirty="0" smtClean="0"/>
              <a:t>Mathew Thomson’s </a:t>
            </a:r>
            <a:r>
              <a:rPr lang="en-GB" i="1" dirty="0" smtClean="0"/>
              <a:t>Lost Freedom</a:t>
            </a:r>
            <a:r>
              <a:rPr lang="en-GB" dirty="0" smtClean="0"/>
              <a:t> (2013)</a:t>
            </a:r>
            <a:r>
              <a:rPr lang="mr-IN" dirty="0" smtClean="0"/>
              <a:t>–</a:t>
            </a:r>
            <a:r>
              <a:rPr lang="en-GB" dirty="0" smtClean="0"/>
              <a:t> after 2</a:t>
            </a:r>
            <a:r>
              <a:rPr lang="en-GB" baseline="30000" dirty="0" smtClean="0"/>
              <a:t>nd</a:t>
            </a:r>
            <a:r>
              <a:rPr lang="en-GB" dirty="0" smtClean="0"/>
              <a:t>WW child segregated from outside, often urban space, to home and family, driven by public anxiety.</a:t>
            </a:r>
          </a:p>
          <a:p>
            <a:pPr marL="0" indent="0">
              <a:buNone/>
            </a:pPr>
            <a:r>
              <a:rPr lang="en-GB" dirty="0" smtClean="0"/>
              <a:t>What is the role of medical discourse / ideas in thinking about youth during this period? </a:t>
            </a:r>
            <a:r>
              <a:rPr lang="en-GB" dirty="0" smtClean="0"/>
              <a:t>Medicine has to relate to other experts, including social workers, child guidance clinics, schools, sporting organisations</a:t>
            </a:r>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dirty="0" smtClean="0"/>
              <a:t>Conclusions</a:t>
            </a:r>
            <a:endParaRPr lang="en-GB" dirty="0"/>
          </a:p>
        </p:txBody>
      </p:sp>
      <p:sp>
        <p:nvSpPr>
          <p:cNvPr id="3" name="Content Placeholder 2"/>
          <p:cNvSpPr>
            <a:spLocks noGrp="1"/>
          </p:cNvSpPr>
          <p:nvPr>
            <p:ph idx="1"/>
          </p:nvPr>
        </p:nvSpPr>
        <p:spPr>
          <a:xfrm>
            <a:off x="457200" y="1052736"/>
            <a:ext cx="8229600" cy="5616624"/>
          </a:xfrm>
        </p:spPr>
        <p:txBody>
          <a:bodyPr>
            <a:normAutofit lnSpcReduction="10000"/>
          </a:bodyPr>
          <a:lstStyle/>
          <a:p>
            <a:r>
              <a:rPr lang="en-GB" sz="3000" dirty="0" smtClean="0"/>
              <a:t>Relatively recent historiographical interest.</a:t>
            </a:r>
          </a:p>
          <a:p>
            <a:r>
              <a:rPr lang="en-GB" sz="3000" dirty="0" smtClean="0"/>
              <a:t>After the 1960s policy makers and doctors have started to differentiate medical care of adolescents from younger children e.g. in treatment of cancer. Recognition they have different needs, concerns and conceptualisations of illness than younger child. </a:t>
            </a:r>
          </a:p>
          <a:p>
            <a:r>
              <a:rPr lang="en-GB" sz="3000" dirty="0" smtClean="0"/>
              <a:t>More focus too on issues such as menstrual health, anorexia and sex education.</a:t>
            </a:r>
          </a:p>
          <a:p>
            <a:r>
              <a:rPr lang="en-GB" sz="3000" dirty="0" smtClean="0"/>
              <a:t>Youth, however, remains a point in the life cycle associated with psychological turmoil and potential ill </a:t>
            </a:r>
            <a:r>
              <a:rPr lang="en-GB" sz="3000" dirty="0" smtClean="0"/>
              <a:t>health?</a:t>
            </a:r>
            <a:endParaRPr lang="en-GB" sz="3000"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challenges</a:t>
            </a:r>
            <a:endParaRPr lang="en-GB" dirty="0"/>
          </a:p>
        </p:txBody>
      </p:sp>
      <p:sp>
        <p:nvSpPr>
          <p:cNvPr id="3" name="Content Placeholder 2"/>
          <p:cNvSpPr>
            <a:spLocks noGrp="1"/>
          </p:cNvSpPr>
          <p:nvPr>
            <p:ph sz="half" idx="1"/>
          </p:nvPr>
        </p:nvSpPr>
        <p:spPr>
          <a:xfrm>
            <a:off x="457200" y="1600200"/>
            <a:ext cx="4038600" cy="4781128"/>
          </a:xfrm>
        </p:spPr>
        <p:txBody>
          <a:bodyPr>
            <a:normAutofit/>
          </a:bodyPr>
          <a:lstStyle/>
          <a:p>
            <a:r>
              <a:rPr lang="en-GB" dirty="0" smtClean="0"/>
              <a:t>High incidences of depression noted amongst young people in last couple of decades.</a:t>
            </a:r>
          </a:p>
          <a:p>
            <a:r>
              <a:rPr lang="en-GB" dirty="0" smtClean="0"/>
              <a:t>Anorexia increasingly affecting young men.</a:t>
            </a:r>
          </a:p>
          <a:p>
            <a:r>
              <a:rPr lang="en-GB" dirty="0" smtClean="0"/>
              <a:t>Debates contraception for under 16s etc.</a:t>
            </a:r>
          </a:p>
        </p:txBody>
      </p:sp>
      <p:pic>
        <p:nvPicPr>
          <p:cNvPr id="47106" name="Picture 2" descr="http://3.bp.blogspot.com/_10yYjoTIYE0/TEHm17hEpjI/AAAAAAAADqQ/6EHl01sMalc/s1600/male+models+-+anorexia.jpg"/>
          <p:cNvPicPr>
            <a:picLocks noChangeAspect="1" noChangeArrowheads="1"/>
          </p:cNvPicPr>
          <p:nvPr/>
        </p:nvPicPr>
        <p:blipFill>
          <a:blip r:embed="rId3" cstate="print"/>
          <a:srcRect/>
          <a:stretch>
            <a:fillRect/>
          </a:stretch>
        </p:blipFill>
        <p:spPr bwMode="auto">
          <a:xfrm>
            <a:off x="4572000" y="1412776"/>
            <a:ext cx="4021460" cy="2743201"/>
          </a:xfrm>
          <a:prstGeom prst="rect">
            <a:avLst/>
          </a:prstGeom>
          <a:noFill/>
        </p:spPr>
      </p:pic>
      <p:pic>
        <p:nvPicPr>
          <p:cNvPr id="1026" name="Picture 2" descr="https://encrypted-tbn2.gstatic.com/images?q=tbn:ANd9GcTUeYYhd5sEAcXL9K6K1GOPUC4opcRq895Wp0ku-LhJ1TpDkTjp"/>
          <p:cNvPicPr>
            <a:picLocks noChangeAspect="1" noChangeArrowheads="1"/>
          </p:cNvPicPr>
          <p:nvPr/>
        </p:nvPicPr>
        <p:blipFill>
          <a:blip r:embed="rId4" cstate="print"/>
          <a:srcRect/>
          <a:stretch>
            <a:fillRect/>
          </a:stretch>
        </p:blipFill>
        <p:spPr bwMode="auto">
          <a:xfrm>
            <a:off x="4572000" y="4149080"/>
            <a:ext cx="3810000" cy="2471167"/>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J. Mortimer Granville and the ‘Perils of Puberty’</a:t>
            </a:r>
            <a:endParaRPr lang="en-GB" u="sng" dirty="0"/>
          </a:p>
        </p:txBody>
      </p:sp>
      <p:sp>
        <p:nvSpPr>
          <p:cNvPr id="3" name="Content Placeholder 2"/>
          <p:cNvSpPr>
            <a:spLocks noGrp="1"/>
          </p:cNvSpPr>
          <p:nvPr>
            <p:ph idx="1"/>
          </p:nvPr>
        </p:nvSpPr>
        <p:spPr>
          <a:xfrm>
            <a:off x="0" y="1916832"/>
            <a:ext cx="8841160" cy="4281934"/>
          </a:xfrm>
        </p:spPr>
        <p:txBody>
          <a:bodyPr>
            <a:normAutofit/>
          </a:bodyPr>
          <a:lstStyle/>
          <a:p>
            <a:pPr algn="just">
              <a:buNone/>
            </a:pPr>
            <a:r>
              <a:rPr lang="en-GB" dirty="0" smtClean="0"/>
              <a:t>	Many ‘lurid’ accounts of youth and its challenges e.g.</a:t>
            </a:r>
          </a:p>
          <a:p>
            <a:pPr algn="just">
              <a:buNone/>
            </a:pPr>
            <a:r>
              <a:rPr lang="en-GB" dirty="0" smtClean="0"/>
              <a:t>	</a:t>
            </a:r>
            <a:r>
              <a:rPr lang="en-GB" sz="2400" dirty="0" smtClean="0"/>
              <a:t>J. Mortimer Granville, </a:t>
            </a:r>
            <a:r>
              <a:rPr lang="en-GB" sz="2400" i="1" dirty="0" smtClean="0"/>
              <a:t>Youth: Its Care and Culture. An Outline of Principles for Parents and Guardians </a:t>
            </a:r>
            <a:r>
              <a:rPr lang="en-GB" sz="2400" dirty="0" smtClean="0"/>
              <a:t>(London: David </a:t>
            </a:r>
            <a:r>
              <a:rPr lang="en-GB" sz="2400" dirty="0" err="1" smtClean="0"/>
              <a:t>Bogue</a:t>
            </a:r>
            <a:r>
              <a:rPr lang="en-GB" sz="2400" dirty="0" smtClean="0"/>
              <a:t>, 1880).</a:t>
            </a:r>
          </a:p>
          <a:p>
            <a:pPr algn="just">
              <a:buNone/>
            </a:pPr>
            <a:r>
              <a:rPr lang="en-GB" dirty="0" smtClean="0"/>
              <a:t>	Girls were prone to palpitations, hysterics, fainting fits, giddiness, blood disorders, moodiness, nocturnal tooth grinding, nightmares and sleep walking, consumption, rheumatism. </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J. Mortimer Granville </a:t>
            </a:r>
            <a:r>
              <a:rPr lang="en-GB" u="sng" dirty="0" smtClean="0"/>
              <a:t> on boys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Also seen as corruptible and likely to go astray </a:t>
            </a:r>
            <a:r>
              <a:rPr lang="mr-IN" dirty="0" smtClean="0"/>
              <a:t>–</a:t>
            </a:r>
            <a:r>
              <a:rPr lang="en-US" dirty="0"/>
              <a:t> </a:t>
            </a:r>
            <a:r>
              <a:rPr lang="en-US" dirty="0" smtClean="0"/>
              <a:t>lazy, untruthful, moody ‘girlish’ or weak. </a:t>
            </a:r>
          </a:p>
          <a:p>
            <a:r>
              <a:rPr lang="en-US" dirty="0" smtClean="0"/>
              <a:t>However subject less to illness and needed training (including sport and outdoor activities) to develop their positive traits of energy and enterprise. </a:t>
            </a:r>
            <a:endParaRPr lang="en-US" dirty="0"/>
          </a:p>
        </p:txBody>
      </p:sp>
      <p:pic>
        <p:nvPicPr>
          <p:cNvPr id="7" name="Content Placeholder 6" descr="Unknown.jpeg"/>
          <p:cNvPicPr>
            <a:picLocks noGrp="1" noChangeAspect="1"/>
          </p:cNvPicPr>
          <p:nvPr>
            <p:ph sz="half" idx="2"/>
          </p:nvPr>
        </p:nvPicPr>
        <p:blipFill>
          <a:blip r:embed="rId2">
            <a:extLst>
              <a:ext uri="{28A0092B-C50C-407E-A947-70E740481C1C}">
                <a14:useLocalDpi xmlns:a14="http://schemas.microsoft.com/office/drawing/2010/main" val="0"/>
              </a:ext>
            </a:extLst>
          </a:blip>
          <a:srcRect l="5384" r="5384"/>
          <a:stretch>
            <a:fillRect/>
          </a:stretch>
        </p:blipFill>
        <p:spPr/>
      </p:pic>
    </p:spTree>
    <p:extLst>
      <p:ext uri="{BB962C8B-B14F-4D97-AF65-F5344CB8AC3E}">
        <p14:creationId xmlns:p14="http://schemas.microsoft.com/office/powerpoint/2010/main" val="3828430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u="sng" dirty="0" smtClean="0"/>
              <a:t>A fixed fund of energy</a:t>
            </a:r>
            <a:endParaRPr lang="en-GB" u="sng" dirty="0"/>
          </a:p>
        </p:txBody>
      </p:sp>
      <p:sp>
        <p:nvSpPr>
          <p:cNvPr id="3" name="Content Placeholder 2"/>
          <p:cNvSpPr>
            <a:spLocks noGrp="1"/>
          </p:cNvSpPr>
          <p:nvPr>
            <p:ph idx="1"/>
          </p:nvPr>
        </p:nvSpPr>
        <p:spPr>
          <a:xfrm>
            <a:off x="457200" y="1268760"/>
            <a:ext cx="8229600" cy="5184576"/>
          </a:xfrm>
        </p:spPr>
        <p:txBody>
          <a:bodyPr>
            <a:normAutofit fontScale="92500" lnSpcReduction="20000"/>
          </a:bodyPr>
          <a:lstStyle/>
          <a:p>
            <a:r>
              <a:rPr lang="en-GB" dirty="0" smtClean="0"/>
              <a:t>The </a:t>
            </a:r>
            <a:r>
              <a:rPr lang="en-GB" b="1" dirty="0" smtClean="0"/>
              <a:t>‘economic model</a:t>
            </a:r>
            <a:r>
              <a:rPr lang="en-GB" dirty="0" smtClean="0"/>
              <a:t>’ explained how women’s reproductive systems interacted with other parts of body, especially the </a:t>
            </a:r>
            <a:r>
              <a:rPr lang="en-GB" dirty="0" smtClean="0"/>
              <a:t>brain </a:t>
            </a:r>
            <a:r>
              <a:rPr lang="en-GB" dirty="0" smtClean="0"/>
              <a:t>(Inspired by Herbert Spencer)</a:t>
            </a:r>
          </a:p>
          <a:p>
            <a:r>
              <a:rPr lang="en-GB" dirty="0" smtClean="0"/>
              <a:t>Body as a </a:t>
            </a:r>
            <a:r>
              <a:rPr lang="en-GB" i="1" dirty="0" smtClean="0"/>
              <a:t>‘closed system in which organs and mental faculties competed for a finite supply of physical or mental energy; thus depletion in one organ resulted in exhaustion or excitation in another part of the body</a:t>
            </a:r>
            <a:r>
              <a:rPr lang="en-GB" sz="3500" i="1" dirty="0" smtClean="0"/>
              <a:t>’.</a:t>
            </a:r>
            <a:r>
              <a:rPr lang="en-GB" sz="2200" dirty="0" smtClean="0"/>
              <a:t>(</a:t>
            </a:r>
            <a:r>
              <a:rPr lang="en-GB" sz="2200" dirty="0" err="1" smtClean="0"/>
              <a:t>Moscucci</a:t>
            </a:r>
            <a:r>
              <a:rPr lang="en-GB" sz="2200" dirty="0" smtClean="0"/>
              <a:t> </a:t>
            </a:r>
            <a:r>
              <a:rPr lang="en-GB" sz="2200" i="1" dirty="0" smtClean="0"/>
              <a:t>The Science of Woman</a:t>
            </a:r>
            <a:r>
              <a:rPr lang="en-GB" sz="2200" dirty="0" smtClean="0"/>
              <a:t> (1990), p.104.</a:t>
            </a:r>
          </a:p>
          <a:p>
            <a:r>
              <a:rPr lang="en-GB" dirty="0" smtClean="0"/>
              <a:t>Associated with American physician, Edward Clarke (Harvard Professor) and prominent psychiatrist Dr Henry </a:t>
            </a:r>
            <a:r>
              <a:rPr lang="en-GB" dirty="0" err="1" smtClean="0"/>
              <a:t>Maudsley</a:t>
            </a:r>
            <a:r>
              <a:rPr lang="en-GB" dirty="0" smtClean="0"/>
              <a:t> in UK.</a:t>
            </a:r>
          </a:p>
          <a:p>
            <a:endParaRPr lang="en-GB" dirty="0" smtClean="0"/>
          </a:p>
          <a:p>
            <a:endParaRPr lang="en-GB" dirty="0" smtClean="0"/>
          </a:p>
          <a:p>
            <a:pPr>
              <a:buNone/>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Maudsley</a:t>
            </a:r>
            <a:r>
              <a:rPr lang="en-GB" dirty="0" smtClean="0"/>
              <a:t> vs. Garrett Anderson (1874)</a:t>
            </a:r>
            <a:endParaRPr lang="en-GB" dirty="0"/>
          </a:p>
        </p:txBody>
      </p:sp>
      <p:pic>
        <p:nvPicPr>
          <p:cNvPr id="33794" name="Picture 2" descr="Elizabeth Garrett Anderson. Photograph by Swaine."/>
          <p:cNvPicPr>
            <a:picLocks noChangeAspect="1" noChangeArrowheads="1"/>
          </p:cNvPicPr>
          <p:nvPr/>
        </p:nvPicPr>
        <p:blipFill>
          <a:blip r:embed="rId3" cstate="print"/>
          <a:srcRect/>
          <a:stretch>
            <a:fillRect/>
          </a:stretch>
        </p:blipFill>
        <p:spPr bwMode="auto">
          <a:xfrm>
            <a:off x="4932040" y="1700808"/>
            <a:ext cx="3600400" cy="4680520"/>
          </a:xfrm>
          <a:prstGeom prst="rect">
            <a:avLst/>
          </a:prstGeom>
          <a:noFill/>
        </p:spPr>
      </p:pic>
      <p:pic>
        <p:nvPicPr>
          <p:cNvPr id="33796" name="Picture 4" descr="Henry Maudsley. Photograph by G. Jerrard, 1881."/>
          <p:cNvPicPr>
            <a:picLocks noChangeAspect="1" noChangeArrowheads="1"/>
          </p:cNvPicPr>
          <p:nvPr/>
        </p:nvPicPr>
        <p:blipFill>
          <a:blip r:embed="rId4" cstate="print"/>
          <a:srcRect/>
          <a:stretch>
            <a:fillRect/>
          </a:stretch>
        </p:blipFill>
        <p:spPr bwMode="auto">
          <a:xfrm>
            <a:off x="755575" y="1628800"/>
            <a:ext cx="3384377" cy="469431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u="sng" dirty="0" err="1" smtClean="0"/>
              <a:t>Maudsley</a:t>
            </a:r>
            <a:r>
              <a:rPr lang="en-GB" u="sng" dirty="0" smtClean="0"/>
              <a:t> vs. Garrett Anderson (1874)</a:t>
            </a:r>
            <a:endParaRPr lang="en-GB" u="sng" dirty="0"/>
          </a:p>
        </p:txBody>
      </p:sp>
      <p:sp>
        <p:nvSpPr>
          <p:cNvPr id="3" name="Content Placeholder 2"/>
          <p:cNvSpPr>
            <a:spLocks noGrp="1"/>
          </p:cNvSpPr>
          <p:nvPr>
            <p:ph idx="1"/>
          </p:nvPr>
        </p:nvSpPr>
        <p:spPr>
          <a:xfrm>
            <a:off x="457200" y="836712"/>
            <a:ext cx="8229600" cy="5760640"/>
          </a:xfrm>
        </p:spPr>
        <p:txBody>
          <a:bodyPr>
            <a:normAutofit fontScale="77500" lnSpcReduction="20000"/>
          </a:bodyPr>
          <a:lstStyle/>
          <a:p>
            <a:endParaRPr lang="en-GB" dirty="0" smtClean="0"/>
          </a:p>
          <a:p>
            <a:r>
              <a:rPr lang="en-GB" sz="3400" dirty="0" smtClean="0"/>
              <a:t>Henry </a:t>
            </a:r>
            <a:r>
              <a:rPr lang="en-GB" sz="3400" dirty="0" err="1" smtClean="0"/>
              <a:t>Maudsley</a:t>
            </a:r>
            <a:r>
              <a:rPr lang="en-GB" sz="3400" dirty="0" smtClean="0"/>
              <a:t> ‘Sex in Mind and in Education’, </a:t>
            </a:r>
            <a:r>
              <a:rPr lang="en-GB" sz="3400" i="1" dirty="0" smtClean="0"/>
              <a:t>Fortnightly Review, new </a:t>
            </a:r>
            <a:r>
              <a:rPr lang="en-GB" sz="3400" dirty="0" smtClean="0"/>
              <a:t>series, 15 (April 1874), 466–83 Full text available via ProQuest through library.</a:t>
            </a:r>
            <a:r>
              <a:rPr lang="en-GB" sz="3400" i="1" dirty="0" smtClean="0"/>
              <a:t> </a:t>
            </a:r>
          </a:p>
          <a:p>
            <a:r>
              <a:rPr lang="en-GB" sz="3400" dirty="0" err="1" smtClean="0"/>
              <a:t>Maudsley</a:t>
            </a:r>
            <a:r>
              <a:rPr lang="en-GB" sz="3400" dirty="0" smtClean="0"/>
              <a:t> argued that:</a:t>
            </a:r>
          </a:p>
          <a:p>
            <a:pPr>
              <a:buNone/>
            </a:pPr>
            <a:r>
              <a:rPr lang="en-GB" sz="3400" dirty="0" smtClean="0"/>
              <a:t>	Women should not attempt to run alongside men: </a:t>
            </a:r>
            <a:r>
              <a:rPr lang="en-GB" sz="3400" i="1" dirty="0" smtClean="0"/>
              <a:t>‘they cannot choose but to be women; cannot rebel successfully against the tyranny of their organisation’</a:t>
            </a:r>
            <a:r>
              <a:rPr lang="en-GB" sz="3400" dirty="0" smtClean="0"/>
              <a:t>. </a:t>
            </a:r>
          </a:p>
          <a:p>
            <a:pPr>
              <a:buNone/>
            </a:pPr>
            <a:r>
              <a:rPr lang="en-GB" sz="3400" dirty="0" smtClean="0"/>
              <a:t>	</a:t>
            </a:r>
            <a:r>
              <a:rPr lang="en-GB" sz="3400" i="1" dirty="0" smtClean="0"/>
              <a:t>‘The important psychological change which takes place during puberty… may easily overstep its health limits, and pass into pathological change… nervous disorders of a minor kind, and even such serious disorders as chorea, epilepsy, insanity, are often connected with irregularities or suspension of these important functions’.</a:t>
            </a:r>
          </a:p>
          <a:p>
            <a:pPr>
              <a:buNone/>
            </a:pPr>
            <a:r>
              <a:rPr lang="en-GB" sz="3400" dirty="0" smtClean="0"/>
              <a:t>	</a:t>
            </a:r>
            <a:r>
              <a:rPr lang="en-GB" sz="3400" i="1" dirty="0" smtClean="0"/>
              <a:t>‘for one quarter of each month during the best years of life [they are]... more or less sick and unfit for hard work’.</a:t>
            </a:r>
            <a:endParaRPr lang="en-GB" sz="3400" i="1"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r>
              <a:rPr lang="en-GB" u="sng" dirty="0" smtClean="0"/>
              <a:t>Elizabeth Garrett Anderson’s response</a:t>
            </a:r>
            <a:endParaRPr lang="en-GB" u="sng" dirty="0"/>
          </a:p>
        </p:txBody>
      </p:sp>
      <p:sp>
        <p:nvSpPr>
          <p:cNvPr id="3" name="Content Placeholder 2"/>
          <p:cNvSpPr>
            <a:spLocks noGrp="1"/>
          </p:cNvSpPr>
          <p:nvPr>
            <p:ph idx="1"/>
          </p:nvPr>
        </p:nvSpPr>
        <p:spPr>
          <a:xfrm>
            <a:off x="457200" y="1052736"/>
            <a:ext cx="8229600" cy="5472608"/>
          </a:xfrm>
        </p:spPr>
        <p:txBody>
          <a:bodyPr>
            <a:normAutofit/>
          </a:bodyPr>
          <a:lstStyle/>
          <a:p>
            <a:endParaRPr lang="en-GB" dirty="0" smtClean="0"/>
          </a:p>
          <a:p>
            <a:r>
              <a:rPr lang="en-GB" dirty="0" smtClean="0"/>
              <a:t>Elizabeth Garrett Anderson, ‘Sex in Mind and Education: A Reply’, </a:t>
            </a:r>
            <a:r>
              <a:rPr lang="en-GB" i="1" dirty="0" smtClean="0"/>
              <a:t>Fortnightly Review, new series, </a:t>
            </a:r>
            <a:r>
              <a:rPr lang="en-GB" dirty="0" smtClean="0"/>
              <a:t>15 (May 1874) </a:t>
            </a:r>
          </a:p>
          <a:p>
            <a:pPr marL="0" indent="0">
              <a:buNone/>
            </a:pPr>
            <a:r>
              <a:rPr lang="en-GB" i="1" dirty="0" smtClean="0"/>
              <a:t>‘There is no tonic in the pharmacopoeia to be compared with happiness, and happiness worth calling such is not known where the days drag along filled with make-believe occupations and dreary sham amusements’.</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3301</TotalTime>
  <Words>1704</Words>
  <Application>Microsoft Macintosh PowerPoint</Application>
  <PresentationFormat>On-screen Show (4:3)</PresentationFormat>
  <Paragraphs>178</Paragraphs>
  <Slides>32</Slides>
  <Notes>29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Office Theme</vt:lpstr>
      <vt:lpstr>Document</vt:lpstr>
      <vt:lpstr>Cradle to Grave Lecture 7 The Challenges of Youth</vt:lpstr>
      <vt:lpstr>Themes</vt:lpstr>
      <vt:lpstr>Youth – the context</vt:lpstr>
      <vt:lpstr>J. Mortimer Granville and the ‘Perils of Puberty’</vt:lpstr>
      <vt:lpstr>J. Mortimer Granville  on boys</vt:lpstr>
      <vt:lpstr>A fixed fund of energy</vt:lpstr>
      <vt:lpstr>Maudsley vs. Garrett Anderson (1874)</vt:lpstr>
      <vt:lpstr>Maudsley vs. Garrett Anderson (1874)</vt:lpstr>
      <vt:lpstr>Elizabeth Garrett Anderson’s response</vt:lpstr>
      <vt:lpstr>Eugenicists</vt:lpstr>
      <vt:lpstr>Particular risk for girls</vt:lpstr>
      <vt:lpstr>Rentoul contd.</vt:lpstr>
      <vt:lpstr>Eugenicists</vt:lpstr>
      <vt:lpstr>Arabella Kenealy (feminist eugenicist)</vt:lpstr>
      <vt:lpstr>Menstruation</vt:lpstr>
      <vt:lpstr>Hysteria</vt:lpstr>
      <vt:lpstr>The hypnotized patient and tuning fork, from Paul Richer, “Gonflement du cou chez un hysterique”, Nouvelles Iconographie de la Salpetriere, 2, (1889), plate 34, reproduced from Sander L. Gilman, “The Image of the Hysteric”, in Sander L. Gilman, Helen King, Roy Porter, G.S.Rousseau, Elaine Showalter, Hysteria Beyond Freud, (Berkeley, London: University of California Press, 1993) pp.345-452,p.351 </vt:lpstr>
      <vt:lpstr>Anorexia</vt:lpstr>
      <vt:lpstr>‘Fading Away’, Henry Peach Robinson, 1858</vt:lpstr>
      <vt:lpstr>What ailed boys?</vt:lpstr>
      <vt:lpstr>Dangers of masturbation</vt:lpstr>
      <vt:lpstr>Psychology and delinquency</vt:lpstr>
      <vt:lpstr>Borderland of normality</vt:lpstr>
      <vt:lpstr>Venereal disease</vt:lpstr>
      <vt:lpstr>Counter-forces – positive changes</vt:lpstr>
      <vt:lpstr>Role of schooling</vt:lpstr>
      <vt:lpstr>Girls’ health – ‘corset mania’ to robust good health</vt:lpstr>
      <vt:lpstr>Menstrual hygiene</vt:lpstr>
      <vt:lpstr>Links to present</vt:lpstr>
      <vt:lpstr>First teenagers?</vt:lpstr>
      <vt:lpstr>Conclusions</vt:lpstr>
      <vt:lpstr>New challenges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Cradle to Grave Lecture 7</dc:title>
  <dc:creator>IT Services</dc:creator>
  <cp:lastModifiedBy>hilary marland</cp:lastModifiedBy>
  <cp:revision>199</cp:revision>
  <dcterms:created xsi:type="dcterms:W3CDTF">2013-11-16T11:42:23Z</dcterms:created>
  <dcterms:modified xsi:type="dcterms:W3CDTF">2018-11-16T14:15:40Z</dcterms:modified>
</cp:coreProperties>
</file>