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Layouts/slideLayout5.xml" ContentType="application/vnd.openxmlformats-officedocument.presentationml.slideLayout+xml"/>
  <Override PartName="/ppt/notesSlides/notesSlide12.xml" ContentType="application/vnd.openxmlformats-officedocument.presentationml.notesSlide+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notesSlides/notesSlide24.xml" ContentType="application/vnd.openxmlformats-officedocument.presentationml.notes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20.xml" ContentType="application/vnd.openxmlformats-officedocument.presentationml.notesSlide+xml"/>
  <Override PartName="/ppt/slides/slide15.xml" ContentType="application/vnd.openxmlformats-officedocument.presentationml.slide+xml"/>
  <Override PartName="/ppt/notesSlides/notesSlide1.xml" ContentType="application/vnd.openxmlformats-officedocument.presentationml.notesSlide+xml"/>
  <Override PartName="/ppt/notesSlides/notesSlide17.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7.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23.xml" ContentType="application/vnd.openxmlformats-officedocument.presentationml.slide+xml"/>
  <Override PartName="/ppt/notesSlides/notesSlide25.xml" ContentType="application/vnd.openxmlformats-officedocument.presentationml.notesSlide+xml"/>
  <Override PartName="/ppt/notesSlides/notesSlide6.xml" ContentType="application/vnd.openxmlformats-officedocument.presentationml.notesSlide+xml"/>
  <Override PartName="/ppt/notesSlides/notesSlide21.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notesSlides/notesSlide26.xml" ContentType="application/vnd.openxmlformats-officedocument.presentationml.notesSlide+xml"/>
  <Override PartName="/ppt/slides/slide20.xml" ContentType="application/vnd.openxmlformats-officedocument.presentationml.slide+xml"/>
  <Override PartName="/ppt/notesSlides/notesSlide7.xml" ContentType="application/vnd.openxmlformats-officedocument.presentationml.notesSlide+xml"/>
  <Override PartName="/ppt/notesSlides/notesSlide22.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19.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notesSlides/notesSlide27.xml" ContentType="application/vnd.openxmlformats-officedocument.presentationml.notes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notesSlides/notesSlide2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29"/>
  </p:notesMasterIdLst>
  <p:sldIdLst>
    <p:sldId id="256" r:id="rId2"/>
    <p:sldId id="258" r:id="rId3"/>
    <p:sldId id="301" r:id="rId4"/>
    <p:sldId id="293" r:id="rId5"/>
    <p:sldId id="259" r:id="rId6"/>
    <p:sldId id="289" r:id="rId7"/>
    <p:sldId id="280" r:id="rId8"/>
    <p:sldId id="263" r:id="rId9"/>
    <p:sldId id="261" r:id="rId10"/>
    <p:sldId id="266" r:id="rId11"/>
    <p:sldId id="281" r:id="rId12"/>
    <p:sldId id="299" r:id="rId13"/>
    <p:sldId id="264" r:id="rId14"/>
    <p:sldId id="272" r:id="rId15"/>
    <p:sldId id="267" r:id="rId16"/>
    <p:sldId id="268" r:id="rId17"/>
    <p:sldId id="274" r:id="rId18"/>
    <p:sldId id="275" r:id="rId19"/>
    <p:sldId id="276" r:id="rId20"/>
    <p:sldId id="295" r:id="rId21"/>
    <p:sldId id="278" r:id="rId22"/>
    <p:sldId id="269" r:id="rId23"/>
    <p:sldId id="282" r:id="rId24"/>
    <p:sldId id="283" r:id="rId25"/>
    <p:sldId id="279" r:id="rId26"/>
    <p:sldId id="287" r:id="rId27"/>
    <p:sldId id="30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autoAdjust="0"/>
    <p:restoredTop sz="90500" autoAdjust="0"/>
  </p:normalViewPr>
  <p:slideViewPr>
    <p:cSldViewPr>
      <p:cViewPr>
        <p:scale>
          <a:sx n="70" d="100"/>
          <a:sy n="70" d="100"/>
        </p:scale>
        <p:origin x="-1992" y="-848"/>
      </p:cViewPr>
      <p:guideLst>
        <p:guide orient="horz" pos="2160"/>
        <p:guide pos="2880"/>
      </p:guideLst>
    </p:cSldViewPr>
  </p:slideViewPr>
  <p:outlineViewPr>
    <p:cViewPr>
      <p:scale>
        <a:sx n="33" d="100"/>
        <a:sy n="33" d="100"/>
      </p:scale>
      <p:origin x="48" y="2575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0D044C-25DA-420E-A800-AE9AAF746336}" type="datetimeFigureOut">
              <a:rPr lang="en-GB" smtClean="0"/>
              <a:pPr/>
              <a:t>4/19/19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3C2EBC-3566-4567-A8C7-CCE16A22F11D}"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E73C2EBC-3566-4567-A8C7-CCE16A22F11D}"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26</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27</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73C2EBC-3566-4567-A8C7-CCE16A22F11D}"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FE674FA-2D8F-4C6D-B681-08AC82ADFD84}" type="datetimeFigureOut">
              <a:rPr lang="en-GB" smtClean="0"/>
              <a:pPr/>
              <a:t>4/19/19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E442B6-7B95-45A4-9AB2-68B6343016F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FE674FA-2D8F-4C6D-B681-08AC82ADFD84}" type="datetimeFigureOut">
              <a:rPr lang="en-GB" smtClean="0"/>
              <a:pPr/>
              <a:t>4/19/19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E442B6-7B95-45A4-9AB2-68B6343016F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FE674FA-2D8F-4C6D-B681-08AC82ADFD84}" type="datetimeFigureOut">
              <a:rPr lang="en-GB" smtClean="0"/>
              <a:pPr/>
              <a:t>4/19/19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E442B6-7B95-45A4-9AB2-68B6343016F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FE674FA-2D8F-4C6D-B681-08AC82ADFD84}" type="datetimeFigureOut">
              <a:rPr lang="en-GB" smtClean="0"/>
              <a:pPr/>
              <a:t>4/19/19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E442B6-7B95-45A4-9AB2-68B6343016F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E674FA-2D8F-4C6D-B681-08AC82ADFD84}" type="datetimeFigureOut">
              <a:rPr lang="en-GB" smtClean="0"/>
              <a:pPr/>
              <a:t>4/19/19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0E442B6-7B95-45A4-9AB2-68B6343016F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FE674FA-2D8F-4C6D-B681-08AC82ADFD84}" type="datetimeFigureOut">
              <a:rPr lang="en-GB" smtClean="0"/>
              <a:pPr/>
              <a:t>4/19/19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0E442B6-7B95-45A4-9AB2-68B6343016F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FE674FA-2D8F-4C6D-B681-08AC82ADFD84}" type="datetimeFigureOut">
              <a:rPr lang="en-GB" smtClean="0"/>
              <a:pPr/>
              <a:t>4/19/19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0E442B6-7B95-45A4-9AB2-68B6343016F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FE674FA-2D8F-4C6D-B681-08AC82ADFD84}" type="datetimeFigureOut">
              <a:rPr lang="en-GB" smtClean="0"/>
              <a:pPr/>
              <a:t>4/19/19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0E442B6-7B95-45A4-9AB2-68B6343016F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E674FA-2D8F-4C6D-B681-08AC82ADFD84}" type="datetimeFigureOut">
              <a:rPr lang="en-GB" smtClean="0"/>
              <a:pPr/>
              <a:t>4/19/19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0E442B6-7B95-45A4-9AB2-68B6343016F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E674FA-2D8F-4C6D-B681-08AC82ADFD84}" type="datetimeFigureOut">
              <a:rPr lang="en-GB" smtClean="0"/>
              <a:pPr/>
              <a:t>4/19/19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0E442B6-7B95-45A4-9AB2-68B6343016F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E674FA-2D8F-4C6D-B681-08AC82ADFD84}" type="datetimeFigureOut">
              <a:rPr lang="en-GB" smtClean="0"/>
              <a:pPr/>
              <a:t>4/19/19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0E442B6-7B95-45A4-9AB2-68B6343016F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E674FA-2D8F-4C6D-B681-08AC82ADFD84}" type="datetimeFigureOut">
              <a:rPr lang="en-GB" smtClean="0"/>
              <a:pPr/>
              <a:t>4/19/19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E442B6-7B95-45A4-9AB2-68B6343016F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0.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1.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hyperlink" Target="http://www.bbc.co.uk/news/uk-28202717" TargetMode="External"/><Relationship Id="rId4" Type="http://schemas.openxmlformats.org/officeDocument/2006/relationships/hyperlink" Target="http://www.bbc.co.uk/news/health-26861924" TargetMode="External"/><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20689"/>
            <a:ext cx="7772400" cy="1224135"/>
          </a:xfrm>
        </p:spPr>
        <p:txBody>
          <a:bodyPr/>
          <a:lstStyle/>
          <a:p>
            <a:r>
              <a:rPr lang="en-GB" dirty="0" smtClean="0"/>
              <a:t>Ageing, Medicine and Society</a:t>
            </a:r>
            <a:endParaRPr lang="en-GB" dirty="0"/>
          </a:p>
        </p:txBody>
      </p:sp>
      <p:sp>
        <p:nvSpPr>
          <p:cNvPr id="3" name="Subtitle 2"/>
          <p:cNvSpPr>
            <a:spLocks noGrp="1"/>
          </p:cNvSpPr>
          <p:nvPr>
            <p:ph type="subTitle" idx="1"/>
          </p:nvPr>
        </p:nvSpPr>
        <p:spPr>
          <a:xfrm>
            <a:off x="1403648" y="1700808"/>
            <a:ext cx="6400800" cy="1080120"/>
          </a:xfrm>
        </p:spPr>
        <p:txBody>
          <a:bodyPr>
            <a:normAutofit lnSpcReduction="10000"/>
          </a:bodyPr>
          <a:lstStyle/>
          <a:p>
            <a:r>
              <a:rPr lang="en-GB" dirty="0" smtClean="0"/>
              <a:t>Cradle to Grave</a:t>
            </a:r>
          </a:p>
          <a:p>
            <a:r>
              <a:rPr lang="en-GB" dirty="0" smtClean="0"/>
              <a:t>Term</a:t>
            </a:r>
            <a:r>
              <a:rPr lang="en-GB" dirty="0" smtClean="0"/>
              <a:t> 3, </a:t>
            </a:r>
            <a:r>
              <a:rPr lang="en-GB" dirty="0" smtClean="0"/>
              <a:t>Week </a:t>
            </a:r>
            <a:r>
              <a:rPr lang="en-GB" dirty="0" smtClean="0"/>
              <a:t>1</a:t>
            </a:r>
            <a:endParaRPr lang="en-GB" dirty="0"/>
          </a:p>
        </p:txBody>
      </p:sp>
      <p:pic>
        <p:nvPicPr>
          <p:cNvPr id="17410" name="Picture 2" descr="Matthew Greathead of Richmond, Yorkshire. 100 years old."/>
          <p:cNvPicPr>
            <a:picLocks noChangeAspect="1" noChangeArrowheads="1"/>
          </p:cNvPicPr>
          <p:nvPr/>
        </p:nvPicPr>
        <p:blipFill>
          <a:blip r:embed="rId3" cstate="print"/>
          <a:srcRect/>
          <a:stretch>
            <a:fillRect/>
          </a:stretch>
        </p:blipFill>
        <p:spPr bwMode="auto">
          <a:xfrm>
            <a:off x="611560" y="2924944"/>
            <a:ext cx="2915816" cy="3565839"/>
          </a:xfrm>
          <a:prstGeom prst="rect">
            <a:avLst/>
          </a:prstGeom>
          <a:noFill/>
        </p:spPr>
      </p:pic>
      <p:pic>
        <p:nvPicPr>
          <p:cNvPr id="17412" name="Picture 4" descr="Hands of an elderly man"/>
          <p:cNvPicPr>
            <a:picLocks noChangeAspect="1" noChangeArrowheads="1"/>
          </p:cNvPicPr>
          <p:nvPr/>
        </p:nvPicPr>
        <p:blipFill>
          <a:blip r:embed="rId4" cstate="print"/>
          <a:srcRect/>
          <a:stretch>
            <a:fillRect/>
          </a:stretch>
        </p:blipFill>
        <p:spPr bwMode="auto">
          <a:xfrm>
            <a:off x="4788024" y="3212976"/>
            <a:ext cx="4062392" cy="3024336"/>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Pensions and Retirement</a:t>
            </a:r>
            <a:endParaRPr lang="en-GB" dirty="0"/>
          </a:p>
        </p:txBody>
      </p:sp>
      <p:sp>
        <p:nvSpPr>
          <p:cNvPr id="3" name="Content Placeholder 2"/>
          <p:cNvSpPr>
            <a:spLocks noGrp="1"/>
          </p:cNvSpPr>
          <p:nvPr>
            <p:ph sz="half" idx="1"/>
          </p:nvPr>
        </p:nvSpPr>
        <p:spPr>
          <a:xfrm>
            <a:off x="457200" y="1600200"/>
            <a:ext cx="4038600" cy="4637112"/>
          </a:xfrm>
        </p:spPr>
        <p:txBody>
          <a:bodyPr>
            <a:normAutofit fontScale="92500"/>
          </a:bodyPr>
          <a:lstStyle/>
          <a:p>
            <a:r>
              <a:rPr lang="en-GB" dirty="0" smtClean="0"/>
              <a:t>1908 British state pensions introduced – paid at 70</a:t>
            </a:r>
          </a:p>
          <a:p>
            <a:r>
              <a:rPr lang="en-GB" dirty="0" smtClean="0"/>
              <a:t>Part of Liberal Reforms</a:t>
            </a:r>
          </a:p>
          <a:p>
            <a:r>
              <a:rPr lang="en-GB" dirty="0" smtClean="0"/>
              <a:t>Why 70? Popular/medical view considered people old enough to need these at age of 60 or 65.</a:t>
            </a:r>
          </a:p>
          <a:p>
            <a:r>
              <a:rPr lang="en-GB" dirty="0" smtClean="0"/>
              <a:t>Reduced 1925 to 65, and for women 1940 to 60</a:t>
            </a:r>
          </a:p>
          <a:p>
            <a:endParaRPr lang="en-GB" dirty="0"/>
          </a:p>
        </p:txBody>
      </p:sp>
      <p:sp>
        <p:nvSpPr>
          <p:cNvPr id="4" name="Content Placeholder 3"/>
          <p:cNvSpPr>
            <a:spLocks noGrp="1"/>
          </p:cNvSpPr>
          <p:nvPr>
            <p:ph sz="half" idx="2"/>
          </p:nvPr>
        </p:nvSpPr>
        <p:spPr/>
        <p:txBody>
          <a:bodyPr>
            <a:normAutofit fontScale="92500"/>
          </a:bodyPr>
          <a:lstStyle/>
          <a:p>
            <a:endParaRPr lang="en-GB"/>
          </a:p>
        </p:txBody>
      </p:sp>
      <p:sp>
        <p:nvSpPr>
          <p:cNvPr id="22530" name="AutoShape 2" descr="data:image/jpeg;base64,/9j/4AAQSkZJRgABAQAAAQABAAD/2wCEAAkGBhQSERUTExQVFRUWGBsYGRcYGR4aGBocGhweGh0aGBoaICYeHBojGhscHzAgIycpLCwsGh4xNTAqNSYrLCkBCQoKBQUFDQUFDSkYEhgpKSkpKSkpKSkpKSkpKSkpKSkpKSkpKSkpKSkpKSkpKSkpKSkpKSkpKSkpKSkpKSkpKf/AABEIAPsAyQMBIgACEQEDEQH/xAAcAAACAwEBAQEAAAAAAAAAAAAFBgIDBAcBAAj/xABJEAABAgMFBQUEBwYEBAcBAAABAhEAAyEEEjFBUQUGImFxEzKBkaGxwdHwBxQjQlJi4SQzcoKS8RVToqMWQ2PSNIOTpLLC4hf/xAAUAQEAAAAAAAAAAAAAAAAAAAAA/8QAFBEBAAAAAAAAAAAAAAAAAAAAAP/aAAwDAQACEQMRAD8AhMtJ+tTQoEG9Qu9HWzZMAkeJjTbbTdlTCPwECud+Smr9DGCct5k1b/jButkZumZ+WinaSz2dpTohA/qnS6geBMBptaCdq2YGpK7O+tC3ueOrLEcr21aRJ2lLnXbwlqlUdqhMxWPgPOG+T9IFmV3hMR4AjzBfLSACfSObsyQ/duTCKZuMfTyhMKQGfQkDRziNOvIx1237HkW5MpawVpYlBBIoaF/L0jHO3EshSr7MghJPeU1BShgOYJQ6XL08Hz825xmmM7JUTlhizPiTz9YrvHPEDrSpq1Gy8Y27E2NNtU9MmWUoKkqU6nagJNQHB+MBmdRUUKXgwZq4Zc/0jfJl3dS3FriNNMPKCyfo7tyAbqJR5pnY+CxGa0bkW0FzIWcqFJwwYhTmAw2e2pSpwDVJoBybDzzy8/J00KzZmV0qKamg8oqmbAtSDxyJ6Th+7UR5uAzUgSJpCy4KXUXBBwBbPRm8YBm3cmEWmWg1qceh/Qx0wIJwKRgzu48RqeUcm3WnlVrlgszqP9SD8tzMdjTZwzmjuMMAffAYFWZSqslT5g+4tEVAoDlKks+T8sn84JyJV1g+EfTpX3qu2UAu2tSVOkEEsXSac6vUOMoxWmzlLMQxVTPnBS3SBeUS/cL6s6h1NIyzGuprSmXIQGZSsiA7Y+P949C9DFkyUCRQ0GP9ohcDs2vqYC1Brzphp0j0k4fOH6REYN4xKZ93AMfecYC2W9H+fmkTlysPCK0h2o8XIU2OUBNKRebJzXVg8HO1H4hADta3m1zgp9aH4VeUBzjbCGWshnKVE+U8+/0ii3MEWnmZAw/62ulB5RVtSaSFEE1ltpUiYM/Hzj61m8ieSaCZILZUXMPuHnAad9CfrSnoLyPHhIbyMBLPMciimJq/IEvz/SC/0hoBnzQCxC0uw5E+2PPo23STa+1UubMl9ndCQkCt6+7v/DlAdG3NU9hsx0Ssa4LUKmDEx3bIuPOMey7ALJITKCioBSiCRXiJLU5n1i9cyc7o7FQ53wfMOIAFZtyLIuRKKpagooQSy1BzdFcWxi/Zu50izTxPllYUkEEKUCk3gz4AjGD1nRwgYkAAtg4AiCpdVEk1gLQqhNcesVy1kO5o+PjT0itSQ5p4xJIIEBus02orSPz7vKr9pnOWebNHQXiS41xjvMsHWETevchNomJmyyErvcQ/Ex4m0U1KwCTuWP22WxcXXANMj8Wjt20eFKGHeAf49axybZFnlJ2qtMpCpcpKSkJX3/uh/brlHQ9mT5jK7SZMWkKuJvpSKAA0u44456QBG6GBfzj2YshvLKPEFgNGpFc44MNYAXtFRc4dw0PVUZJ0rgQRn8NI07QnOTTBD+2MdqBupf5pAe3iQ1ByHp8YqSg3sXzj24X5aeceryamDwHoNA+nv+fSLJg9vWgioHX4fOvhEyMB8/P6QEruEfKwpjEnfyjfs3Zd5PaLokU889BjiYDHZ9mKmGmPPR8fnSCv+Gn8R8j8ILzZxSVBKA6Uuz4veZg2beojJ/j0j/MgOJ7bJTmbquzF3QgTD7Ujwj61zv2eco0vfVTzAvKNPH2xmtZWZX2irx7UANSl0jxDkxu2mi9ZlIA4lGxSwNVErPqEwDDtbYxte0Z0gkB5juXYFMsnLP4wzbpbtqsSFoICipQLpJNAFZtqT5xbYN3FotarSq6StRUQHcFSLpAejOdYY0Cr+HzWAxpWc0qBY50pX3esSM0JYuryEYd6t8pdhKAuWtYWCXSQAGanFRz1ygTI+lCyrN1UuekksxSlWPRT+kA1IUxJ1yjzs6vHt0haqiLZUssKeEBnzMXJScIlOsjl21yiSZQ5vAfIRAy2zJaJS5swlKUAqURyyAOZoBqTBZCaxzL6TtvXlCzSyyUF5hBoV5J53QXIGZ5QATd3aptO0VTpgZwQAMAHSydaCnOHXZlsWCtHCXWVYKTiACC5IJDYgdIWtwN25vbdoZargKeIhgeMEs+JYPR8I6DI2KgO7uTepkCWo9GDZZQEFWpmSZZHRfn92KTb0FnEyr5JP/2FYI26wJEt8ClQNTjlRowW3Zy0S1LoyQVAPoIDBMmJWo3AoC4QbybtamlTTCM20FEIT0TTqIWbFvvNqOzRUlJ4FnUGrx7aN8JoYTJSEgNdPFowc3qULQB6TMJxbCtX9WipVsUZyZYEu4RU3uK8xdADa1d8Mo17hW5NpWpVwBkkM94fdavQ4RVvRZZ/1ofVhLBExJDpBr2LOxBTg4D5kQF4l0HD65PH0w3QFKF0fmIGOjnGF3aNltstX2051EBV1AuoqWI4SO6aGjV5RkTZnL3iDyuJJTmoKQlJI8XryMAzzNpS0ubyiGxSlSh5pBHrE7L9I8iWnsrq1Yv3RjkUupRDflgBK2ckrQCHUtQa+SvhNBVZNXq3XlDds/clT8UxDXu6m9RqM9NGgMJ34WpjKsy3AADCYqgBAqbj0JxHOJf8Szf8gf8Ap/8A6hq/wlIdTkFmBSGZJagpnry5RD/AJGifKA4JOR2claKkCakile8qganpDJsGSJk6QDibRZKZUkT1VyyhYm2kMs3gWmgucc6151hs3TJFos7Ue1Wby+qT6eVIDqdoRcTMmKnXEAFRUprqA2LnIP6QpzfpWs95paJ04YXkoASf6lAt4CI/TXb1IsMlCSQJs8BdcQhJUAeV5j/LHJrBOVdIY+Aw+EB2rZu+dktixIWgpUoMETkAoUS3CCCQ5ajtpEv/AOfyETpU2Q8soWlZR3k8KrzB6pwalOUcW47wVdUCGIYEGlXEfo3Zc7tZMqaX+0loWeqkgn1gILVXCpcjwb4xynfffOdMnzJUtZRJQooAQSm9dLFSiKlyDTBvF+kbxbUXZggypC561XgEpokM3fOQ9vKOSTtgz50+aooKZnaG9LDC6pXG3GoFq84DBZN4p1nWFypi0VfEkHkpJoRyMdu3f219askq0JSE308QqwUCUqbk4JjkM/cq0ZS1KAqWMtXsmGHH6P0W2VLSjsr1mClAhQCVJL8RSXchzmC9WaAdZtqUFNQU69DX56wO2VsGTKQChKb95RVMWAqYb7km8Q7glw2kW22YymU6dK8opVMTfAClPSgOrNln74AqlIcOrMkUcgk4Vye6WybTD5EytEGgataaMOkYZu25MuamXNUEqUBU5HK9o/ODMlaVC8kgg5hiD5QAC0SD2lSSyk1PNaWAPSCW0/3KwfwK/wDiYo2nIaYFalD+C0xotqL0tY/KfJi+UBx6wTrqlXLhXfZlFI4Soh+JganWmNBWB22dsrmTe0UR9oxKRQUYFgKDWnxglPNm7MGcyqLKUg1vsGJALkCtOhyghuRu1Z7ZZ2S6FSyDNV3ibxURdJLJSAAOoq8Bt+i/aEmWpSVrTLUpwlKzdJPDQPrpDRtFJFvljA3ktX7xlLA9j+ELG9O5kqXcVI4nLEuDzFRQf3jfu1aZi1SRMe8iaZSiS7BKJ4JL4skeggI762cdshX/AElJxyBZaupcl9KwuyyhgkFxdCgnVOUs1cE5+PKNe/W2jOnGSBcKDcCz3gU4IIwCVOCDWuObLiQTUApUVApY9yYAHTU0Soa4EDm4MezVpvI5LSrFy94AINOKgGmAbEx0v/GZAvK7UAA6Es9Rlm0cq2XajMwF1mJIoELqXHLGh90MFjqqoJdwU6kl7/zzOcA+fW5eFT4MPnH1jP8A4lK1XFQswbMgUPM/PzSJXF6D58ID82WqcAhYyChTPX3+sPm6s8omWchN5QnS7qTQKULJPCUlX3eJhyDwhrDrnP8AjJ8lI/t5ww7O2qpMyQrAJtcknRrkxPXAEQEt+lbUK0L2hwIUo9kkFJlpOBCAgkXgDiTebOMyd3rUJaJh7dKFtxVYJL3VFiWBYhtc4c/pE3p2dbrP2UuaqZOTNBSyFpuit8kqS1264OeGhgpstcxVlusFulI7QFwpCTRRADAgDEE8xWAXZu4FyzJmqtqgpQCigmhBwZ1VNdDDVuLu3aZSJc5NsUZSu9JWklJTeI4XNCQHBAzjVamuIC+zUgNiz0B4QcBnpBa17cl2OyibPvJvtclhrxJDtoMy5w9IC/be0UykrmLbs5ac8Salh+Y0AGfKFHYEw2hMy1sEkqu3AcGIxdyTcul9b1KQtbd3mmWspdkS0lwgFw+ZLs5ywoPF9W5u1EyJ/ZzFNKnMCr8Kvuq5McfDSAerZa5cmWVXQXFWGeAI8WgnsS8qzJvouApBCSQ7asAGBDEDnCdb7KpVrRJnzDLlzFKRLWlTp7VLHiQrAFwGyOZjoiZfZygkl7oSlzicEuWpACFSA6n4Q3e/Dz8hHPNp79CbMXJlqUEOUhTcSmzc90E6VZukNP0iS5hsjyu6hQVNSDVSHbxAUxI5RyhdsCinJmF7WruQXI6gwG+07QRLK75UVgXQkly74umgaGn6Nt6rTMnos5UFy2JN4AMA5LNV6tnlCfZNkGdNuJBMw4hmA63qs0dL3A3fRZZZWQVTllSSckhJZgeZFfCAZNsy3MpQymJ9T8QI1zZXCvCqT7DAPaO1lKX2dAy0lhyVmT0yhgScaZGA4FbLFRSGwF4HQqUB7IP7gTJUqcpK0kqUhkC8QHYggjA3gTkc9YzbSlkLmJDvVI6gnzwFD7owGSbxIJSsMxdmKWu+OMB1q33JVnSESxLBwQAHJwwxL0xrCpMnLsq5t5llC0TFJJaq5cxS0jwWfIxh2VvatFokzZ8xSkptC5ayReVdMsXS2SQS4I50LRG0WlU4TZhVdVNmJN78JN8h2BJAoOggCKZsq2zZi+w4lJClOoEK/CUmj0oMC9C0R2nuymai9LCkFRAuq+8wa+dSDn11jTsTd6bIdSkpShSUlSASSlhV2oxLkAO1dIOzpHaunuP3nDEDQDItmfdAYNwdkJK7SJqRMWDLBUR3qKL9SGJ51hvXs+Sk9xILaHD5yjLu5spMhKrgICiGTWjDnWrv4wYXLfEQGVCkaM3L2c497EfhPlFq5YZmDRT2Q0gPy8VPOmZJMwqc5OqvujSshw1B29nNcaCa/wA9Ix20gTJqQxF5gfEDo9IKytnKIISTeCpZDh2ZK+Jh1A5lhAD93tlTJsxapbAAkBZfhJU7hswM+bZwz7J21Nsa1ApEsl7yXeXMD1UnIK1DOR5QT2bZ0ypZQiig/Cc8y5apJKqgjygbdQQoKqnIEuU5geQoeUA12jaqp1mVNlovkpVUBBSDWpCnZQxwq3OFLb28U62Jk9sq8qWkigZyVPeIwcgAU/Dk8EN1rUJF4hR7N1JmJGIo6JmGhwGQOYjDvLsrs7YsII40qmZMDUlIGhIo7d4UEAPlrcM/XkPhF05VIxzpgdQGDwz7lbIE5a50wXpdnAVc/Gs9xLfhcAnl1gC+29g2g7NkTJt1KpAJLqY3FhNz/wAx2Sw5aNF0z6SL2zjKWVi1ABIXdBSq6oEKJyJTjTGM2/e35kxEuSsMHK1MXcuQkEcqljmqE0ByCcPb4+kA0b2fSN2qTLkJISpLTL6E1NC6cVJqHqYUJFrJKUslgQoEABjr80hl2TsqXNLFKTzIBwGAivaG7SFOZTIINMgWy0gHvYttlTpK5jITNCVJW3eAJd3NSD7gI37KnplyUS1i4QMwSA/F3iGJrrHH7Fb12eYLxIYsoDBSeeojpVk3ukrlhd8hqGgxbOtIAdvJtkSrQtSF0BGDFtKPR9YwDfGeQo9ukjRVolJNcK36Ye2Mm+W2AtalSpyglYQ8shQfs6VIOpd2zhQmzlT1XWrQMkMFHmzaawB6baXvF09qohRPbJU2LsEknOJpF5JLHOrHHl5Rdu/LlSVdpNWtZWgJAUgABI0N408obZk0qkFaLMpaSHHD3hhkD5wHO0zRM4lM6C2bl8D5+2HHdcBS0FVB2yLqdSJa1AHUkgDxjnqSpCmuhzS7iQcPOOlbu7PmWeZZkzB9os3yFUu3pc0BwdEi82tIB7MuocDEkj8S6cPQZdBpEjJD3iHOZzU+Q6YfJgMvbD2uXLBASUkAjEFiQpWTlLkAt7RB6WqgI5BPvV4+zmYC0WUqSBSj44Fw3w8o9tNlUcCBjmYhKmlIOnPEq8/ljlFVr2mpBa6k5mpGXQ1JwHOAvmWdZVQ565aRH6sdT/UYXJH0iIVdPZFlaLBunMKBAYwV/wCIv+jM80/GA/L1slBJYYOfafhDrJtvY2YTKEzV0f8ACnhAOlQT4wp7UUCUkBicRRs/j6QcnreRJDVRMKR0e91z6wDT9XSuQniKFKerV0fSh015QuzLS6iFFpgSqWthS+jiDZMQFf1CGwSyZYVkALoplmchXy54wi7U4baC9DdVyfAvm3PnAMGyJBWkqlkBYTeD1SoE9xWqXeuId+RxW/aDzJKiVC79mQvFAFEjmgMwIfAvWkE9iSCiWHxStSTTnn4VinbVkvKMvI1pzFPVq84AJaR9oWHeNB4Cja1joO46ZUuzrVNUUXy7saXKVu1wJrSOdrmqUb5DFhXmBdPqI6PZ7T2KETAeIIStLg3byWISsJGDhnajg0xALm9m8SbSoFA4UuAqvFgHYlRbCjwJJF4pB7oZucT2jZimaEqulRAWbponE3WGDBg3KPbRZ3qmlPPn6QDFu8s3AEg1PK89MPAv7oMyJISxAALC82JPV8Pc+ECt3hdSAGc19gbpQQXWklgcae935fEQCtvJsy8sqfA5kmhrn89cYXVW4oxSDqFChGo+Ih8mpBoW0D0bMCtOmcLW8CEqSpRCXQMdeXMH51gBf+JoWggpbFkjLz+ET2XtOVLWlS03khQJAYUHtIgPJBCgRRuLEOGq9c+UOknb8i1m7Os1xQH7yXVLt98XeHV6igowqHu7WyplpkzLimAUUqmLN2UEhlB+FyQQCzsBpR2zYdmtkhY7W1o7NglKal2wukhLUHOB9lkyJNn7JM5MwTFpWZa5a0saEhRQTeTeSkkBnZs4xr2GLUrtLXapylgshMiWlKUgZIStiGbFss4B7sm7dk+sfXCFLnLYi8XulgxCQBWmJeBG86/20AFjwEOWr2c0NeqbpVRsKxXseQmSAmTOUQ7tNF6YSSC6yFBqC7dAzNaxTapCpi0zkrlTH4XUq4lICCGUoFRS1anNVQ0B9s/dieJq1LXL7RRACwSqlTmKqI8x1h2RKU3EoOzqIGA0D5/OkJFl2itIrfIBYKkhE9AKQwqGJUKl+ZjR/wAUHD6wpOKjfR2aiWZ2XLu4/mbDSAcpiwlLqOA6Mn8XXl4awv2i23gqZjwm4MzjXm2PnyiuaUWhLG0LUm6CezCVuRVhdetOlRg8U2jZdnoF2iYSSDQkXU4cICSxfoM6MIBSlzQVUF1Cy4H4VNlyqxGh5QydnO/P6fGKF7BQ6loTOWkqF10pF6neDkFiXwGp6b+wnf5f+ofGA4DbJJQspd2WRrgac8IbbGBwA4drnosJIx5+xoVp8t18+0V5QUt1oKJaJgoUs4OBTfw5G8AQcq+IP1pngIAADpa6PNgeWcK237ISEzCQFE3DrxBqP+Yg+HKDAmlc5CW4RLSonMksB5kYco921Zb8sgEBTukYl0+5h4UgJ7KtaVyQRmcNCUgn198ebZRVJbJubjA+gPhAXdaYUoID3QXGeT+daQc2r3GFVM/qaHwgBO0LOO20TOF9OnFwluYUCYz2neudc7MG6FGtK6M/IvXmY1bRU6JSki8E30uA4q8xI6llecL1uIv3hUKZQgN+yi5cior5frDBZJDhOhUlL+DmF/Zi2QTk4B83hr2cPspR5FT8z+kBtkSjxD7yFhm0Iq/znBPtguWkmhwIzxZ/R+UUy5bWhRbvJ9cKc6AeMV2mdcdIJqQzVGQPjR4CnalqTKSHBJNLwFOpOGnt6pW2bb2jgEcJJo2A6Vbxy8ju1bCFgLRQJGpD8mONWwgKuy8KyWwxoRU465wA6zWVBSlN8hRNRlUgOSW4WHhBIWG0yUlJlAy3cMb3S6oEP6wKtm0FIZKVlwwBFGAH4hjiX6CNdh3mmyxUXgc08J8W4T/MnOAY9kbyy0cMxKhg99JAp+Z/bBydtMzOJNeYIUPSFmy70SJjdoAD+YBPxQfECNarDZ5lUMh808HqCUK8CIA9YJwKmVOEsvgSz9CSAemMOdmsaUySLrqa4913BZzTHzjm52RMAupm9oD92a6X/mqD1gzYd4jJlKlzbIoEhgtKgUmmoB9D4QB+bajLShFxDkg1VdIKgUsBiWfXIwTTZlKWCe7cNDdUXcdWDB4WdlTpa7twpQaOlSQ+DY5+sNsicQboZm+enSAS9p7OlfWZvbBaE3jdKEKdmyoUseTRFS2SBJmWhaaYjnVkE1pyjoLAs4HiIzWiQA+AcaB4BHFsmJVwh/40CSrAZy1CvXzgl9Vn/wCX/wC4R/2xUmzfa0fHn8PWGf6uvX58oD8zGZ+0cgtR0FceVQI3Ws3kqQ4Ly1Y0qm8Q2vzrGG0IuWsitCeWr0jTLJKkkgVo/wDFe18cIB7ssk30zkfu+wlqfIqCWYDGrnH8XOIp7syatgcEpeiXrUjvFsv1YNudtIKmzJJr2ctaEAmikqWlh/IM8a+TMLKVBCOzqa1fNy7eAFdOUAB2DOuT1oWm6VAqB1vKcEPrh4ZRp2igueRfzr5xTvIbqUqlupUo9HSqpLjJ2bmI9s1v7eWlT1/RqtAYrehrPMUwvouLSWqLq8H0IMBdrSyDyJJTX7qwFp9phgtaz2c6mMlVDyxHoPkwBtCr1nfOWJbjkpASk9KQF0ilnGqj7cPbD+mVdlparAAeAH6whye7KTqU+lajwjpV37PVi/r+kB7MDkPmEkdWFPQRgt+0pcs3VMTjozGrxsmLZIU9boNeWfjAGch5l4h3enPU0w/TxD602pSxRkuAzDyLEgmntEDdoMJIBqpShgMg5fB2cimuWhaZKJUEhzeL1GJwYfOfjGDbKvtUoDXZSDzx11z84BSXL7SeQWLgnSrNXCrkQSsmyFEkIdV2pRipOGKaKbmARzjNYSDNvKNVBR/1J9wgndR2sx1JASAXUDdHcS5ugkVPeAgB8zZz1KSOYqD4hiPERZZNnlBeXNKVaFw/LQ+UGlpnyWXMSJiFd2ZevJIw4Z6CXPJRP8MbrKuzr4lpuOcVMmv8aR2av50oMAIs21p0ospBA1Sw80HhV1YQX2bvUKYP+U3D4oXQ+BjcrZuCRdIOCVAJURqlyyv5VknSBto3bQVEFBSoZOxFc0qHwxgD4t0ldFJDnrKV4fdUfONsh5ZFycoD8MzBvHh8mhNTsaeikpQKR90mh/lU6T4GL7PtidJF1csgj8Ban8CnSR/C0A/SdvzAQmYARkRQ+8QVTtNKwwUH0NPf8IQ9m70S1G6brnIHs1f0rNw/1QflWmWFVN0nAKBQo9H4VeEAfseyeK9RjoXgn2A0Pz4wP2ZPIAaoOUE+0gPy6qz3rSCKuksa94Pr0bziSZCuAE5pPovIece2RFxSGFbiz/UTT1ybGNk5dUJAfuq8Q9fUvjADNgWda7QVSzdmBarp1Vk4zDhmzCjyh6sG96lm9MQXJuzEmt0l2ugM6VOwIBcV1hR3LlXbUElg6pjN/CoP5j5MN+1tnKIQuXdTOQCA5ISXL3VDRiwP3WyrAXbV2gmeVXEgXwBXGumSQwpSFGTesk4JNZasCRnpQ4OPbzgzKt6SgTAOzQl7wV3kKq6SPxUYDNs827Yu5KLVJM21JYzAOxS7mXeAuzVt99RamCRzJgFvbljazTJqcDLL6C8yR41hYXIv2TtAQFJF1QwdIIDHmLqVD9Y83i20rs0WYkjs/wB6MHmJdPkK+JgNZbetDpSXCmvJOBaorkaYwDEEAzZbZOQOgYe2OiWZfDXBhQUzI8o57ssFZlmoyY/xJ86CHyxuEV0IB+epgJqmcSBkbw8lUfwI8ozr2feINajyLsz6UNK0aLZibxFA6QCDiCaeuUWTLQyQWx9QD5CAzWpN0FiTdBFSDlrg3xOEI+0LSUpWXJVMNwPjoT0b2wb3g2sbqnIujWtdHDZwim1qmTApVWYAdYAlZXE1mFAR6geTQc2agmdN/hQRXHjl600xgXLQRPu/lL82J8oOWAATixyQOvFLy8HgMmzpplALlLVKJACrjFKg+C0F0KHUQyTUIFxRSlIVLQpQQg3XKXU0sGgvZDB6Qvyhw4afOPL2wydsxlg1ZCMsrqQfhAXSLILhKFjsz+AhckvjfQoMP5glXOJfay03SHTlQzZf/pk9pLHOWpUQsdkCWUgqlzAP3iCxrkclCooY3Wi1BMu+VCl1yhAA/eKTeuAgOQBg2EBiXNBF/uAGq0EzZQ0vXR2krotJ9IzLkFZKVTZaGJKFFToUCAwStL1blk0GDLRM4k8RTQzJTiYjkoD7RFcQQU84x7U2ehctV7jSQapV2ajn3kPLX/Mh+cAB2ZsHtLTNQVoUEBiZZvJc6UrgXhp2VsWZKLIWu4cUuCkjRSFG6TA3dPZ8uzGaCQbywElSwldCoMHFxXQlPKH3ZEhN5nc/hUGV1Y5fwuOcBu2XYUoQ4SUnMZeCcE9BSNTdfOJERTAflqzhZAYqPEWoBUs/n44QWUOMJOIQkAmooQlm5ivnpFspKVMAQmgJD40JywL9fGMclBK7paqS2JHC9TSlQ+FW8w93etoRa3mG6O1LKJZI74ck0xeGmZtqVJ70xF17yV3ncpz4X9OfKFKyIMu0Lc3Ulag55EhmFTixblG/enZ4VIKwoMkpVdYkhxdJBLUJEAO2xtyUqcZsgzL19MxP4CpNSshVS+FRgYfLD9MSQll2ZQWAWuqBQOG9hQsJjMMkqOkIGz9hmjF1dmtdMA9B7CekF7DYUklJYghudQH8bobx5QAbejaSbRaFTkn94y1AioWQkqHPiJrhA+WWBOBDN6j4x9bkntOnxYeyPkyC6X5Gn8REAcl7YXJKSuWlSSR3C2BOGMNti3okqCUreUogECYbrg5gmhFcjCHbEns0a9o3P5r6wcWL86zAs4QnJ2DXoBwmbalJc9qhjhxAVwcF+WHKA20950kEIVfIH3E3gOpHDhr/AGAbZuKnMagMGI5/EwR3fW8maAQGL8qvl5iAXNqT5kxKVKSEJcsBiSaEl4z7PkvMumvEn2s/SsEdoSyqzJUKuQAM8SDTOnsMDNkJPa0cFLYDBjjAN06S1odmDKFOnxJgjYkfbqf7qUtXK9LgaLaFqvVBulw3srXH2QUsSntCz/0wRTmgh4DDJSaU8PDEeMHCWmywD/y0exPsIgNcIL+7rBe6Uzpb/wCWj2AY/D+wGbNMGtSke74R5blvLUMqj/cmGIyUMQdUsPMtHymCK5lTf1zIDRKsctRKjRQUshaTdUOJWChWkVWycsFctSguj3ykJWoXCeIpooinEQ8SsSXBP4rx/wBR/tGa2JJvF/ugcu4qAgZTpST/AJ6R/uqD+Qhn2YooVdSSGLM7p6lJwPgIW7IHH/nE4u32yoZpVrUlYQUJmAqUQHZYr91XugGlK6VxiqKpE4KS4vDkoMRyMTvwHAbPudOCnUoEnQmmTmtC3KC9n3BSsKM0kKAZKkqIUk60LeFYZiUkp4k0ToPUmvONsgoOadGp7Bj+kAqD6PStTqtK1ksVC6QktXIg+Z54x9vrsE2ewTftpLULdmy1MQwCionyDQ7SEdG+ccamMG+9qkiyKlWhyJxuJSnvFXe7x7opU5OKGA57unIuyErLkTlBALVLcAAzYAKw1EaNnKSJk0gcMu8XP5A/k/ugbJ2kUpky0huwSzYOWDeZV14TBCxL/Z7S+AQUO1XCL5zoKpBgEOVMJLnRIfrr5GCFjl4EuReSAR1v18xAuzKyGZHoCYOrTdkSGxUqYo+ZSn0Q8B7a5DhIFQbQ3XAY+Bgls5N61ClEoPpLHvMZirAhh+1KboDlzxw5RssirtvmkGl0hOTNdryp7YDDtyTxhYBYkv4H5HhBLd0fZTwMStuuWUY96pzKCQG4gD5Yxo3YnFUpdcVv6Xj89YChA/YhVmWX175FPA+yA+7s9Um0pmJNUKDg1BxDEDEQekI/YlUNFKOmC8h6wu2FCjaFXdHPJmx9njANZky1zQuVwpUCq4/Ck5hH5ScPdgNUnaAlWriH2ak3VLAKlJoKtmzZVGLHCA2zUl2IoaY6uAepx8IebJYJFqloQkCXaADQngnNiUk4KAZ04jmOIBhtmxyi6tP2klTETE1BBoPhiz5vSJ/82U34UDzCRF9hnTLKsou8Lm/KV3ValmN1WHEMaOFUa+TLQu0EodKQkMFCo7lObDME61gNwLdX6/P6RWsuEPh8VzI1Ll1OGOMULU10D5aZMgLLEWBycq9VmnpGW0J4VP8AhJ/21j2iL5KvUn0USfZELSklKmq6PW4sQFNlTwk04poPnNmGGKSftk4d5WPP+8AUJCUJH5kt4zJpg3IH2kstmfYYBkklqR88RlHGPH5QHNLPIW3EErT0zIx4a+sXWe12eWsJZQW2DKL8gM9KwI2VZbReJQu+DiPEDDUqIDVxEMMuWtRSTLvLY4B3YthkHbzGogC0qcAHZQcOwcFmdzpCH9Iu3krnWVKCTcTNmVGbADT8GPPrDXY0zQbvYTUhiXKS3OoBJcwnb7bPmzLegJlTCJcioCCSCszP+0lz+FWkAE7IGZdBe5xqJzugP/qKvKNNutHZ7OmKGK1kA6lbXupZgf4OcXSNi2hKVkSV31hKQ6SkUSVqqqjOFM5q2cUb37JnpsdlkJkzCWXOUyFFmISxpQh2INcBAJdlSzcq+VfYDDLtFBlmzoaqZDsdVfJaB1g3ctJWhBkTUhcxKCTLUP8AmdmRhkbwPOkOG++x5hthaWoESkpSyTxMCohPQUNddIBfsgvAHSYFN1U36Rpss17TOJaoHSv98InszZM9CCTKmJAuqUVIPCAsly4oBdOOka7DsWantZq5S0p4Q6gQxDgu9QxF12Z6YwAPeW03ihQ+8twPNvZG3c5Ty1B/+ZpSqfjATbSKDktuVAcOUMW46AE3S4dd7yH6evKAtk/+GW9HXMoPH2UgRu9MBtxHeBSQWrVhhBkFwtLPxKUxzrlzgLutIA2iEnC6quOR9WgGa12ASl3gCRlzwwj3ZclcwOlkgVzSQQ7KTmCKEEaHpDFaLMAbpDjKre7H2x9ZrD2VBRGSgO7i4PUfGA0WTaAtCUyrWyZmEueO6sHAL0OehyY0NX+GzZE2tGfyyxxGH6GKp9nCyJZYtwucnphgQaU6wV2fbuz/AGe1AlA7kzFSGpU4lIwrUZuIDTMInNghasB9xetzRX5TXR4yW6SUJS4Yin+4r4wSn7PEtN0suWajRjWjYaj0jFa5rgOSUuOI1LODxas+PnAVyJPCFalXtVEJq2NckjH+FWMbESzLF3UHzLn2HGMs9F690Pv/AO6AolS3ujPhx5GYWgrYF8SAScfdGKWGUk80++CezbNxjVz6N8YA9ZTQvrHt8RNMphFdyA5fs+2KRVBKTQOBopKwWNHCkg10asTsBVLKezoUJWkAMAAtRJ4QGFWwFLoOLmKpEoLS1QG6eURlbIlgHiUSPzP4MB7YBhRt60nu3BxFVWP3r1GyvHDBqM1ITdo702lO01AKAIlS3N1OTLF4kVFP9S/xqczZZYQ5cucQVA+QBeETbdve2WhWZuoDYulABfzPlAa5e+VomTJaUTGCFJKaC86EKlhTteKrhZ8aDMPGXeLf21JnlCZgCWS4uI7zhbjhoQuobSI7uWEpdasbpCRo9H8/RzC5tZ12qZVzeZz+UAQDbu9vjaptssyFTEgLnIvHs0Cl8zD93EqUovjxEYEiGLeTadqE9dO0lKBEshCFqTeF1aVJYrAU93DBRhN3EVL+vJUtQT2aVdm5DKPdYnUpUSNfCOjGfKKgaCveDkFmwb3wCrYN67QtMwrCVmaGUVSwe6FBXCAzkKIIIq8admb0WmcFypky8hTA8KUlwb2IA4ryiXxDxsn7Csk2ce0lKGrC6Cakl0s7k5uYy/8ACirLNX2SFKlqIUgIqpPCxBvEUetCcsIBS2kjvg/cLvzDDPIsfKDO7cohKVNiTzYJpl80EX2TdydMCkizzSolf7xIQirs5cuz4DMZQf2T9HSEJe0TVLmF3KFKSkZsnMdaQASzIIWScPeDp/MPPOLd3tjGZtBSwWEtOQdJcqBr8+EMyt0UPwzZwTmCUqodFFJW+Aq9BBXZmxpchxLF0GpLkqJ1JVUloDWjZCWqAcMaxeixIAKcRhX5qI0yUhvWoj0SM6+yADW2wN3XfLnndPPToI0WqUJoQTQqAfI3qMRlXAvk8EVpCgxFPli8ZxLKDWod3xbBn0wbxgKVFdmALX5JFUAVTqUDLmny5Tm2NK09rKUFoOg9DnTzEaJaxxBqXiCk82MZzZVSF35ZZKmJB7p5L0VovwPMIWQHBNR+HT+En2YdIkbMntGAYFnx5Avp0gjKkpUbwDHNJxB+c84smSQakV1zgAi5DTJYyvj0Bgts6X9oot95bekZ/qxK0GlCowTkir/m9ogNbxCkeKXFcBxqyzpcxgFF6UB9vwjcgjC8Sw8WOGFKRXZJSQAQ4rgcQWdtY9XOALpONOnWAulzgkkl2FXJxEcuslt475AJWVkvXvGOi22UTLWAqpQW5FmDmOZ7PtMtKeMEkEZtR6s3jAN2yLRevqY4OOorrjgfGE7aN7tlqSkhy7Ys/Ma1gkreIAXJYIBJqpiqtOn94O7kTkSpijOUkdpdukkEUehV90l86QCvsZErtR9ZvpRmwNNPDpDZsxSKiQZswFRKLoIIHhS82rDnHRrEyg4AV0w9I1yUkUukDVqe2AF7DkTLgM1r9eEVCQ9A+ZAxOZgtKLK9zfOsSWhVLrcyY12eXQPjygIAFhlEUpL1GHlG9EkYkViYljmekBiKD8hvbG2TYwM4sRKD4D2xehGpgKeyB1PnElSuo5OI0MIj2IfCAoSgvrErmoi8S6xJRgMRkgNSn9/iYihJCmb9QQwB8o2kiPGgM0ySUsUvTDly5p5Zey+Uu8KhjmPeIuaIGArEto9lqxiV6PngPSYqYxOYYz9sYDkqrFND0KgVFi5xDH2AiLJNjnMQEteIfUU+fODsnu+MWtxP1gAyNmqZnURhyd3LP4wGt30Yy1kqQtUolyBRSfiPMw8iJrw8YDky9zZ0hR7SUZyclycfFNDH11Eo3RZp6tHlEY6hql8462oRYDAc83DsNrFovhC5UgggoNEnShqC7F25VeOlps5OfnE5AjQjOA8lWd42y0tGcGLJSoDTjEzKikKrFxNICSERemMyTFwVATIjxdY+MfJxgPhEVKiWcQJgPnj0GPojnAWXoiuoj2K4D5o9SI+MeCA+ESu9PKIiLGgP/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2532" name="AutoShape 4" descr="data:image/jpeg;base64,/9j/4AAQSkZJRgABAQAAAQABAAD/2wCEAAkGBhQSERUTExQVFRUWGBsYGRcYGR4aGBocGhweGh0aGBoaICYeHBojGhscHzAgIycpLCwsGh4xNTAqNSYrLCkBCQoKBQUFDQUFDSkYEhgpKSkpKSkpKSkpKSkpKSkpKSkpKSkpKSkpKSkpKSkpKSkpKSkpKSkpKSkpKSkpKSkpKf/AABEIAPsAyQMBIgACEQEDEQH/xAAcAAACAwEBAQEAAAAAAAAAAAAFBgIDBAcBAAj/xABJEAABAgMFBQUEBwYEBAcBAAABAhEAAyEEEjFBUQUGImFxEzKBkaGxwdHwBxQjQlJi4SQzcoKS8RVToqMWQ2PSNIOTpLLC4hf/xAAUAQEAAAAAAAAAAAAAAAAAAAAA/8QAFBEBAAAAAAAAAAAAAAAAAAAAAP/aAAwDAQACEQMRAD8AhMtJ+tTQoEG9Qu9HWzZMAkeJjTbbTdlTCPwECud+Smr9DGCct5k1b/jButkZumZ+WinaSz2dpTohA/qnS6geBMBptaCdq2YGpK7O+tC3ueOrLEcr21aRJ2lLnXbwlqlUdqhMxWPgPOG+T9IFmV3hMR4AjzBfLSACfSObsyQ/duTCKZuMfTyhMKQGfQkDRziNOvIx1237HkW5MpawVpYlBBIoaF/L0jHO3EshSr7MghJPeU1BShgOYJQ6XL08Hz825xmmM7JUTlhizPiTz9YrvHPEDrSpq1Gy8Y27E2NNtU9MmWUoKkqU6nagJNQHB+MBmdRUUKXgwZq4Zc/0jfJl3dS3FriNNMPKCyfo7tyAbqJR5pnY+CxGa0bkW0FzIWcqFJwwYhTmAw2e2pSpwDVJoBybDzzy8/J00KzZmV0qKamg8oqmbAtSDxyJ6Th+7UR5uAzUgSJpCy4KXUXBBwBbPRm8YBm3cmEWmWg1qceh/Qx0wIJwKRgzu48RqeUcm3WnlVrlgszqP9SD8tzMdjTZwzmjuMMAffAYFWZSqslT5g+4tEVAoDlKks+T8sn84JyJV1g+EfTpX3qu2UAu2tSVOkEEsXSac6vUOMoxWmzlLMQxVTPnBS3SBeUS/cL6s6h1NIyzGuprSmXIQGZSsiA7Y+P949C9DFkyUCRQ0GP9ohcDs2vqYC1Brzphp0j0k4fOH6REYN4xKZ93AMfecYC2W9H+fmkTlysPCK0h2o8XIU2OUBNKRebJzXVg8HO1H4hADta3m1zgp9aH4VeUBzjbCGWshnKVE+U8+/0ii3MEWnmZAw/62ulB5RVtSaSFEE1ltpUiYM/Hzj61m8ieSaCZILZUXMPuHnAad9CfrSnoLyPHhIbyMBLPMciimJq/IEvz/SC/0hoBnzQCxC0uw5E+2PPo23STa+1UubMl9ndCQkCt6+7v/DlAdG3NU9hsx0Ssa4LUKmDEx3bIuPOMey7ALJITKCioBSiCRXiJLU5n1i9cyc7o7FQ53wfMOIAFZtyLIuRKKpagooQSy1BzdFcWxi/Zu50izTxPllYUkEEKUCk3gz4AjGD1nRwgYkAAtg4AiCpdVEk1gLQqhNcesVy1kO5o+PjT0itSQ5p4xJIIEBus02orSPz7vKr9pnOWebNHQXiS41xjvMsHWETevchNomJmyyErvcQ/Ex4m0U1KwCTuWP22WxcXXANMj8Wjt20eFKGHeAf49axybZFnlJ2qtMpCpcpKSkJX3/uh/brlHQ9mT5jK7SZMWkKuJvpSKAA0u44456QBG6GBfzj2YshvLKPEFgNGpFc44MNYAXtFRc4dw0PVUZJ0rgQRn8NI07QnOTTBD+2MdqBupf5pAe3iQ1ByHp8YqSg3sXzj24X5aeceryamDwHoNA+nv+fSLJg9vWgioHX4fOvhEyMB8/P6QEruEfKwpjEnfyjfs3Zd5PaLokU889BjiYDHZ9mKmGmPPR8fnSCv+Gn8R8j8ILzZxSVBKA6Uuz4veZg2beojJ/j0j/MgOJ7bJTmbquzF3QgTD7Ujwj61zv2eco0vfVTzAvKNPH2xmtZWZX2irx7UANSl0jxDkxu2mi9ZlIA4lGxSwNVErPqEwDDtbYxte0Z0gkB5juXYFMsnLP4wzbpbtqsSFoICipQLpJNAFZtqT5xbYN3FotarSq6StRUQHcFSLpAejOdYY0Cr+HzWAxpWc0qBY50pX3esSM0JYuryEYd6t8pdhKAuWtYWCXSQAGanFRz1ygTI+lCyrN1UuekksxSlWPRT+kA1IUxJ1yjzs6vHt0haqiLZUssKeEBnzMXJScIlOsjl21yiSZQ5vAfIRAy2zJaJS5swlKUAqURyyAOZoBqTBZCaxzL6TtvXlCzSyyUF5hBoV5J53QXIGZ5QATd3aptO0VTpgZwQAMAHSydaCnOHXZlsWCtHCXWVYKTiACC5IJDYgdIWtwN25vbdoZargKeIhgeMEs+JYPR8I6DI2KgO7uTepkCWo9GDZZQEFWpmSZZHRfn92KTb0FnEyr5JP/2FYI26wJEt8ClQNTjlRowW3Zy0S1LoyQVAPoIDBMmJWo3AoC4QbybtamlTTCM20FEIT0TTqIWbFvvNqOzRUlJ4FnUGrx7aN8JoYTJSEgNdPFowc3qULQB6TMJxbCtX9WipVsUZyZYEu4RU3uK8xdADa1d8Mo17hW5NpWpVwBkkM94fdavQ4RVvRZZ/1ofVhLBExJDpBr2LOxBTg4D5kQF4l0HD65PH0w3QFKF0fmIGOjnGF3aNltstX2051EBV1AuoqWI4SO6aGjV5RkTZnL3iDyuJJTmoKQlJI8XryMAzzNpS0ubyiGxSlSh5pBHrE7L9I8iWnsrq1Yv3RjkUupRDflgBK2ckrQCHUtQa+SvhNBVZNXq3XlDds/clT8UxDXu6m9RqM9NGgMJ34WpjKsy3AADCYqgBAqbj0JxHOJf8Szf8gf8Ap/8A6hq/wlIdTkFmBSGZJagpnry5RD/AJGifKA4JOR2claKkCakile8qganpDJsGSJk6QDibRZKZUkT1VyyhYm2kMs3gWmgucc6151hs3TJFos7Ue1Wby+qT6eVIDqdoRcTMmKnXEAFRUprqA2LnIP6QpzfpWs95paJ04YXkoASf6lAt4CI/TXb1IsMlCSQJs8BdcQhJUAeV5j/LHJrBOVdIY+Aw+EB2rZu+dktixIWgpUoMETkAoUS3CCCQ5ajtpEv/AOfyETpU2Q8soWlZR3k8KrzB6pwalOUcW47wVdUCGIYEGlXEfo3Zc7tZMqaX+0loWeqkgn1gILVXCpcjwb4xynfffOdMnzJUtZRJQooAQSm9dLFSiKlyDTBvF+kbxbUXZggypC561XgEpokM3fOQ9vKOSTtgz50+aooKZnaG9LDC6pXG3GoFq84DBZN4p1nWFypi0VfEkHkpJoRyMdu3f219askq0JSE308QqwUCUqbk4JjkM/cq0ZS1KAqWMtXsmGHH6P0W2VLSjsr1mClAhQCVJL8RSXchzmC9WaAdZtqUFNQU69DX56wO2VsGTKQChKb95RVMWAqYb7km8Q7glw2kW22YymU6dK8opVMTfAClPSgOrNln74AqlIcOrMkUcgk4Vye6WybTD5EytEGgataaMOkYZu25MuamXNUEqUBU5HK9o/ODMlaVC8kgg5hiD5QAC0SD2lSSyk1PNaWAPSCW0/3KwfwK/wDiYo2nIaYFalD+C0xotqL0tY/KfJi+UBx6wTrqlXLhXfZlFI4Soh+JganWmNBWB22dsrmTe0UR9oxKRQUYFgKDWnxglPNm7MGcyqLKUg1vsGJALkCtOhyghuRu1Z7ZZ2S6FSyDNV3ibxURdJLJSAAOoq8Bt+i/aEmWpSVrTLUpwlKzdJPDQPrpDRtFJFvljA3ktX7xlLA9j+ELG9O5kqXcVI4nLEuDzFRQf3jfu1aZi1SRMe8iaZSiS7BKJ4JL4skeggI762cdshX/AElJxyBZaupcl9KwuyyhgkFxdCgnVOUs1cE5+PKNe/W2jOnGSBcKDcCz3gU4IIwCVOCDWuObLiQTUApUVApY9yYAHTU0Soa4EDm4MezVpvI5LSrFy94AINOKgGmAbEx0v/GZAvK7UAA6Es9Rlm0cq2XajMwF1mJIoELqXHLGh90MFjqqoJdwU6kl7/zzOcA+fW5eFT4MPnH1jP8A4lK1XFQswbMgUPM/PzSJXF6D58ID82WqcAhYyChTPX3+sPm6s8omWchN5QnS7qTQKULJPCUlX3eJhyDwhrDrnP8AjJ8lI/t5ww7O2qpMyQrAJtcknRrkxPXAEQEt+lbUK0L2hwIUo9kkFJlpOBCAgkXgDiTebOMyd3rUJaJh7dKFtxVYJL3VFiWBYhtc4c/pE3p2dbrP2UuaqZOTNBSyFpuit8kqS1264OeGhgpstcxVlusFulI7QFwpCTRRADAgDEE8xWAXZu4FyzJmqtqgpQCigmhBwZ1VNdDDVuLu3aZSJc5NsUZSu9JWklJTeI4XNCQHBAzjVamuIC+zUgNiz0B4QcBnpBa17cl2OyibPvJvtclhrxJDtoMy5w9IC/be0UykrmLbs5ac8Salh+Y0AGfKFHYEw2hMy1sEkqu3AcGIxdyTcul9b1KQtbd3mmWspdkS0lwgFw+ZLs5ywoPF9W5u1EyJ/ZzFNKnMCr8Kvuq5McfDSAerZa5cmWVXQXFWGeAI8WgnsS8qzJvouApBCSQ7asAGBDEDnCdb7KpVrRJnzDLlzFKRLWlTp7VLHiQrAFwGyOZjoiZfZygkl7oSlzicEuWpACFSA6n4Q3e/Dz8hHPNp79CbMXJlqUEOUhTcSmzc90E6VZukNP0iS5hsjyu6hQVNSDVSHbxAUxI5RyhdsCinJmF7WruQXI6gwG+07QRLK75UVgXQkly74umgaGn6Nt6rTMnos5UFy2JN4AMA5LNV6tnlCfZNkGdNuJBMw4hmA63qs0dL3A3fRZZZWQVTllSSckhJZgeZFfCAZNsy3MpQymJ9T8QI1zZXCvCqT7DAPaO1lKX2dAy0lhyVmT0yhgScaZGA4FbLFRSGwF4HQqUB7IP7gTJUqcpK0kqUhkC8QHYggjA3gTkc9YzbSlkLmJDvVI6gnzwFD7owGSbxIJSsMxdmKWu+OMB1q33JVnSESxLBwQAHJwwxL0xrCpMnLsq5t5llC0TFJJaq5cxS0jwWfIxh2VvatFokzZ8xSkptC5ayReVdMsXS2SQS4I50LRG0WlU4TZhVdVNmJN78JN8h2BJAoOggCKZsq2zZi+w4lJClOoEK/CUmj0oMC9C0R2nuymai9LCkFRAuq+8wa+dSDn11jTsTd6bIdSkpShSUlSASSlhV2oxLkAO1dIOzpHaunuP3nDEDQDItmfdAYNwdkJK7SJqRMWDLBUR3qKL9SGJ51hvXs+Sk9xILaHD5yjLu5spMhKrgICiGTWjDnWrv4wYXLfEQGVCkaM3L2c497EfhPlFq5YZmDRT2Q0gPy8VPOmZJMwqc5OqvujSshw1B29nNcaCa/wA9Ix20gTJqQxF5gfEDo9IKytnKIISTeCpZDh2ZK+Jh1A5lhAD93tlTJsxapbAAkBZfhJU7hswM+bZwz7J21Nsa1ApEsl7yXeXMD1UnIK1DOR5QT2bZ0ypZQiig/Cc8y5apJKqgjygbdQQoKqnIEuU5geQoeUA12jaqp1mVNlovkpVUBBSDWpCnZQxwq3OFLb28U62Jk9sq8qWkigZyVPeIwcgAU/Dk8EN1rUJF4hR7N1JmJGIo6JmGhwGQOYjDvLsrs7YsII40qmZMDUlIGhIo7d4UEAPlrcM/XkPhF05VIxzpgdQGDwz7lbIE5a50wXpdnAVc/Gs9xLfhcAnl1gC+29g2g7NkTJt1KpAJLqY3FhNz/wAx2Sw5aNF0z6SL2zjKWVi1ABIXdBSq6oEKJyJTjTGM2/e35kxEuSsMHK1MXcuQkEcqljmqE0ByCcPb4+kA0b2fSN2qTLkJISpLTL6E1NC6cVJqHqYUJFrJKUslgQoEABjr80hl2TsqXNLFKTzIBwGAivaG7SFOZTIINMgWy0gHvYttlTpK5jITNCVJW3eAJd3NSD7gI37KnplyUS1i4QMwSA/F3iGJrrHH7Fb12eYLxIYsoDBSeeojpVk3ukrlhd8hqGgxbOtIAdvJtkSrQtSF0BGDFtKPR9YwDfGeQo9ukjRVolJNcK36Ye2Mm+W2AtalSpyglYQ8shQfs6VIOpd2zhQmzlT1XWrQMkMFHmzaawB6baXvF09qohRPbJU2LsEknOJpF5JLHOrHHl5Rdu/LlSVdpNWtZWgJAUgABI0N408obZk0qkFaLMpaSHHD3hhkD5wHO0zRM4lM6C2bl8D5+2HHdcBS0FVB2yLqdSJa1AHUkgDxjnqSpCmuhzS7iQcPOOlbu7PmWeZZkzB9os3yFUu3pc0BwdEi82tIB7MuocDEkj8S6cPQZdBpEjJD3iHOZzU+Q6YfJgMvbD2uXLBASUkAjEFiQpWTlLkAt7RB6WqgI5BPvV4+zmYC0WUqSBSj44Fw3w8o9tNlUcCBjmYhKmlIOnPEq8/ljlFVr2mpBa6k5mpGXQ1JwHOAvmWdZVQ565aRH6sdT/UYXJH0iIVdPZFlaLBunMKBAYwV/wCIv+jM80/GA/L1slBJYYOfafhDrJtvY2YTKEzV0f8ACnhAOlQT4wp7UUCUkBicRRs/j6QcnreRJDVRMKR0e91z6wDT9XSuQniKFKerV0fSh015QuzLS6iFFpgSqWthS+jiDZMQFf1CGwSyZYVkALoplmchXy54wi7U4baC9DdVyfAvm3PnAMGyJBWkqlkBYTeD1SoE9xWqXeuId+RxW/aDzJKiVC79mQvFAFEjmgMwIfAvWkE9iSCiWHxStSTTnn4VinbVkvKMvI1pzFPVq84AJaR9oWHeNB4Cja1joO46ZUuzrVNUUXy7saXKVu1wJrSOdrmqUb5DFhXmBdPqI6PZ7T2KETAeIIStLg3byWISsJGDhnajg0xALm9m8SbSoFA4UuAqvFgHYlRbCjwJJF4pB7oZucT2jZimaEqulRAWbponE3WGDBg3KPbRZ3qmlPPn6QDFu8s3AEg1PK89MPAv7oMyJISxAALC82JPV8Pc+ECt3hdSAGc19gbpQQXWklgcae935fEQCtvJsy8sqfA5kmhrn89cYXVW4oxSDqFChGo+Ih8mpBoW0D0bMCtOmcLW8CEqSpRCXQMdeXMH51gBf+JoWggpbFkjLz+ET2XtOVLWlS03khQJAYUHtIgPJBCgRRuLEOGq9c+UOknb8i1m7Os1xQH7yXVLt98XeHV6igowqHu7WyplpkzLimAUUqmLN2UEhlB+FyQQCzsBpR2zYdmtkhY7W1o7NglKal2wukhLUHOB9lkyJNn7JM5MwTFpWZa5a0saEhRQTeTeSkkBnZs4xr2GLUrtLXapylgshMiWlKUgZIStiGbFss4B7sm7dk+sfXCFLnLYi8XulgxCQBWmJeBG86/20AFjwEOWr2c0NeqbpVRsKxXseQmSAmTOUQ7tNF6YSSC6yFBqC7dAzNaxTapCpi0zkrlTH4XUq4lICCGUoFRS1anNVQ0B9s/dieJq1LXL7RRACwSqlTmKqI8x1h2RKU3EoOzqIGA0D5/OkJFl2itIrfIBYKkhE9AKQwqGJUKl+ZjR/wAUHD6wpOKjfR2aiWZ2XLu4/mbDSAcpiwlLqOA6Mn8XXl4awv2i23gqZjwm4MzjXm2PnyiuaUWhLG0LUm6CezCVuRVhdetOlRg8U2jZdnoF2iYSSDQkXU4cICSxfoM6MIBSlzQVUF1Cy4H4VNlyqxGh5QydnO/P6fGKF7BQ6loTOWkqF10pF6neDkFiXwGp6b+wnf5f+ofGA4DbJJQspd2WRrgac8IbbGBwA4drnosJIx5+xoVp8t18+0V5QUt1oKJaJgoUs4OBTfw5G8AQcq+IP1pngIAADpa6PNgeWcK237ISEzCQFE3DrxBqP+Yg+HKDAmlc5CW4RLSonMksB5kYco921Zb8sgEBTukYl0+5h4UgJ7KtaVyQRmcNCUgn198ebZRVJbJubjA+gPhAXdaYUoID3QXGeT+daQc2r3GFVM/qaHwgBO0LOO20TOF9OnFwluYUCYz2neudc7MG6FGtK6M/IvXmY1bRU6JSki8E30uA4q8xI6llecL1uIv3hUKZQgN+yi5cior5frDBZJDhOhUlL+DmF/Zi2QTk4B83hr2cPspR5FT8z+kBtkSjxD7yFhm0Iq/znBPtguWkmhwIzxZ/R+UUy5bWhRbvJ9cKc6AeMV2mdcdIJqQzVGQPjR4CnalqTKSHBJNLwFOpOGnt6pW2bb2jgEcJJo2A6Vbxy8ju1bCFgLRQJGpD8mONWwgKuy8KyWwxoRU465wA6zWVBSlN8hRNRlUgOSW4WHhBIWG0yUlJlAy3cMb3S6oEP6wKtm0FIZKVlwwBFGAH4hjiX6CNdh3mmyxUXgc08J8W4T/MnOAY9kbyy0cMxKhg99JAp+Z/bBydtMzOJNeYIUPSFmy70SJjdoAD+YBPxQfECNarDZ5lUMh808HqCUK8CIA9YJwKmVOEsvgSz9CSAemMOdmsaUySLrqa4913BZzTHzjm52RMAupm9oD92a6X/mqD1gzYd4jJlKlzbIoEhgtKgUmmoB9D4QB+bajLShFxDkg1VdIKgUsBiWfXIwTTZlKWCe7cNDdUXcdWDB4WdlTpa7twpQaOlSQ+DY5+sNsicQboZm+enSAS9p7OlfWZvbBaE3jdKEKdmyoUseTRFS2SBJmWhaaYjnVkE1pyjoLAs4HiIzWiQA+AcaB4BHFsmJVwh/40CSrAZy1CvXzgl9Vn/wCX/wC4R/2xUmzfa0fHn8PWGf6uvX58oD8zGZ+0cgtR0FceVQI3Ws3kqQ4Ly1Y0qm8Q2vzrGG0IuWsitCeWr0jTLJKkkgVo/wDFe18cIB7ssk30zkfu+wlqfIqCWYDGrnH8XOIp7syatgcEpeiXrUjvFsv1YNudtIKmzJJr2ctaEAmikqWlh/IM8a+TMLKVBCOzqa1fNy7eAFdOUAB2DOuT1oWm6VAqB1vKcEPrh4ZRp2igueRfzr5xTvIbqUqlupUo9HSqpLjJ2bmI9s1v7eWlT1/RqtAYrehrPMUwvouLSWqLq8H0IMBdrSyDyJJTX7qwFp9phgtaz2c6mMlVDyxHoPkwBtCr1nfOWJbjkpASk9KQF0ilnGqj7cPbD+mVdlparAAeAH6whye7KTqU+lajwjpV37PVi/r+kB7MDkPmEkdWFPQRgt+0pcs3VMTjozGrxsmLZIU9boNeWfjAGch5l4h3enPU0w/TxD602pSxRkuAzDyLEgmntEDdoMJIBqpShgMg5fB2cimuWhaZKJUEhzeL1GJwYfOfjGDbKvtUoDXZSDzx11z84BSXL7SeQWLgnSrNXCrkQSsmyFEkIdV2pRipOGKaKbmARzjNYSDNvKNVBR/1J9wgndR2sx1JASAXUDdHcS5ugkVPeAgB8zZz1KSOYqD4hiPERZZNnlBeXNKVaFw/LQ+UGlpnyWXMSJiFd2ZevJIw4Z6CXPJRP8MbrKuzr4lpuOcVMmv8aR2av50oMAIs21p0ospBA1Sw80HhV1YQX2bvUKYP+U3D4oXQ+BjcrZuCRdIOCVAJURqlyyv5VknSBto3bQVEFBSoZOxFc0qHwxgD4t0ldFJDnrKV4fdUfONsh5ZFycoD8MzBvHh8mhNTsaeikpQKR90mh/lU6T4GL7PtidJF1csgj8Ban8CnSR/C0A/SdvzAQmYARkRQ+8QVTtNKwwUH0NPf8IQ9m70S1G6brnIHs1f0rNw/1QflWmWFVN0nAKBQo9H4VeEAfseyeK9RjoXgn2A0Pz4wP2ZPIAaoOUE+0gPy6qz3rSCKuksa94Pr0bziSZCuAE5pPovIece2RFxSGFbiz/UTT1ybGNk5dUJAfuq8Q9fUvjADNgWda7QVSzdmBarp1Vk4zDhmzCjyh6sG96lm9MQXJuzEmt0l2ugM6VOwIBcV1hR3LlXbUElg6pjN/CoP5j5MN+1tnKIQuXdTOQCA5ISXL3VDRiwP3WyrAXbV2gmeVXEgXwBXGumSQwpSFGTesk4JNZasCRnpQ4OPbzgzKt6SgTAOzQl7wV3kKq6SPxUYDNs827Yu5KLVJM21JYzAOxS7mXeAuzVt99RamCRzJgFvbljazTJqcDLL6C8yR41hYXIv2TtAQFJF1QwdIIDHmLqVD9Y83i20rs0WYkjs/wB6MHmJdPkK+JgNZbetDpSXCmvJOBaorkaYwDEEAzZbZOQOgYe2OiWZfDXBhQUzI8o57ssFZlmoyY/xJ86CHyxuEV0IB+epgJqmcSBkbw8lUfwI8ozr2feINajyLsz6UNK0aLZibxFA6QCDiCaeuUWTLQyQWx9QD5CAzWpN0FiTdBFSDlrg3xOEI+0LSUpWXJVMNwPjoT0b2wb3g2sbqnIujWtdHDZwim1qmTApVWYAdYAlZXE1mFAR6geTQc2agmdN/hQRXHjl600xgXLQRPu/lL82J8oOWAATixyQOvFLy8HgMmzpplALlLVKJACrjFKg+C0F0KHUQyTUIFxRSlIVLQpQQg3XKXU0sGgvZDB6Qvyhw4afOPL2wydsxlg1ZCMsrqQfhAXSLILhKFjsz+AhckvjfQoMP5glXOJfay03SHTlQzZf/pk9pLHOWpUQsdkCWUgqlzAP3iCxrkclCooY3Wi1BMu+VCl1yhAA/eKTeuAgOQBg2EBiXNBF/uAGq0EzZQ0vXR2krotJ9IzLkFZKVTZaGJKFFToUCAwStL1blk0GDLRM4k8RTQzJTiYjkoD7RFcQQU84x7U2ehctV7jSQapV2ajn3kPLX/Mh+cAB2ZsHtLTNQVoUEBiZZvJc6UrgXhp2VsWZKLIWu4cUuCkjRSFG6TA3dPZ8uzGaCQbywElSwldCoMHFxXQlPKH3ZEhN5nc/hUGV1Y5fwuOcBu2XYUoQ4SUnMZeCcE9BSNTdfOJERTAflqzhZAYqPEWoBUs/n44QWUOMJOIQkAmooQlm5ivnpFspKVMAQmgJD40JywL9fGMclBK7paqS2JHC9TSlQ+FW8w93etoRa3mG6O1LKJZI74ck0xeGmZtqVJ70xF17yV3ncpz4X9OfKFKyIMu0Lc3Ulag55EhmFTixblG/enZ4VIKwoMkpVdYkhxdJBLUJEAO2xtyUqcZsgzL19MxP4CpNSshVS+FRgYfLD9MSQll2ZQWAWuqBQOG9hQsJjMMkqOkIGz9hmjF1dmtdMA9B7CekF7DYUklJYghudQH8bobx5QAbejaSbRaFTkn94y1AioWQkqHPiJrhA+WWBOBDN6j4x9bkntOnxYeyPkyC6X5Gn8REAcl7YXJKSuWlSSR3C2BOGMNti3okqCUreUogECYbrg5gmhFcjCHbEns0a9o3P5r6wcWL86zAs4QnJ2DXoBwmbalJc9qhjhxAVwcF+WHKA20950kEIVfIH3E3gOpHDhr/AGAbZuKnMagMGI5/EwR3fW8maAQGL8qvl5iAXNqT5kxKVKSEJcsBiSaEl4z7PkvMumvEn2s/SsEdoSyqzJUKuQAM8SDTOnsMDNkJPa0cFLYDBjjAN06S1odmDKFOnxJgjYkfbqf7qUtXK9LgaLaFqvVBulw3srXH2QUsSntCz/0wRTmgh4DDJSaU8PDEeMHCWmywD/y0exPsIgNcIL+7rBe6Uzpb/wCWj2AY/D+wGbNMGtSke74R5blvLUMqj/cmGIyUMQdUsPMtHymCK5lTf1zIDRKsctRKjRQUshaTdUOJWChWkVWycsFctSguj3ykJWoXCeIpooinEQ8SsSXBP4rx/wBR/tGa2JJvF/ugcu4qAgZTpST/AJ6R/uqD+Qhn2YooVdSSGLM7p6lJwPgIW7IHH/nE4u32yoZpVrUlYQUJmAqUQHZYr91XugGlK6VxiqKpE4KS4vDkoMRyMTvwHAbPudOCnUoEnQmmTmtC3KC9n3BSsKM0kKAZKkqIUk60LeFYZiUkp4k0ToPUmvONsgoOadGp7Bj+kAqD6PStTqtK1ksVC6QktXIg+Z54x9vrsE2ewTftpLULdmy1MQwCionyDQ7SEdG+ccamMG+9qkiyKlWhyJxuJSnvFXe7x7opU5OKGA57unIuyErLkTlBALVLcAAzYAKw1EaNnKSJk0gcMu8XP5A/k/ugbJ2kUpky0huwSzYOWDeZV14TBCxL/Z7S+AQUO1XCL5zoKpBgEOVMJLnRIfrr5GCFjl4EuReSAR1v18xAuzKyGZHoCYOrTdkSGxUqYo+ZSn0Q8B7a5DhIFQbQ3XAY+Bgls5N61ClEoPpLHvMZirAhh+1KboDlzxw5RssirtvmkGl0hOTNdryp7YDDtyTxhYBYkv4H5HhBLd0fZTwMStuuWUY96pzKCQG4gD5Yxo3YnFUpdcVv6Xj89YChA/YhVmWX175FPA+yA+7s9Um0pmJNUKDg1BxDEDEQekI/YlUNFKOmC8h6wu2FCjaFXdHPJmx9njANZky1zQuVwpUCq4/Ck5hH5ScPdgNUnaAlWriH2ak3VLAKlJoKtmzZVGLHCA2zUl2IoaY6uAepx8IebJYJFqloQkCXaADQngnNiUk4KAZ04jmOIBhtmxyi6tP2klTETE1BBoPhiz5vSJ/82U34UDzCRF9hnTLKsou8Lm/KV3ValmN1WHEMaOFUa+TLQu0EodKQkMFCo7lObDME61gNwLdX6/P6RWsuEPh8VzI1Ll1OGOMULU10D5aZMgLLEWBycq9VmnpGW0J4VP8AhJ/21j2iL5KvUn0USfZELSklKmq6PW4sQFNlTwk04poPnNmGGKSftk4d5WPP+8AUJCUJH5kt4zJpg3IH2kstmfYYBkklqR88RlHGPH5QHNLPIW3EErT0zIx4a+sXWe12eWsJZQW2DKL8gM9KwI2VZbReJQu+DiPEDDUqIDVxEMMuWtRSTLvLY4B3YthkHbzGogC0qcAHZQcOwcFmdzpCH9Iu3krnWVKCTcTNmVGbADT8GPPrDXY0zQbvYTUhiXKS3OoBJcwnb7bPmzLegJlTCJcioCCSCszP+0lz+FWkAE7IGZdBe5xqJzugP/qKvKNNutHZ7OmKGK1kA6lbXupZgf4OcXSNi2hKVkSV31hKQ6SkUSVqqqjOFM5q2cUb37JnpsdlkJkzCWXOUyFFmISxpQh2INcBAJdlSzcq+VfYDDLtFBlmzoaqZDsdVfJaB1g3ctJWhBkTUhcxKCTLUP8AmdmRhkbwPOkOG++x5hthaWoESkpSyTxMCohPQUNddIBfsgvAHSYFN1U36Rpss17TOJaoHSv98InszZM9CCTKmJAuqUVIPCAsly4oBdOOka7DsWantZq5S0p4Q6gQxDgu9QxF12Z6YwAPeW03ihQ+8twPNvZG3c5Ty1B/+ZpSqfjATbSKDktuVAcOUMW46AE3S4dd7yH6evKAtk/+GW9HXMoPH2UgRu9MBtxHeBSQWrVhhBkFwtLPxKUxzrlzgLutIA2iEnC6quOR9WgGa12ASl3gCRlzwwj3ZclcwOlkgVzSQQ7KTmCKEEaHpDFaLMAbpDjKre7H2x9ZrD2VBRGSgO7i4PUfGA0WTaAtCUyrWyZmEueO6sHAL0OehyY0NX+GzZE2tGfyyxxGH6GKp9nCyJZYtwucnphgQaU6wV2fbuz/AGe1AlA7kzFSGpU4lIwrUZuIDTMInNghasB9xetzRX5TXR4yW6SUJS4Yin+4r4wSn7PEtN0suWajRjWjYaj0jFa5rgOSUuOI1LODxas+PnAVyJPCFalXtVEJq2NckjH+FWMbESzLF3UHzLn2HGMs9F690Pv/AO6AolS3ujPhx5GYWgrYF8SAScfdGKWGUk80++CezbNxjVz6N8YA9ZTQvrHt8RNMphFdyA5fs+2KRVBKTQOBopKwWNHCkg10asTsBVLKezoUJWkAMAAtRJ4QGFWwFLoOLmKpEoLS1QG6eURlbIlgHiUSPzP4MB7YBhRt60nu3BxFVWP3r1GyvHDBqM1ITdo702lO01AKAIlS3N1OTLF4kVFP9S/xqczZZYQ5cucQVA+QBeETbdve2WhWZuoDYulABfzPlAa5e+VomTJaUTGCFJKaC86EKlhTteKrhZ8aDMPGXeLf21JnlCZgCWS4uI7zhbjhoQuobSI7uWEpdasbpCRo9H8/RzC5tZ12qZVzeZz+UAQDbu9vjaptssyFTEgLnIvHs0Cl8zD93EqUovjxEYEiGLeTadqE9dO0lKBEshCFqTeF1aVJYrAU93DBRhN3EVL+vJUtQT2aVdm5DKPdYnUpUSNfCOjGfKKgaCveDkFmwb3wCrYN67QtMwrCVmaGUVSwe6FBXCAzkKIIIq8admb0WmcFypky8hTA8KUlwb2IA4ryiXxDxsn7Csk2ce0lKGrC6Cakl0s7k5uYy/8ACirLNX2SFKlqIUgIqpPCxBvEUetCcsIBS2kjvg/cLvzDDPIsfKDO7cohKVNiTzYJpl80EX2TdydMCkizzSolf7xIQirs5cuz4DMZQf2T9HSEJe0TVLmF3KFKSkZsnMdaQASzIIWScPeDp/MPPOLd3tjGZtBSwWEtOQdJcqBr8+EMyt0UPwzZwTmCUqodFFJW+Aq9BBXZmxpchxLF0GpLkqJ1JVUloDWjZCWqAcMaxeixIAKcRhX5qI0yUhvWoj0SM6+yADW2wN3XfLnndPPToI0WqUJoQTQqAfI3qMRlXAvk8EVpCgxFPli8ZxLKDWod3xbBn0wbxgKVFdmALX5JFUAVTqUDLmny5Tm2NK09rKUFoOg9DnTzEaJaxxBqXiCk82MZzZVSF35ZZKmJB7p5L0VovwPMIWQHBNR+HT+En2YdIkbMntGAYFnx5Avp0gjKkpUbwDHNJxB+c84smSQakV1zgAi5DTJYyvj0Bgts6X9oot95bekZ/qxK0GlCowTkir/m9ogNbxCkeKXFcBxqyzpcxgFF6UB9vwjcgjC8Sw8WOGFKRXZJSQAQ4rgcQWdtY9XOALpONOnWAulzgkkl2FXJxEcuslt475AJWVkvXvGOi22UTLWAqpQW5FmDmOZ7PtMtKeMEkEZtR6s3jAN2yLRevqY4OOorrjgfGE7aN7tlqSkhy7Ys/Ma1gkreIAXJYIBJqpiqtOn94O7kTkSpijOUkdpdukkEUehV90l86QCvsZErtR9ZvpRmwNNPDpDZsxSKiQZswFRKLoIIHhS82rDnHRrEyg4AV0w9I1yUkUukDVqe2AF7DkTLgM1r9eEVCQ9A+ZAxOZgtKLK9zfOsSWhVLrcyY12eXQPjygIAFhlEUpL1GHlG9EkYkViYljmekBiKD8hvbG2TYwM4sRKD4D2xehGpgKeyB1PnElSuo5OI0MIj2IfCAoSgvrErmoi8S6xJRgMRkgNSn9/iYihJCmb9QQwB8o2kiPGgM0ySUsUvTDly5p5Zey+Uu8KhjmPeIuaIGArEto9lqxiV6PngPSYqYxOYYz9sYDkqrFND0KgVFi5xDH2AiLJNjnMQEteIfUU+fODsnu+MWtxP1gAyNmqZnURhyd3LP4wGt30Yy1kqQtUolyBRSfiPMw8iJrw8YDky9zZ0hR7SUZyclycfFNDH11Eo3RZp6tHlEY6hql8462oRYDAc83DsNrFovhC5UgggoNEnShqC7F25VeOlps5OfnE5AjQjOA8lWd42y0tGcGLJSoDTjEzKikKrFxNICSERemMyTFwVATIjxdY+MfJxgPhEVKiWcQJgPnj0GPojnAWXoiuoj2K4D5o9SI+MeCA+ESu9PKIiLGgP/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22534" name="Picture 6" descr="http://www.workhouses.org.uk/poorlaws/pensions1909.jpg"/>
          <p:cNvPicPr>
            <a:picLocks noChangeAspect="1" noChangeArrowheads="1"/>
          </p:cNvPicPr>
          <p:nvPr/>
        </p:nvPicPr>
        <p:blipFill>
          <a:blip r:embed="rId3" cstate="print"/>
          <a:srcRect/>
          <a:stretch>
            <a:fillRect/>
          </a:stretch>
        </p:blipFill>
        <p:spPr bwMode="auto">
          <a:xfrm>
            <a:off x="4788024" y="1628799"/>
            <a:ext cx="3888432" cy="4851283"/>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778098"/>
          </a:xfrm>
        </p:spPr>
        <p:txBody>
          <a:bodyPr/>
          <a:lstStyle/>
          <a:p>
            <a:r>
              <a:rPr lang="en-GB" dirty="0" smtClean="0"/>
              <a:t>Medicine and old age</a:t>
            </a:r>
            <a:endParaRPr lang="en-GB" dirty="0"/>
          </a:p>
        </p:txBody>
      </p:sp>
      <p:sp>
        <p:nvSpPr>
          <p:cNvPr id="3" name="Content Placeholder 2"/>
          <p:cNvSpPr>
            <a:spLocks noGrp="1"/>
          </p:cNvSpPr>
          <p:nvPr>
            <p:ph idx="1"/>
          </p:nvPr>
        </p:nvSpPr>
        <p:spPr>
          <a:xfrm>
            <a:off x="457200" y="764704"/>
            <a:ext cx="8229600" cy="6093296"/>
          </a:xfrm>
        </p:spPr>
        <p:txBody>
          <a:bodyPr>
            <a:normAutofit fontScale="85000" lnSpcReduction="20000"/>
          </a:bodyPr>
          <a:lstStyle/>
          <a:p>
            <a:r>
              <a:rPr lang="en-GB" dirty="0" smtClean="0"/>
              <a:t>C19</a:t>
            </a:r>
            <a:r>
              <a:rPr lang="en-GB" baseline="30000" dirty="0" smtClean="0"/>
              <a:t>th </a:t>
            </a:r>
            <a:r>
              <a:rPr lang="en-GB" dirty="0" smtClean="0"/>
              <a:t> new challenges of urbanisation</a:t>
            </a:r>
          </a:p>
          <a:p>
            <a:pPr lvl="1"/>
            <a:r>
              <a:rPr lang="en-GB" dirty="0" smtClean="0"/>
              <a:t>social and medical (changes in family structure, migration, challenges of large towns)</a:t>
            </a:r>
          </a:p>
          <a:p>
            <a:r>
              <a:rPr lang="en-GB" dirty="0" smtClean="0"/>
              <a:t>Little attention to old age - many conditions, e.g. heart disease, not associated with old age</a:t>
            </a:r>
          </a:p>
          <a:p>
            <a:r>
              <a:rPr lang="en-GB" dirty="0" smtClean="0"/>
              <a:t>Idea elderly ‘incurable’ dominated</a:t>
            </a:r>
          </a:p>
          <a:p>
            <a:r>
              <a:rPr lang="en-GB" dirty="0" smtClean="0"/>
              <a:t>C20</a:t>
            </a:r>
            <a:r>
              <a:rPr lang="en-GB" baseline="30000" dirty="0" smtClean="0"/>
              <a:t>th </a:t>
            </a:r>
            <a:r>
              <a:rPr lang="en-GB" dirty="0" smtClean="0"/>
              <a:t>greater attention to health of elderly - </a:t>
            </a:r>
            <a:r>
              <a:rPr lang="en-GB" b="1" dirty="0" smtClean="0"/>
              <a:t>Is ageing itself a disease?</a:t>
            </a:r>
          </a:p>
          <a:p>
            <a:r>
              <a:rPr lang="en-GB" dirty="0" smtClean="0"/>
              <a:t>Late C19th geriatrics emerges as specialism (</a:t>
            </a:r>
            <a:r>
              <a:rPr lang="en-GB" dirty="0" err="1" smtClean="0"/>
              <a:t>Ignatz</a:t>
            </a:r>
            <a:r>
              <a:rPr lang="en-GB" dirty="0" smtClean="0"/>
              <a:t> </a:t>
            </a:r>
            <a:r>
              <a:rPr lang="en-GB" dirty="0" err="1" smtClean="0"/>
              <a:t>Nascher</a:t>
            </a:r>
            <a:r>
              <a:rPr lang="en-GB" dirty="0" smtClean="0"/>
              <a:t> in US) – spread slowly in C20th. Still thought uninteresting by many medical professionals</a:t>
            </a:r>
          </a:p>
          <a:p>
            <a:r>
              <a:rPr lang="en-GB" dirty="0" err="1" smtClean="0"/>
              <a:t>Nascher</a:t>
            </a:r>
            <a:r>
              <a:rPr lang="en-GB" dirty="0" smtClean="0"/>
              <a:t> talked of need to treat disease of elderly not as part of old age, but as curable illness</a:t>
            </a:r>
          </a:p>
          <a:p>
            <a:r>
              <a:rPr lang="en-GB" dirty="0" smtClean="0"/>
              <a:t>Medical journals included sections on health of elderly from early C20th</a:t>
            </a:r>
          </a:p>
          <a:p>
            <a:r>
              <a:rPr lang="en-GB" dirty="0" smtClean="0"/>
              <a:t>1938 – first international gerontology conference</a:t>
            </a:r>
          </a:p>
          <a:p>
            <a:endParaRPr lang="en-GB" b="1" dirty="0" smtClean="0"/>
          </a:p>
          <a:p>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3554" name="Picture 2" descr="Caricature- doctor and patient"/>
          <p:cNvPicPr>
            <a:picLocks noChangeAspect="1" noChangeArrowheads="1"/>
          </p:cNvPicPr>
          <p:nvPr/>
        </p:nvPicPr>
        <p:blipFill>
          <a:blip r:embed="rId3" cstate="print"/>
          <a:srcRect/>
          <a:stretch>
            <a:fillRect/>
          </a:stretch>
        </p:blipFill>
        <p:spPr bwMode="auto">
          <a:xfrm>
            <a:off x="1259632" y="548680"/>
            <a:ext cx="6496050" cy="54864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2008"/>
            <a:ext cx="8229600" cy="548680"/>
          </a:xfrm>
        </p:spPr>
        <p:txBody>
          <a:bodyPr>
            <a:normAutofit fontScale="90000"/>
          </a:bodyPr>
          <a:lstStyle/>
          <a:p>
            <a:r>
              <a:rPr lang="en-GB" dirty="0" smtClean="0"/>
              <a:t>Medicine and Old Age</a:t>
            </a:r>
            <a:endParaRPr lang="en-GB" dirty="0"/>
          </a:p>
        </p:txBody>
      </p:sp>
      <p:sp>
        <p:nvSpPr>
          <p:cNvPr id="3" name="Content Placeholder 2"/>
          <p:cNvSpPr>
            <a:spLocks noGrp="1"/>
          </p:cNvSpPr>
          <p:nvPr>
            <p:ph idx="1"/>
          </p:nvPr>
        </p:nvSpPr>
        <p:spPr>
          <a:xfrm>
            <a:off x="467544" y="908720"/>
            <a:ext cx="8229600" cy="6165304"/>
          </a:xfrm>
        </p:spPr>
        <p:txBody>
          <a:bodyPr>
            <a:normAutofit fontScale="77500" lnSpcReduction="20000"/>
          </a:bodyPr>
          <a:lstStyle/>
          <a:p>
            <a:r>
              <a:rPr lang="en-GB" dirty="0" smtClean="0"/>
              <a:t>1935 Modern British geriatrics – Dr Marjorie Warren (formerly Poor Law Infirmary)</a:t>
            </a:r>
          </a:p>
          <a:p>
            <a:r>
              <a:rPr lang="en-GB" dirty="0" smtClean="0"/>
              <a:t>Warren responsible for 700 mainly bed-ridden elderly ‘hopeless’ patients.</a:t>
            </a:r>
          </a:p>
          <a:p>
            <a:r>
              <a:rPr lang="en-GB" dirty="0" smtClean="0"/>
              <a:t>She improved wards and diagnosed patients, promoted physiotherapy.  </a:t>
            </a:r>
          </a:p>
          <a:p>
            <a:r>
              <a:rPr lang="en-GB" dirty="0" smtClean="0"/>
              <a:t>Discovered cure or improvement possible, though more difficult than for younger patients.</a:t>
            </a:r>
          </a:p>
          <a:p>
            <a:r>
              <a:rPr lang="en-GB" dirty="0" smtClean="0"/>
              <a:t>Elderly often had multiple conditions; many depressed; many lacked family and support networks (combination of social and medical problems).</a:t>
            </a:r>
          </a:p>
          <a:p>
            <a:r>
              <a:rPr lang="en-GB" dirty="0" smtClean="0"/>
              <a:t>After rehabilitation 200 of initial patients left hospital.</a:t>
            </a:r>
          </a:p>
          <a:p>
            <a:r>
              <a:rPr lang="en-GB" dirty="0" smtClean="0"/>
              <a:t>Also this situation fairly new – more elderly patients surviving acute illness by 1930s such as pneumonia or stokes due to improved nursing and </a:t>
            </a:r>
            <a:r>
              <a:rPr lang="en-GB" dirty="0" err="1" smtClean="0"/>
              <a:t>sulphonomide</a:t>
            </a:r>
            <a:r>
              <a:rPr lang="en-GB" dirty="0" smtClean="0"/>
              <a:t> drugs.</a:t>
            </a:r>
          </a:p>
          <a:p>
            <a:r>
              <a:rPr lang="en-GB" dirty="0" smtClean="0"/>
              <a:t>More elderly in hospital for longer periods</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GB" dirty="0" smtClean="0"/>
              <a:t>First World War</a:t>
            </a:r>
            <a:endParaRPr lang="en-GB" dirty="0"/>
          </a:p>
        </p:txBody>
      </p:sp>
      <p:sp>
        <p:nvSpPr>
          <p:cNvPr id="3" name="Content Placeholder 2"/>
          <p:cNvSpPr>
            <a:spLocks noGrp="1"/>
          </p:cNvSpPr>
          <p:nvPr>
            <p:ph idx="1"/>
          </p:nvPr>
        </p:nvSpPr>
        <p:spPr>
          <a:xfrm>
            <a:off x="457200" y="980728"/>
            <a:ext cx="8229600" cy="5544616"/>
          </a:xfrm>
        </p:spPr>
        <p:txBody>
          <a:bodyPr>
            <a:noAutofit/>
          </a:bodyPr>
          <a:lstStyle/>
          <a:p>
            <a:r>
              <a:rPr lang="en-GB" sz="2400" dirty="0" smtClean="0"/>
              <a:t>In general elderly suffer in wartime</a:t>
            </a:r>
          </a:p>
          <a:p>
            <a:pPr lvl="1"/>
            <a:r>
              <a:rPr lang="en-GB" sz="2200" dirty="0" smtClean="0"/>
              <a:t>difficulties with fuel and food supply</a:t>
            </a:r>
          </a:p>
          <a:p>
            <a:pPr lvl="1"/>
            <a:r>
              <a:rPr lang="en-GB" sz="2200" dirty="0" smtClean="0"/>
              <a:t>declining standard of living</a:t>
            </a:r>
          </a:p>
          <a:p>
            <a:pPr lvl="1"/>
            <a:r>
              <a:rPr lang="en-GB" sz="2200" dirty="0" smtClean="0"/>
              <a:t>stress of working in war industries</a:t>
            </a:r>
          </a:p>
          <a:p>
            <a:r>
              <a:rPr lang="en-GB" sz="2400" dirty="0" smtClean="0"/>
              <a:t>Deaths rose from heart disease and respiratory infections</a:t>
            </a:r>
          </a:p>
          <a:p>
            <a:r>
              <a:rPr lang="en-GB" sz="2400" dirty="0" smtClean="0"/>
              <a:t>Also rise in mortality attributed to depression and despair</a:t>
            </a:r>
          </a:p>
          <a:p>
            <a:pPr lvl="1"/>
            <a:r>
              <a:rPr lang="en-GB" sz="2200" dirty="0" smtClean="0"/>
              <a:t>Death rates related to loss of sons and grandsons in conflict and deep grief. </a:t>
            </a:r>
          </a:p>
          <a:p>
            <a:pPr lvl="1"/>
            <a:r>
              <a:rPr lang="en-GB" sz="2200" dirty="0" smtClean="0"/>
              <a:t>London death rates of over 60s rose between 1913-18 – 22,929 in 1913, 25,857 in 1918</a:t>
            </a:r>
          </a:p>
          <a:p>
            <a:pPr>
              <a:buNone/>
            </a:pPr>
            <a:r>
              <a:rPr lang="en-GB" sz="2400" dirty="0" smtClean="0"/>
              <a:t>See (Jay Winter and Jean-Louis Robert (</a:t>
            </a:r>
            <a:r>
              <a:rPr lang="en-GB" sz="2400" dirty="0" err="1" smtClean="0"/>
              <a:t>eds</a:t>
            </a:r>
            <a:r>
              <a:rPr lang="en-GB" sz="2400" dirty="0" smtClean="0"/>
              <a:t>), </a:t>
            </a:r>
            <a:r>
              <a:rPr lang="en-GB" sz="2400" i="1" dirty="0" smtClean="0"/>
              <a:t>Capital Cities at War</a:t>
            </a:r>
            <a:r>
              <a:rPr lang="en-GB" sz="2400" dirty="0" smtClean="0"/>
              <a:t> (Cambridge, 1997), p.463. </a:t>
            </a:r>
          </a:p>
          <a:p>
            <a:r>
              <a:rPr lang="en-GB" sz="2400" dirty="0" smtClean="0"/>
              <a:t>War bad for health of elderly – repeated Second World War</a:t>
            </a:r>
            <a:endParaRPr lang="en-GB" sz="2400"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706090"/>
          </a:xfrm>
        </p:spPr>
        <p:txBody>
          <a:bodyPr>
            <a:normAutofit fontScale="90000"/>
          </a:bodyPr>
          <a:lstStyle/>
          <a:p>
            <a:r>
              <a:rPr lang="en-GB" dirty="0" smtClean="0"/>
              <a:t>World War II</a:t>
            </a:r>
            <a:endParaRPr lang="en-GB" dirty="0"/>
          </a:p>
        </p:txBody>
      </p:sp>
      <p:sp>
        <p:nvSpPr>
          <p:cNvPr id="3" name="Content Placeholder 2"/>
          <p:cNvSpPr>
            <a:spLocks noGrp="1"/>
          </p:cNvSpPr>
          <p:nvPr>
            <p:ph idx="1"/>
          </p:nvPr>
        </p:nvSpPr>
        <p:spPr>
          <a:xfrm>
            <a:off x="457200" y="836712"/>
            <a:ext cx="8229600" cy="6021288"/>
          </a:xfrm>
        </p:spPr>
        <p:txBody>
          <a:bodyPr>
            <a:normAutofit fontScale="77500" lnSpcReduction="20000"/>
          </a:bodyPr>
          <a:lstStyle/>
          <a:p>
            <a:r>
              <a:rPr lang="en-GB" dirty="0" smtClean="0"/>
              <a:t>Rapid evacuation to residential and care homes (140,000 in 2 days!)</a:t>
            </a:r>
          </a:p>
          <a:p>
            <a:r>
              <a:rPr lang="en-GB" dirty="0" smtClean="0"/>
              <a:t>Set precedent for establishing residential homes for elderly.</a:t>
            </a:r>
          </a:p>
          <a:p>
            <a:pPr lvl="1"/>
            <a:r>
              <a:rPr lang="en-GB" dirty="0" smtClean="0"/>
              <a:t>Some elderly found respite from bombing in residential hostels and others billeted to countryside</a:t>
            </a:r>
          </a:p>
          <a:p>
            <a:r>
              <a:rPr lang="en-GB" dirty="0" smtClean="0"/>
              <a:t>Increased death rates among over 65s England and Wales</a:t>
            </a:r>
          </a:p>
          <a:p>
            <a:r>
              <a:rPr lang="en-GB" dirty="0" smtClean="0"/>
              <a:t>Old people had low expectations of health, a view shared by most people, including medical profession.</a:t>
            </a:r>
          </a:p>
          <a:p>
            <a:r>
              <a:rPr lang="en-GB" dirty="0" smtClean="0"/>
              <a:t>Elderly as low priority</a:t>
            </a:r>
          </a:p>
          <a:p>
            <a:pPr lvl="1"/>
            <a:r>
              <a:rPr lang="en-GB" dirty="0" smtClean="0"/>
              <a:t>Many treated by panel doctors.</a:t>
            </a:r>
          </a:p>
          <a:p>
            <a:pPr lvl="1"/>
            <a:r>
              <a:rPr lang="en-GB" dirty="0" err="1" smtClean="0"/>
              <a:t>Beveridge</a:t>
            </a:r>
            <a:r>
              <a:rPr lang="en-GB" dirty="0" smtClean="0"/>
              <a:t> Report 1942: ‘It is </a:t>
            </a:r>
            <a:r>
              <a:rPr lang="en-GB" i="1" dirty="0" smtClean="0"/>
              <a:t>dangerous </a:t>
            </a:r>
            <a:r>
              <a:rPr lang="en-GB" dirty="0" smtClean="0"/>
              <a:t>to be in any way lavish to old age until adequate provision has been assured for all other vital needs, such as the prevention of disease and the adequate nutrition of the young’. </a:t>
            </a:r>
          </a:p>
          <a:p>
            <a:r>
              <a:rPr lang="en-GB" dirty="0" smtClean="0"/>
              <a:t>Elderly problem population for local government health services – families increasingly reluctant to care for elderly.</a:t>
            </a:r>
          </a:p>
          <a:p>
            <a:r>
              <a:rPr lang="en-GB" dirty="0" smtClean="0"/>
              <a:t>After war, housing shortage exacerbated situation.</a:t>
            </a: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GB" dirty="0" smtClean="0"/>
              <a:t>Post-War</a:t>
            </a:r>
            <a:endParaRPr lang="en-GB" dirty="0"/>
          </a:p>
        </p:txBody>
      </p:sp>
      <p:sp>
        <p:nvSpPr>
          <p:cNvPr id="3" name="Content Placeholder 2"/>
          <p:cNvSpPr>
            <a:spLocks noGrp="1"/>
          </p:cNvSpPr>
          <p:nvPr>
            <p:ph idx="1"/>
          </p:nvPr>
        </p:nvSpPr>
        <p:spPr>
          <a:xfrm>
            <a:off x="457200" y="1268760"/>
            <a:ext cx="8229600" cy="5589240"/>
          </a:xfrm>
        </p:spPr>
        <p:txBody>
          <a:bodyPr>
            <a:normAutofit fontScale="85000" lnSpcReduction="20000"/>
          </a:bodyPr>
          <a:lstStyle/>
          <a:p>
            <a:r>
              <a:rPr lang="en-GB" dirty="0" smtClean="0"/>
              <a:t>1948 70,000 hospital beds occupied by old people (many long term, chronic cases, national average for women 260 days)</a:t>
            </a:r>
          </a:p>
          <a:p>
            <a:pPr>
              <a:buNone/>
            </a:pPr>
            <a:endParaRPr lang="en-GB" dirty="0" smtClean="0"/>
          </a:p>
          <a:p>
            <a:pPr>
              <a:buNone/>
            </a:pPr>
            <a:r>
              <a:rPr lang="en-GB" u="sng" dirty="0" smtClean="0"/>
              <a:t>2 major shifts </a:t>
            </a:r>
            <a:r>
              <a:rPr lang="en-GB" dirty="0" smtClean="0"/>
              <a:t>in post-war period:</a:t>
            </a:r>
          </a:p>
          <a:p>
            <a:r>
              <a:rPr lang="en-GB" dirty="0" smtClean="0"/>
              <a:t>Rise in community care – for vulnerable social groups (residential care, domiciliary after-care and support systems)</a:t>
            </a:r>
          </a:p>
          <a:p>
            <a:r>
              <a:rPr lang="en-GB" dirty="0" smtClean="0"/>
              <a:t>Geriatrics emerged as </a:t>
            </a:r>
            <a:r>
              <a:rPr lang="en-GB" dirty="0" err="1" smtClean="0"/>
              <a:t>specialism</a:t>
            </a:r>
            <a:r>
              <a:rPr lang="en-GB" dirty="0" smtClean="0"/>
              <a:t> 1950s – British Geriatrics Society established 1948. Recognised specialist care could solve medical problems . 60 geriatric units established in 1950s – yet demand/need outstripped facilities</a:t>
            </a:r>
          </a:p>
          <a:p>
            <a:pPr>
              <a:buNone/>
            </a:pPr>
            <a:r>
              <a:rPr lang="en-GB" dirty="0" smtClean="0"/>
              <a:t>Also more emphasis on rehabilitation of elderly and expansion of meals on wheels and old people’s clubs</a:t>
            </a: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92696"/>
          </a:xfrm>
        </p:spPr>
        <p:txBody>
          <a:bodyPr>
            <a:normAutofit fontScale="90000"/>
          </a:bodyPr>
          <a:lstStyle/>
          <a:p>
            <a:r>
              <a:rPr lang="en-GB" dirty="0" smtClean="0"/>
              <a:t>‘Normal’ Ageing (in post-war years)</a:t>
            </a:r>
            <a:endParaRPr lang="en-GB" dirty="0"/>
          </a:p>
        </p:txBody>
      </p:sp>
      <p:sp>
        <p:nvSpPr>
          <p:cNvPr id="3" name="Content Placeholder 2"/>
          <p:cNvSpPr>
            <a:spLocks noGrp="1"/>
          </p:cNvSpPr>
          <p:nvPr>
            <p:ph idx="1"/>
          </p:nvPr>
        </p:nvSpPr>
        <p:spPr>
          <a:xfrm>
            <a:off x="467544" y="620688"/>
            <a:ext cx="8229600" cy="6237312"/>
          </a:xfrm>
        </p:spPr>
        <p:txBody>
          <a:bodyPr>
            <a:normAutofit fontScale="77500" lnSpcReduction="20000"/>
          </a:bodyPr>
          <a:lstStyle/>
          <a:p>
            <a:r>
              <a:rPr lang="en-GB" dirty="0" smtClean="0"/>
              <a:t>To what degree was old age unavoidably associated with ill-health?</a:t>
            </a:r>
          </a:p>
          <a:p>
            <a:r>
              <a:rPr lang="en-GB" dirty="0" smtClean="0"/>
              <a:t>Nuffield Foundation survey 1945-7 Dr J.H. Sheldon, Wolverhampton.</a:t>
            </a:r>
          </a:p>
          <a:p>
            <a:pPr lvl="1"/>
            <a:r>
              <a:rPr lang="en-GB" dirty="0" smtClean="0"/>
              <a:t>2.5% confined to bed, 8.5% to houses, 22.5% to immediate neighbourhood – increased with age and rare below age of 70</a:t>
            </a:r>
          </a:p>
          <a:p>
            <a:pPr lvl="1"/>
            <a:r>
              <a:rPr lang="en-GB" dirty="0" smtClean="0"/>
              <a:t>Few had much contact with doctors</a:t>
            </a:r>
          </a:p>
          <a:p>
            <a:pPr lvl="1"/>
            <a:r>
              <a:rPr lang="en-GB" dirty="0" smtClean="0"/>
              <a:t>Before 70 ailments much the same as remainder of adult population</a:t>
            </a:r>
          </a:p>
          <a:p>
            <a:pPr lvl="1"/>
            <a:r>
              <a:rPr lang="en-GB" dirty="0" smtClean="0"/>
              <a:t>After 70 specific set of problems emerged e.g. weakness, loss of confidence, </a:t>
            </a:r>
            <a:r>
              <a:rPr lang="en-GB" dirty="0" err="1" smtClean="0"/>
              <a:t>spondylitis</a:t>
            </a:r>
            <a:r>
              <a:rPr lang="en-GB" dirty="0" smtClean="0"/>
              <a:t> (inflammation of vertebrae) – mix of social and medical</a:t>
            </a:r>
          </a:p>
          <a:p>
            <a:pPr lvl="1"/>
            <a:r>
              <a:rPr lang="en-GB" dirty="0" smtClean="0"/>
              <a:t>Women had poorer health, though more vigorous – carried on with domestic tasks</a:t>
            </a:r>
          </a:p>
          <a:p>
            <a:pPr lvl="1"/>
            <a:r>
              <a:rPr lang="en-GB" dirty="0" smtClean="0"/>
              <a:t>Many older people disabled not by major illness, but minor and curable conditions – bad feet, defective vision and hearing, incontinence</a:t>
            </a:r>
          </a:p>
          <a:p>
            <a:pPr lvl="1"/>
            <a:r>
              <a:rPr lang="en-GB" dirty="0" smtClean="0"/>
              <a:t>Concluded health of elderly better outside of institutions</a:t>
            </a:r>
          </a:p>
          <a:p>
            <a:pPr lvl="1"/>
            <a:r>
              <a:rPr lang="en-GB" dirty="0" smtClean="0"/>
              <a:t>Depression often caused by loneliness, economic worries, poor general health or limited mobility</a:t>
            </a:r>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GB" dirty="0" smtClean="0"/>
              <a:t>Scotland</a:t>
            </a:r>
            <a:endParaRPr lang="en-GB" dirty="0"/>
          </a:p>
        </p:txBody>
      </p:sp>
      <p:sp>
        <p:nvSpPr>
          <p:cNvPr id="3" name="Content Placeholder 2"/>
          <p:cNvSpPr>
            <a:spLocks noGrp="1"/>
          </p:cNvSpPr>
          <p:nvPr>
            <p:ph idx="1"/>
          </p:nvPr>
        </p:nvSpPr>
        <p:spPr>
          <a:xfrm>
            <a:off x="457200" y="1052736"/>
            <a:ext cx="8229600" cy="5073427"/>
          </a:xfrm>
        </p:spPr>
        <p:txBody>
          <a:bodyPr>
            <a:normAutofit fontScale="92500" lnSpcReduction="20000"/>
          </a:bodyPr>
          <a:lstStyle/>
          <a:p>
            <a:r>
              <a:rPr lang="en-GB" dirty="0" smtClean="0"/>
              <a:t>Picture different – less separation between teaching and chronic hospitals</a:t>
            </a:r>
          </a:p>
          <a:p>
            <a:r>
              <a:rPr lang="en-GB" dirty="0" smtClean="0"/>
              <a:t>Ferguson Anderson – shocked by condition of elderly sick in pre-War Poor Law hospitals in Glasgow, conditions worsened with onset of NHS, with emphasis placed on treatment of young. Inspired by Marjorie Warren’s work.</a:t>
            </a:r>
          </a:p>
          <a:p>
            <a:r>
              <a:rPr lang="en-GB" dirty="0" smtClean="0"/>
              <a:t>Established small units for diagnosis of elderly in Glasgow Central hospitals. Worked with Dr Nairn Cowan at </a:t>
            </a:r>
            <a:r>
              <a:rPr lang="en-GB" dirty="0" err="1" smtClean="0"/>
              <a:t>Rutherglen</a:t>
            </a:r>
            <a:r>
              <a:rPr lang="en-GB" dirty="0" smtClean="0"/>
              <a:t> Centre of Older People 1953 – examined people aged over 55 to understand normal aging. </a:t>
            </a:r>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850106"/>
          </a:xfrm>
        </p:spPr>
        <p:txBody>
          <a:bodyPr/>
          <a:lstStyle/>
          <a:p>
            <a:r>
              <a:rPr lang="en-GB" dirty="0" smtClean="0"/>
              <a:t>Anderson’s findings</a:t>
            </a:r>
            <a:endParaRPr lang="en-GB" dirty="0"/>
          </a:p>
        </p:txBody>
      </p:sp>
      <p:sp>
        <p:nvSpPr>
          <p:cNvPr id="3" name="Content Placeholder 2"/>
          <p:cNvSpPr>
            <a:spLocks noGrp="1"/>
          </p:cNvSpPr>
          <p:nvPr>
            <p:ph idx="1"/>
          </p:nvPr>
        </p:nvSpPr>
        <p:spPr>
          <a:xfrm>
            <a:off x="457200" y="1052736"/>
            <a:ext cx="8229600" cy="5805264"/>
          </a:xfrm>
        </p:spPr>
        <p:txBody>
          <a:bodyPr>
            <a:normAutofit fontScale="85000" lnSpcReduction="20000"/>
          </a:bodyPr>
          <a:lstStyle/>
          <a:p>
            <a:r>
              <a:rPr lang="en-GB" dirty="0" smtClean="0"/>
              <a:t>Emphasised interaction of medical and social problems</a:t>
            </a:r>
          </a:p>
          <a:p>
            <a:r>
              <a:rPr lang="en-GB" dirty="0" smtClean="0"/>
              <a:t>Symptoms insidious and older people have more things wrong with them</a:t>
            </a:r>
          </a:p>
          <a:p>
            <a:r>
              <a:rPr lang="en-GB" dirty="0" smtClean="0"/>
              <a:t>Importance of treating mundane conditions</a:t>
            </a:r>
          </a:p>
          <a:p>
            <a:r>
              <a:rPr lang="en-GB" dirty="0" smtClean="0"/>
              <a:t>Emphasised older people better off in own homes if fit to stay there</a:t>
            </a:r>
          </a:p>
          <a:p>
            <a:r>
              <a:rPr lang="en-GB" dirty="0" smtClean="0"/>
              <a:t>Older people had immense capacity for recovery</a:t>
            </a:r>
          </a:p>
          <a:p>
            <a:r>
              <a:rPr lang="en-GB" dirty="0" smtClean="0"/>
              <a:t>Were real physiological differences in older people – loss of elasticity in skin, bone, lungs, arteries, brain and loss of reserve function in heart, liver, kidneys, brain</a:t>
            </a:r>
          </a:p>
          <a:p>
            <a:r>
              <a:rPr lang="en-GB" dirty="0" smtClean="0"/>
              <a:t>Important to have regular check-ups to catch disease in early stage</a:t>
            </a:r>
          </a:p>
          <a:p>
            <a:r>
              <a:rPr lang="en-GB" dirty="0" smtClean="0"/>
              <a:t>Tendency to over-prescribe drugs</a:t>
            </a:r>
          </a:p>
          <a:p>
            <a:r>
              <a:rPr lang="en-GB" dirty="0" smtClean="0"/>
              <a:t>Older people also had lower standard of service</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922114"/>
          </a:xfrm>
        </p:spPr>
        <p:txBody>
          <a:bodyPr/>
          <a:lstStyle/>
          <a:p>
            <a:r>
              <a:rPr lang="en-GB" dirty="0" smtClean="0"/>
              <a:t>Issues</a:t>
            </a:r>
            <a:endParaRPr lang="en-GB" dirty="0"/>
          </a:p>
        </p:txBody>
      </p:sp>
      <p:sp>
        <p:nvSpPr>
          <p:cNvPr id="3" name="Content Placeholder 2"/>
          <p:cNvSpPr>
            <a:spLocks noGrp="1"/>
          </p:cNvSpPr>
          <p:nvPr>
            <p:ph idx="1"/>
          </p:nvPr>
        </p:nvSpPr>
        <p:spPr>
          <a:xfrm>
            <a:off x="457200" y="1124744"/>
            <a:ext cx="8229600" cy="5544616"/>
          </a:xfrm>
        </p:spPr>
        <p:txBody>
          <a:bodyPr>
            <a:normAutofit fontScale="92500"/>
          </a:bodyPr>
          <a:lstStyle/>
          <a:p>
            <a:r>
              <a:rPr lang="en-GB" dirty="0" smtClean="0"/>
              <a:t>Relatively n</a:t>
            </a:r>
            <a:r>
              <a:rPr lang="en-GB" dirty="0" smtClean="0"/>
              <a:t>ew </a:t>
            </a:r>
            <a:r>
              <a:rPr lang="en-GB" dirty="0" smtClean="0"/>
              <a:t>subject for the history of medicine – key and very readable author Pat Thane</a:t>
            </a:r>
          </a:p>
          <a:p>
            <a:r>
              <a:rPr lang="en-GB" dirty="0" smtClean="0"/>
              <a:t>Do ageing and medicine go hand in hand? </a:t>
            </a:r>
            <a:r>
              <a:rPr lang="en-GB" dirty="0" smtClean="0"/>
              <a:t>(see </a:t>
            </a:r>
            <a:r>
              <a:rPr lang="en-GB" dirty="0" smtClean="0"/>
              <a:t>Susannah </a:t>
            </a:r>
            <a:r>
              <a:rPr lang="en-GB" dirty="0" err="1" smtClean="0"/>
              <a:t>Ottaway</a:t>
            </a:r>
            <a:r>
              <a:rPr lang="en-GB" dirty="0" smtClean="0"/>
              <a:t>)</a:t>
            </a:r>
          </a:p>
          <a:p>
            <a:r>
              <a:rPr lang="en-GB" dirty="0" smtClean="0"/>
              <a:t>What is a ‘good age’? Shifting perceptions here. Breaking age barrier, extension of working life, ‘grey pound’ and greying of society</a:t>
            </a:r>
          </a:p>
          <a:p>
            <a:r>
              <a:rPr lang="en-GB" dirty="0" smtClean="0"/>
              <a:t>Ideas of old age influenced</a:t>
            </a:r>
            <a:r>
              <a:rPr lang="en-GB" i="1" dirty="0" smtClean="0"/>
              <a:t> ‘by our own fears of those later years of unpredictable length and unknowable condition’ </a:t>
            </a:r>
            <a:r>
              <a:rPr lang="en-GB" dirty="0" smtClean="0"/>
              <a:t>(Thane)</a:t>
            </a:r>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490066"/>
          </a:xfrm>
        </p:spPr>
        <p:txBody>
          <a:bodyPr>
            <a:normAutofit fontScale="90000"/>
          </a:bodyPr>
          <a:lstStyle/>
          <a:p>
            <a:r>
              <a:rPr lang="en-GB" dirty="0" smtClean="0"/>
              <a:t>Failure of NHS hospital provision?</a:t>
            </a:r>
            <a:endParaRPr lang="en-GB" dirty="0"/>
          </a:p>
        </p:txBody>
      </p:sp>
      <p:sp>
        <p:nvSpPr>
          <p:cNvPr id="3" name="Content Placeholder 2"/>
          <p:cNvSpPr>
            <a:spLocks noGrp="1"/>
          </p:cNvSpPr>
          <p:nvPr>
            <p:ph idx="1"/>
          </p:nvPr>
        </p:nvSpPr>
        <p:spPr>
          <a:xfrm>
            <a:off x="457200" y="692696"/>
            <a:ext cx="8229600" cy="6165304"/>
          </a:xfrm>
        </p:spPr>
        <p:txBody>
          <a:bodyPr>
            <a:noAutofit/>
          </a:bodyPr>
          <a:lstStyle/>
          <a:p>
            <a:r>
              <a:rPr lang="en-GB" sz="1900" dirty="0" smtClean="0"/>
              <a:t>NHS promised elderly people access to consultant services</a:t>
            </a:r>
          </a:p>
          <a:p>
            <a:pPr lvl="1"/>
            <a:r>
              <a:rPr lang="en-GB" sz="1900" dirty="0" smtClean="0"/>
              <a:t>‘</a:t>
            </a:r>
            <a:r>
              <a:rPr lang="en-GB" sz="1800" dirty="0" smtClean="0"/>
              <a:t>As one of the main users of hospital services, the elderly had a great deal to gain from the new system’. (Charles Webster)</a:t>
            </a:r>
          </a:p>
          <a:p>
            <a:r>
              <a:rPr lang="en-GB" sz="1900" dirty="0" smtClean="0"/>
              <a:t>Facilities for chronically ill elderly remained poor</a:t>
            </a:r>
          </a:p>
          <a:p>
            <a:r>
              <a:rPr lang="en-GB" sz="1900" dirty="0" smtClean="0"/>
              <a:t>Fear that elderly would ‘block’ hospital beds</a:t>
            </a:r>
          </a:p>
          <a:p>
            <a:r>
              <a:rPr lang="en-GB" sz="1900" dirty="0" smtClean="0"/>
              <a:t>Geriatric medicine slow to be incorporated into medical training so less likely to be pushed as priority</a:t>
            </a:r>
          </a:p>
          <a:p>
            <a:r>
              <a:rPr lang="en-GB" sz="1900" dirty="0" smtClean="0"/>
              <a:t>1950s high waiting lists and many elderly sick admitted to mental hospitals given shortage of hospital beds – this continued into 1970s</a:t>
            </a:r>
          </a:p>
          <a:p>
            <a:r>
              <a:rPr lang="en-GB" sz="1900" dirty="0" smtClean="0"/>
              <a:t>1953 Hornsby-Smith, junior minister Ministry of Health, explicitly linked rising cost of hospital care to elderly:</a:t>
            </a:r>
          </a:p>
          <a:p>
            <a:pPr lvl="1"/>
            <a:r>
              <a:rPr lang="en-GB" sz="1800" dirty="0" smtClean="0"/>
              <a:t>the ‘vastly increasing aged population [was] the biggest challenge to the welfare state’</a:t>
            </a:r>
          </a:p>
          <a:p>
            <a:r>
              <a:rPr lang="en-GB" sz="1900" dirty="0" smtClean="0"/>
              <a:t>Efforts to introduce a ‘bed norm’, to restrict number of hospital admissions for elderly</a:t>
            </a:r>
          </a:p>
          <a:p>
            <a:r>
              <a:rPr lang="en-GB" sz="1900" dirty="0" smtClean="0"/>
              <a:t>1960s modernised geriatric services introduced some hospitals but overall provision meant long waiting lists </a:t>
            </a:r>
          </a:p>
          <a:p>
            <a:r>
              <a:rPr lang="en-GB" sz="1900" dirty="0" smtClean="0"/>
              <a:t>Acute care takes priority over complicated long-term care of patients with multiple conditions and poor prognosis</a:t>
            </a:r>
            <a:endParaRPr lang="en-GB" sz="1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562074"/>
          </a:xfrm>
        </p:spPr>
        <p:txBody>
          <a:bodyPr>
            <a:normAutofit fontScale="90000"/>
          </a:bodyPr>
          <a:lstStyle/>
          <a:p>
            <a:r>
              <a:rPr lang="en-GB" dirty="0" smtClean="0"/>
              <a:t>Community care</a:t>
            </a:r>
            <a:endParaRPr lang="en-GB" dirty="0"/>
          </a:p>
        </p:txBody>
      </p:sp>
      <p:sp>
        <p:nvSpPr>
          <p:cNvPr id="3" name="Content Placeholder 2"/>
          <p:cNvSpPr>
            <a:spLocks noGrp="1"/>
          </p:cNvSpPr>
          <p:nvPr>
            <p:ph idx="1"/>
          </p:nvPr>
        </p:nvSpPr>
        <p:spPr>
          <a:xfrm>
            <a:off x="457200" y="836712"/>
            <a:ext cx="8229600" cy="5832648"/>
          </a:xfrm>
        </p:spPr>
        <p:txBody>
          <a:bodyPr>
            <a:normAutofit fontScale="77500" lnSpcReduction="20000"/>
          </a:bodyPr>
          <a:lstStyle/>
          <a:p>
            <a:r>
              <a:rPr lang="en-GB" dirty="0" smtClean="0"/>
              <a:t>Local Government Act 1929 urged setting up of specialised facilities, including elderly care homes</a:t>
            </a:r>
          </a:p>
          <a:p>
            <a:r>
              <a:rPr lang="en-GB" dirty="0" smtClean="0"/>
              <a:t>1948 National Assistance Act converted these Public Assistance institutions into old people’s homes</a:t>
            </a:r>
          </a:p>
          <a:p>
            <a:r>
              <a:rPr lang="en-GB" dirty="0" smtClean="0"/>
              <a:t>1980s rise of private facilities – increased from 18% in 1980 to 85% end of century</a:t>
            </a:r>
          </a:p>
          <a:p>
            <a:r>
              <a:rPr lang="en-GB" dirty="0" smtClean="0"/>
              <a:t>Desirability of elderly staying at home emphasised – need for family support</a:t>
            </a:r>
          </a:p>
          <a:p>
            <a:r>
              <a:rPr lang="en-GB" dirty="0" smtClean="0"/>
              <a:t>Many struggled on pensions – suffered malnutrition, poor living conditions, false incontinence</a:t>
            </a:r>
          </a:p>
          <a:p>
            <a:r>
              <a:rPr lang="en-GB" dirty="0" smtClean="0"/>
              <a:t>Improved community care emphasised from mid-1950s, but action limited – low cost benefit from extending lives! Also emphasis on family care maintained. </a:t>
            </a:r>
          </a:p>
          <a:p>
            <a:r>
              <a:rPr lang="en-GB" dirty="0" smtClean="0"/>
              <a:t>Still case end of C20</a:t>
            </a:r>
            <a:r>
              <a:rPr lang="en-GB" baseline="30000" dirty="0" smtClean="0"/>
              <a:t>th</a:t>
            </a:r>
            <a:r>
              <a:rPr lang="en-GB" dirty="0" smtClean="0"/>
              <a:t> – though more people wish to live independently away from families (rising affluence)</a:t>
            </a:r>
          </a:p>
          <a:p>
            <a:endParaRPr lang="en-GB"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778098"/>
          </a:xfrm>
        </p:spPr>
        <p:txBody>
          <a:bodyPr/>
          <a:lstStyle/>
          <a:p>
            <a:r>
              <a:rPr lang="en-GB" dirty="0" smtClean="0"/>
              <a:t>Medicine for ageing</a:t>
            </a:r>
            <a:endParaRPr lang="en-GB" dirty="0"/>
          </a:p>
        </p:txBody>
      </p:sp>
      <p:sp>
        <p:nvSpPr>
          <p:cNvPr id="3" name="Content Placeholder 2"/>
          <p:cNvSpPr>
            <a:spLocks noGrp="1"/>
          </p:cNvSpPr>
          <p:nvPr>
            <p:ph idx="1"/>
          </p:nvPr>
        </p:nvSpPr>
        <p:spPr>
          <a:xfrm>
            <a:off x="457200" y="836712"/>
            <a:ext cx="8229600" cy="5760640"/>
          </a:xfrm>
        </p:spPr>
        <p:txBody>
          <a:bodyPr>
            <a:normAutofit fontScale="77500" lnSpcReduction="20000"/>
          </a:bodyPr>
          <a:lstStyle/>
          <a:p>
            <a:r>
              <a:rPr lang="en-GB" dirty="0" smtClean="0"/>
              <a:t>Diseases of ageing persistent problem</a:t>
            </a:r>
          </a:p>
          <a:p>
            <a:r>
              <a:rPr lang="en-GB" dirty="0" smtClean="0"/>
              <a:t>Limited improvement – partly due to complex familial situations, but also because doctors continued to associate symptoms with ageing rather than illness. </a:t>
            </a:r>
          </a:p>
          <a:p>
            <a:r>
              <a:rPr lang="en-GB" dirty="0" smtClean="0"/>
              <a:t>Diseases are resistant to treatment e.g. Mental frailty, osteoporosis, arthritis, heart disease, stroke, cancer </a:t>
            </a:r>
          </a:p>
          <a:p>
            <a:r>
              <a:rPr lang="en-GB" dirty="0" smtClean="0"/>
              <a:t>Medical breakthroughs</a:t>
            </a:r>
          </a:p>
          <a:p>
            <a:pPr lvl="1"/>
            <a:r>
              <a:rPr lang="en-GB" dirty="0" smtClean="0"/>
              <a:t>cardiac pacemakers 1960s</a:t>
            </a:r>
          </a:p>
          <a:p>
            <a:pPr lvl="1"/>
            <a:r>
              <a:rPr lang="en-GB" dirty="0" smtClean="0"/>
              <a:t>kidney dialysis late 1960s</a:t>
            </a:r>
          </a:p>
          <a:p>
            <a:pPr lvl="1"/>
            <a:r>
              <a:rPr lang="en-GB" dirty="0" smtClean="0"/>
              <a:t>coronary artery surgery 1970s</a:t>
            </a:r>
          </a:p>
          <a:p>
            <a:pPr lvl="1"/>
            <a:r>
              <a:rPr lang="en-GB" dirty="0" smtClean="0"/>
              <a:t>cataract, hip, knee and organ replacement surgery.</a:t>
            </a:r>
          </a:p>
          <a:p>
            <a:pPr lvl="1"/>
            <a:r>
              <a:rPr lang="en-GB" dirty="0" smtClean="0"/>
              <a:t>Most recent innovations in medical technology benefit over-50s</a:t>
            </a:r>
          </a:p>
          <a:p>
            <a:r>
              <a:rPr lang="en-GB" dirty="0" smtClean="0"/>
              <a:t>All costly interventions and many need them</a:t>
            </a:r>
          </a:p>
          <a:p>
            <a:r>
              <a:rPr lang="en-GB" dirty="0" smtClean="0"/>
              <a:t>Much improvement in health due to life style changes – exercise and diet</a:t>
            </a:r>
          </a:p>
          <a:p>
            <a:r>
              <a:rPr lang="en-GB" dirty="0" smtClean="0"/>
              <a:t>Alternatives to medicines – social remedies?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en-GB" dirty="0" smtClean="0"/>
              <a:t>Mental health and ageing</a:t>
            </a:r>
            <a:endParaRPr lang="en-GB" dirty="0"/>
          </a:p>
        </p:txBody>
      </p:sp>
      <p:sp>
        <p:nvSpPr>
          <p:cNvPr id="3" name="Content Placeholder 2"/>
          <p:cNvSpPr>
            <a:spLocks noGrp="1"/>
          </p:cNvSpPr>
          <p:nvPr>
            <p:ph idx="1"/>
          </p:nvPr>
        </p:nvSpPr>
        <p:spPr>
          <a:xfrm>
            <a:off x="457200" y="1124744"/>
            <a:ext cx="8229600" cy="5001419"/>
          </a:xfrm>
        </p:spPr>
        <p:txBody>
          <a:bodyPr>
            <a:normAutofit fontScale="92500" lnSpcReduction="10000"/>
          </a:bodyPr>
          <a:lstStyle/>
          <a:p>
            <a:r>
              <a:rPr lang="en-GB" dirty="0" err="1" smtClean="0"/>
              <a:t>Alois</a:t>
            </a:r>
            <a:r>
              <a:rPr lang="en-GB" dirty="0" smtClean="0"/>
              <a:t> Alzheimer (1834-1915) helped redefine understanding of senile brain disease – Alzheimer’s disease labelled 1906 (form of dementia)</a:t>
            </a:r>
          </a:p>
          <a:p>
            <a:r>
              <a:rPr lang="en-GB" dirty="0" err="1" smtClean="0"/>
              <a:t>Lillien</a:t>
            </a:r>
            <a:r>
              <a:rPr lang="en-GB" dirty="0" smtClean="0"/>
              <a:t> J. Martin, </a:t>
            </a:r>
            <a:r>
              <a:rPr lang="en-GB" i="1" dirty="0" smtClean="0"/>
              <a:t>Salvaging Old Age </a:t>
            </a:r>
            <a:r>
              <a:rPr lang="en-GB" dirty="0" smtClean="0"/>
              <a:t>(1930) discussed stress in later life</a:t>
            </a:r>
          </a:p>
          <a:p>
            <a:r>
              <a:rPr lang="en-GB" dirty="0" smtClean="0"/>
              <a:t>Many elderly patients</a:t>
            </a:r>
          </a:p>
          <a:p>
            <a:pPr>
              <a:buNone/>
            </a:pPr>
            <a:r>
              <a:rPr lang="en-GB" dirty="0" smtClean="0"/>
              <a:t>	ended up in mental </a:t>
            </a:r>
          </a:p>
          <a:p>
            <a:pPr>
              <a:buNone/>
            </a:pPr>
            <a:r>
              <a:rPr lang="en-GB" dirty="0"/>
              <a:t>	</a:t>
            </a:r>
            <a:r>
              <a:rPr lang="en-GB" dirty="0" smtClean="0"/>
              <a:t>hospitals up to mid-</a:t>
            </a:r>
          </a:p>
          <a:p>
            <a:pPr>
              <a:buNone/>
            </a:pPr>
            <a:r>
              <a:rPr lang="en-GB" dirty="0"/>
              <a:t>	</a:t>
            </a:r>
            <a:r>
              <a:rPr lang="en-GB" dirty="0" smtClean="0"/>
              <a:t>C20th</a:t>
            </a:r>
            <a:endParaRPr lang="en-GB" dirty="0"/>
          </a:p>
        </p:txBody>
      </p:sp>
      <p:pic>
        <p:nvPicPr>
          <p:cNvPr id="25602" name="Picture 2" descr="http://www.memoryclinic.ca/images/what-is-dementia.jpg"/>
          <p:cNvPicPr>
            <a:picLocks noChangeAspect="1" noChangeArrowheads="1"/>
          </p:cNvPicPr>
          <p:nvPr/>
        </p:nvPicPr>
        <p:blipFill>
          <a:blip r:embed="rId3" cstate="print"/>
          <a:srcRect/>
          <a:stretch>
            <a:fillRect/>
          </a:stretch>
        </p:blipFill>
        <p:spPr bwMode="auto">
          <a:xfrm>
            <a:off x="5508104" y="3645024"/>
            <a:ext cx="2200275" cy="222885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332656"/>
            <a:ext cx="8229600" cy="850106"/>
          </a:xfrm>
        </p:spPr>
        <p:txBody>
          <a:bodyPr>
            <a:normAutofit/>
          </a:bodyPr>
          <a:lstStyle/>
          <a:p>
            <a:r>
              <a:rPr lang="en-GB" sz="3600" dirty="0" err="1" smtClean="0"/>
              <a:t>Prolongevity</a:t>
            </a:r>
            <a:r>
              <a:rPr lang="en-GB" sz="3600" dirty="0" smtClean="0"/>
              <a:t> or experimental gerontology</a:t>
            </a:r>
            <a:endParaRPr lang="en-GB" sz="3600" dirty="0"/>
          </a:p>
        </p:txBody>
      </p:sp>
      <p:sp>
        <p:nvSpPr>
          <p:cNvPr id="3" name="Content Placeholder 2"/>
          <p:cNvSpPr>
            <a:spLocks noGrp="1"/>
          </p:cNvSpPr>
          <p:nvPr>
            <p:ph idx="1"/>
          </p:nvPr>
        </p:nvSpPr>
        <p:spPr>
          <a:xfrm>
            <a:off x="457200" y="1124744"/>
            <a:ext cx="8229600" cy="5001419"/>
          </a:xfrm>
        </p:spPr>
        <p:txBody>
          <a:bodyPr>
            <a:normAutofit fontScale="92500" lnSpcReduction="10000"/>
          </a:bodyPr>
          <a:lstStyle/>
          <a:p>
            <a:r>
              <a:rPr lang="en-GB" dirty="0" smtClean="0"/>
              <a:t>How to prolong life/delay death long preoccupation of medicine</a:t>
            </a:r>
          </a:p>
          <a:p>
            <a:r>
              <a:rPr lang="en-GB" dirty="0" smtClean="0"/>
              <a:t>Enlightenment optimism C18</a:t>
            </a:r>
            <a:r>
              <a:rPr lang="en-GB" baseline="30000" dirty="0" smtClean="0"/>
              <a:t>th</a:t>
            </a:r>
            <a:r>
              <a:rPr lang="en-GB" dirty="0" smtClean="0"/>
              <a:t>C – fascination with instances of longevity.</a:t>
            </a:r>
          </a:p>
          <a:p>
            <a:r>
              <a:rPr lang="en-GB" dirty="0" smtClean="0"/>
              <a:t>Emphasis on regimen – eat moderately, exercise, and be of cheerful temper</a:t>
            </a:r>
          </a:p>
          <a:p>
            <a:r>
              <a:rPr lang="en-GB" dirty="0" smtClean="0"/>
              <a:t>Also opportunity for quack medicine and patent medicine</a:t>
            </a:r>
          </a:p>
          <a:p>
            <a:r>
              <a:rPr lang="en-GB" dirty="0" smtClean="0"/>
              <a:t>Cosmetic interventions, anti-</a:t>
            </a:r>
          </a:p>
          <a:p>
            <a:pPr>
              <a:buNone/>
            </a:pPr>
            <a:r>
              <a:rPr lang="en-GB" dirty="0"/>
              <a:t>	</a:t>
            </a:r>
            <a:r>
              <a:rPr lang="en-GB" dirty="0" smtClean="0"/>
              <a:t>ageing cryonics</a:t>
            </a:r>
            <a:endParaRPr lang="en-GB" dirty="0"/>
          </a:p>
        </p:txBody>
      </p:sp>
      <p:pic>
        <p:nvPicPr>
          <p:cNvPr id="24578" name="Picture 2" descr="https://encrypted-tbn3.gstatic.com/images?q=tbn:ANd9GcQ-kLOI96oPxD4WMjYgHp-BeZZliaEwABcl2-6wMmsjn3y4O53b"/>
          <p:cNvPicPr>
            <a:picLocks noChangeAspect="1" noChangeArrowheads="1"/>
          </p:cNvPicPr>
          <p:nvPr/>
        </p:nvPicPr>
        <p:blipFill>
          <a:blip r:embed="rId3" cstate="print"/>
          <a:srcRect/>
          <a:stretch>
            <a:fillRect/>
          </a:stretch>
        </p:blipFill>
        <p:spPr bwMode="auto">
          <a:xfrm>
            <a:off x="5652120" y="4293096"/>
            <a:ext cx="2736304" cy="2181273"/>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Ethical dilemmas</a:t>
            </a:r>
            <a:endParaRPr lang="en-GB" dirty="0"/>
          </a:p>
        </p:txBody>
      </p:sp>
      <p:sp>
        <p:nvSpPr>
          <p:cNvPr id="3" name="Content Placeholder 2"/>
          <p:cNvSpPr>
            <a:spLocks noGrp="1"/>
          </p:cNvSpPr>
          <p:nvPr>
            <p:ph idx="1"/>
          </p:nvPr>
        </p:nvSpPr>
        <p:spPr>
          <a:xfrm>
            <a:off x="457200" y="1340768"/>
            <a:ext cx="8229600" cy="5184576"/>
          </a:xfrm>
        </p:spPr>
        <p:txBody>
          <a:bodyPr>
            <a:normAutofit fontScale="92500" lnSpcReduction="20000"/>
          </a:bodyPr>
          <a:lstStyle/>
          <a:p>
            <a:r>
              <a:rPr lang="en-GB" dirty="0" smtClean="0"/>
              <a:t>Debates about aged-based rationing of treatment e.g. in cancer care</a:t>
            </a:r>
          </a:p>
          <a:p>
            <a:r>
              <a:rPr lang="en-GB" dirty="0" smtClean="0"/>
              <a:t>Medicine now able to keep patients technically ‘alive’ indefinitely….</a:t>
            </a:r>
          </a:p>
          <a:p>
            <a:r>
              <a:rPr lang="en-GB" dirty="0" smtClean="0"/>
              <a:t>Still limited services e.g. for counselling, social services stretched</a:t>
            </a:r>
          </a:p>
          <a:p>
            <a:r>
              <a:rPr lang="en-GB" dirty="0" smtClean="0"/>
              <a:t>Britain has poor results – higher mortality rates e.g. for heart disease and stroke than other developed countries</a:t>
            </a:r>
          </a:p>
          <a:p>
            <a:r>
              <a:rPr lang="en-GB" dirty="0" smtClean="0"/>
              <a:t>Concerns about the rise in dementia – people kept alive with diminishing functional capacity</a:t>
            </a:r>
          </a:p>
          <a:p>
            <a:r>
              <a:rPr lang="en-GB" dirty="0" smtClean="0"/>
              <a:t>Scandals...</a:t>
            </a:r>
            <a:endParaRPr lang="en-GB"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251520" y="260648"/>
            <a:ext cx="8136904" cy="1600438"/>
          </a:xfrm>
          <a:prstGeom prst="rect">
            <a:avLst/>
          </a:prstGeom>
        </p:spPr>
        <p:txBody>
          <a:bodyPr wrap="square">
            <a:spAutoFit/>
          </a:bodyPr>
          <a:lstStyle/>
          <a:p>
            <a:r>
              <a:rPr lang="en-GB" sz="2000" b="1" dirty="0" smtClean="0"/>
              <a:t>“Scandal of elderly forced into A&amp;E as faith lost in care outside hospitals.</a:t>
            </a:r>
          </a:p>
          <a:p>
            <a:r>
              <a:rPr lang="en-GB" sz="2000" b="1" dirty="0" smtClean="0"/>
              <a:t>Number of vulnerable patients going to casualty up 93 per cent in five years as senior doctors warn patients and health professionals are "losing faith" in care outside hospital.”   </a:t>
            </a:r>
            <a:r>
              <a:rPr lang="en-GB" b="1" dirty="0" smtClean="0"/>
              <a:t>											</a:t>
            </a:r>
            <a:r>
              <a:rPr lang="en-GB" i="1" dirty="0" smtClean="0"/>
              <a:t>Telegraph</a:t>
            </a:r>
            <a:r>
              <a:rPr lang="en-GB" dirty="0" smtClean="0"/>
              <a:t>, 28 Jan. 2014</a:t>
            </a:r>
            <a:endParaRPr lang="en-GB" b="1" dirty="0"/>
          </a:p>
        </p:txBody>
      </p:sp>
      <p:sp>
        <p:nvSpPr>
          <p:cNvPr id="5" name="Rectangle 4"/>
          <p:cNvSpPr/>
          <p:nvPr/>
        </p:nvSpPr>
        <p:spPr>
          <a:xfrm>
            <a:off x="467544" y="2420888"/>
            <a:ext cx="8352928" cy="5016758"/>
          </a:xfrm>
          <a:prstGeom prst="rect">
            <a:avLst/>
          </a:prstGeom>
        </p:spPr>
        <p:txBody>
          <a:bodyPr wrap="square">
            <a:spAutoFit/>
          </a:bodyPr>
          <a:lstStyle/>
          <a:p>
            <a:r>
              <a:rPr lang="en-GB" sz="2200" dirty="0" smtClean="0"/>
              <a:t>“Hospitals are ‘very bad places’ for elderly people, according to the head of the NHS.</a:t>
            </a:r>
          </a:p>
          <a:p>
            <a:r>
              <a:rPr lang="en-GB" sz="2200" dirty="0" smtClean="0"/>
              <a:t>Sir David Nicholson said they were not the right place to care for ‘old, frail people’, and called for community care to be expanded to accommodate the growing elderly population.</a:t>
            </a:r>
          </a:p>
          <a:p>
            <a:r>
              <a:rPr lang="en-GB" sz="2200" dirty="0" smtClean="0"/>
              <a:t>He compared modern treatment of the elderly to the ‘national scandals’ of the Sixties and Seventies caused by treating mental health patients in large asylums.</a:t>
            </a:r>
          </a:p>
          <a:p>
            <a:r>
              <a:rPr lang="en-GB" sz="2200" dirty="0" smtClean="0"/>
              <a:t>‘If you think about the average general hospital now, something like 40 per cent of the patients will have some form of dementia,’ Sir David told The Independent.”</a:t>
            </a:r>
          </a:p>
          <a:p>
            <a:r>
              <a:rPr lang="en-GB" sz="2400" i="1" dirty="0" smtClean="0"/>
              <a:t>					Mail Online</a:t>
            </a:r>
            <a:r>
              <a:rPr lang="en-GB" sz="2400" dirty="0" smtClean="0"/>
              <a:t>, 21 Jan 2013</a:t>
            </a:r>
            <a:r>
              <a:rPr lang="en-GB" dirty="0" smtClean="0"/>
              <a:t/>
            </a:r>
            <a:br>
              <a:rPr lang="en-GB" dirty="0" smtClean="0"/>
            </a:br>
            <a:endParaRPr lang="en-GB" dirty="0" smtClean="0"/>
          </a:p>
          <a:p>
            <a:r>
              <a:rPr lang="en-GB" dirty="0"/>
              <a:t/>
            </a:r>
            <a:br>
              <a:rPr lang="en-GB" dirty="0"/>
            </a:br>
            <a:endParaRPr lang="en-GB"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GB" dirty="0" smtClean="0"/>
              <a:t>Finding your own sources</a:t>
            </a:r>
            <a:endParaRPr lang="en-GB" dirty="0"/>
          </a:p>
        </p:txBody>
      </p:sp>
      <p:sp>
        <p:nvSpPr>
          <p:cNvPr id="3" name="Content Placeholder 2"/>
          <p:cNvSpPr>
            <a:spLocks noGrp="1"/>
          </p:cNvSpPr>
          <p:nvPr>
            <p:ph idx="1"/>
          </p:nvPr>
        </p:nvSpPr>
        <p:spPr>
          <a:xfrm>
            <a:off x="457200" y="1124744"/>
            <a:ext cx="8229600" cy="5544616"/>
          </a:xfrm>
        </p:spPr>
        <p:txBody>
          <a:bodyPr>
            <a:normAutofit/>
          </a:bodyPr>
          <a:lstStyle/>
          <a:p>
            <a:r>
              <a:rPr lang="en-GB" dirty="0" smtClean="0"/>
              <a:t>Search newspaper archives for ‘</a:t>
            </a:r>
            <a:r>
              <a:rPr lang="en-GB" dirty="0" err="1" smtClean="0"/>
              <a:t>Alzheimers</a:t>
            </a:r>
            <a:r>
              <a:rPr lang="en-GB" dirty="0" smtClean="0"/>
              <a:t>’, ‘dementia’, ‘elderly and care’, ‘geriatric’ etc.</a:t>
            </a:r>
          </a:p>
          <a:p>
            <a:r>
              <a:rPr lang="en-GB" dirty="0" smtClean="0"/>
              <a:t>BBC news items e.g. </a:t>
            </a:r>
            <a:r>
              <a:rPr lang="en-GB" u="sng" dirty="0" smtClean="0">
                <a:hlinkClick r:id="rId3"/>
              </a:rPr>
              <a:t>http://www.bbc.co.uk/news/uk-28202717</a:t>
            </a:r>
            <a:endParaRPr lang="en-GB" dirty="0" smtClean="0"/>
          </a:p>
          <a:p>
            <a:pPr>
              <a:buNone/>
            </a:pPr>
            <a:r>
              <a:rPr lang="en-GB" u="sng" dirty="0" smtClean="0">
                <a:hlinkClick r:id="rId4"/>
              </a:rPr>
              <a:t>http://www.bbc.co.uk/news/health-26861924</a:t>
            </a:r>
            <a:endParaRPr lang="en-GB" u="sng" dirty="0" smtClean="0"/>
          </a:p>
          <a:p>
            <a:r>
              <a:rPr lang="en-GB" dirty="0" err="1" smtClean="0"/>
              <a:t>Wellcome</a:t>
            </a:r>
            <a:r>
              <a:rPr lang="en-GB" dirty="0" smtClean="0"/>
              <a:t> Images – punch cartoons, early NHS leaflets about dentures, hearing aids etc.</a:t>
            </a:r>
          </a:p>
          <a:p>
            <a:r>
              <a:rPr lang="en-GB" dirty="0" smtClean="0"/>
              <a:t>Charities and lobbyists – Age UK, Campaign to End Loneliness, Dementia UK</a:t>
            </a:r>
          </a:p>
          <a:p>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Themes</a:t>
            </a:r>
            <a:endParaRPr lang="en-GB" dirty="0"/>
          </a:p>
        </p:txBody>
      </p:sp>
      <p:sp>
        <p:nvSpPr>
          <p:cNvPr id="3" name="Content Placeholder 2"/>
          <p:cNvSpPr>
            <a:spLocks noGrp="1"/>
          </p:cNvSpPr>
          <p:nvPr>
            <p:ph idx="1"/>
          </p:nvPr>
        </p:nvSpPr>
        <p:spPr>
          <a:xfrm>
            <a:off x="457200" y="1196752"/>
            <a:ext cx="8229600" cy="4929411"/>
          </a:xfrm>
        </p:spPr>
        <p:txBody>
          <a:bodyPr/>
          <a:lstStyle/>
          <a:p>
            <a:r>
              <a:rPr lang="en-GB" dirty="0" smtClean="0"/>
              <a:t>Changing conceptions of ageing – longevity</a:t>
            </a:r>
          </a:p>
          <a:p>
            <a:r>
              <a:rPr lang="en-GB" dirty="0" smtClean="0"/>
              <a:t>Medicine and old age</a:t>
            </a:r>
          </a:p>
          <a:p>
            <a:r>
              <a:rPr lang="en-GB" dirty="0" smtClean="0"/>
              <a:t>Rise of geriatric medicine</a:t>
            </a:r>
          </a:p>
          <a:p>
            <a:r>
              <a:rPr lang="en-GB" dirty="0" smtClean="0"/>
              <a:t>Provision of care – hospitals and community care</a:t>
            </a:r>
          </a:p>
          <a:p>
            <a:r>
              <a:rPr lang="en-GB" dirty="0" smtClean="0"/>
              <a:t>War and elderly</a:t>
            </a:r>
          </a:p>
          <a:p>
            <a:r>
              <a:rPr lang="en-GB" dirty="0" smtClean="0"/>
              <a:t>Changes post-NHS</a:t>
            </a:r>
          </a:p>
          <a:p>
            <a:r>
              <a:rPr lang="en-GB" dirty="0" smtClean="0"/>
              <a:t>Ethical issues</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GB" dirty="0" smtClean="0"/>
              <a:t>Category of old age</a:t>
            </a:r>
            <a:endParaRPr lang="en-GB" dirty="0"/>
          </a:p>
        </p:txBody>
      </p:sp>
      <p:sp>
        <p:nvSpPr>
          <p:cNvPr id="3" name="Content Placeholder 2"/>
          <p:cNvSpPr>
            <a:spLocks noGrp="1"/>
          </p:cNvSpPr>
          <p:nvPr>
            <p:ph idx="1"/>
          </p:nvPr>
        </p:nvSpPr>
        <p:spPr>
          <a:xfrm>
            <a:off x="457200" y="1124744"/>
            <a:ext cx="8229600" cy="5400600"/>
          </a:xfrm>
        </p:spPr>
        <p:txBody>
          <a:bodyPr>
            <a:normAutofit/>
          </a:bodyPr>
          <a:lstStyle/>
          <a:p>
            <a:r>
              <a:rPr lang="en-GB" dirty="0" smtClean="0"/>
              <a:t>Do people age in same way and at same rate?</a:t>
            </a:r>
          </a:p>
          <a:p>
            <a:r>
              <a:rPr lang="en-GB" dirty="0" smtClean="0"/>
              <a:t>Did people age, physiologically, at earlier ages in past?</a:t>
            </a:r>
          </a:p>
          <a:p>
            <a:r>
              <a:rPr lang="en-GB" dirty="0" smtClean="0"/>
              <a:t>Some historians argue, especially for women, 50 was common marker of old age</a:t>
            </a:r>
          </a:p>
          <a:p>
            <a:r>
              <a:rPr lang="en-GB" dirty="0" smtClean="0"/>
              <a:t>Yet from ancient societies through to modern period 60 most often depicted as start of declining capacities including ability to work.</a:t>
            </a:r>
          </a:p>
          <a:p>
            <a:r>
              <a:rPr lang="en-GB" dirty="0" smtClean="0"/>
              <a:t>Old age broad category – from 60 to 100?</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634082"/>
          </a:xfrm>
        </p:spPr>
        <p:txBody>
          <a:bodyPr>
            <a:normAutofit fontScale="90000"/>
          </a:bodyPr>
          <a:lstStyle/>
          <a:p>
            <a:r>
              <a:rPr lang="en-GB" dirty="0" smtClean="0"/>
              <a:t>Change over time/longevity</a:t>
            </a:r>
            <a:endParaRPr lang="en-GB" dirty="0"/>
          </a:p>
        </p:txBody>
      </p:sp>
      <p:sp>
        <p:nvSpPr>
          <p:cNvPr id="3" name="Content Placeholder 2"/>
          <p:cNvSpPr>
            <a:spLocks noGrp="1"/>
          </p:cNvSpPr>
          <p:nvPr>
            <p:ph idx="1"/>
          </p:nvPr>
        </p:nvSpPr>
        <p:spPr>
          <a:xfrm>
            <a:off x="457200" y="762000"/>
            <a:ext cx="8229600" cy="5867400"/>
          </a:xfrm>
        </p:spPr>
        <p:txBody>
          <a:bodyPr>
            <a:normAutofit fontScale="77500" lnSpcReduction="20000"/>
          </a:bodyPr>
          <a:lstStyle/>
          <a:p>
            <a:r>
              <a:rPr lang="en-GB" dirty="0" smtClean="0"/>
              <a:t>C20th – first time it’s normal to grow old</a:t>
            </a:r>
          </a:p>
          <a:p>
            <a:pPr lvl="1"/>
            <a:r>
              <a:rPr lang="en-GB" dirty="0" smtClean="0"/>
              <a:t>C16th-18</a:t>
            </a:r>
            <a:r>
              <a:rPr lang="en-GB" baseline="30000" dirty="0" smtClean="0"/>
              <a:t>th</a:t>
            </a:r>
            <a:r>
              <a:rPr lang="en-GB" dirty="0" smtClean="0"/>
              <a:t> – over 65 = 8-10% population</a:t>
            </a:r>
          </a:p>
          <a:p>
            <a:pPr lvl="1"/>
            <a:r>
              <a:rPr lang="en-GB" dirty="0" smtClean="0"/>
              <a:t>C19th – over 65 = 5% (N.B. life expectancy figures confused by high IMR)</a:t>
            </a:r>
          </a:p>
          <a:p>
            <a:pPr lvl="1"/>
            <a:r>
              <a:rPr lang="en-GB" dirty="0" smtClean="0"/>
              <a:t>1900 -  over 65 = 5% population aged over </a:t>
            </a:r>
            <a:r>
              <a:rPr lang="en-GB" dirty="0" smtClean="0"/>
              <a:t>65 </a:t>
            </a:r>
            <a:endParaRPr lang="en-GB" dirty="0" smtClean="0"/>
          </a:p>
          <a:p>
            <a:pPr lvl="1"/>
            <a:r>
              <a:rPr lang="en-GB" dirty="0" smtClean="0"/>
              <a:t>1951 – over 65 = 11%</a:t>
            </a:r>
          </a:p>
          <a:p>
            <a:pPr lvl="1"/>
            <a:r>
              <a:rPr lang="en-GB" dirty="0" smtClean="0"/>
              <a:t>1991 – over 65 = 16% (of whom one-quarter aged 80+</a:t>
            </a:r>
            <a:r>
              <a:rPr lang="en-GB" dirty="0" smtClean="0"/>
              <a:t>)</a:t>
            </a:r>
          </a:p>
          <a:p>
            <a:pPr lvl="1"/>
            <a:r>
              <a:rPr lang="en-GB" dirty="0" smtClean="0"/>
              <a:t>2017 – over 65 = 18% (2.4% aged 85+)</a:t>
            </a:r>
            <a:endParaRPr lang="en-GB" dirty="0" smtClean="0"/>
          </a:p>
          <a:p>
            <a:pPr lvl="1">
              <a:buNone/>
            </a:pPr>
            <a:endParaRPr lang="en-GB" dirty="0" smtClean="0"/>
          </a:p>
          <a:p>
            <a:r>
              <a:rPr lang="en-GB" dirty="0" smtClean="0"/>
              <a:t>Aging a largely female experience since 1837 but liable to worse old age</a:t>
            </a:r>
          </a:p>
          <a:p>
            <a:r>
              <a:rPr lang="en-GB" dirty="0" smtClean="0"/>
              <a:t>Decline of IMR and mortality e.g. from disease, meant proportion of older people in society increased</a:t>
            </a:r>
          </a:p>
          <a:p>
            <a:r>
              <a:rPr lang="en-GB" dirty="0" smtClean="0"/>
              <a:t>But many healthier in old age – lifetime experience of health tends to be better, and people ‘age later’</a:t>
            </a:r>
          </a:p>
          <a:p>
            <a:r>
              <a:rPr lang="en-GB" dirty="0" smtClean="0"/>
              <a:t>None the less striking economic and social implications – cost and care</a:t>
            </a:r>
          </a:p>
          <a:p>
            <a:pPr>
              <a:buNone/>
            </a:pPr>
            <a:endParaRPr lang="en-GB" dirty="0" smtClean="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2290" name="Picture 1026" descr="C:\WINDOWS\Desktop\V&amp;A\CourseWeeks\Week02\piramide.jpg"/>
          <p:cNvPicPr>
            <a:picLocks noChangeAspect="1" noChangeArrowheads="1"/>
          </p:cNvPicPr>
          <p:nvPr/>
        </p:nvPicPr>
        <p:blipFill>
          <a:blip r:embed="rId3" cstate="print"/>
          <a:srcRect/>
          <a:stretch>
            <a:fillRect/>
          </a:stretch>
        </p:blipFill>
        <p:spPr bwMode="auto">
          <a:xfrm>
            <a:off x="1487488" y="228600"/>
            <a:ext cx="6096000" cy="632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GB" dirty="0" smtClean="0"/>
              <a:t>Experiences of ageing</a:t>
            </a:r>
            <a:endParaRPr lang="en-GB" dirty="0"/>
          </a:p>
        </p:txBody>
      </p:sp>
      <p:sp>
        <p:nvSpPr>
          <p:cNvPr id="3" name="Content Placeholder 2"/>
          <p:cNvSpPr>
            <a:spLocks noGrp="1"/>
          </p:cNvSpPr>
          <p:nvPr>
            <p:ph idx="1"/>
          </p:nvPr>
        </p:nvSpPr>
        <p:spPr>
          <a:xfrm>
            <a:off x="457200" y="908720"/>
            <a:ext cx="8229600" cy="5949280"/>
          </a:xfrm>
        </p:spPr>
        <p:txBody>
          <a:bodyPr>
            <a:normAutofit fontScale="70000" lnSpcReduction="20000"/>
          </a:bodyPr>
          <a:lstStyle/>
          <a:p>
            <a:r>
              <a:rPr lang="en-GB" dirty="0" smtClean="0"/>
              <a:t>20 March 1903, aged 87</a:t>
            </a:r>
          </a:p>
          <a:p>
            <a:pPr>
              <a:buNone/>
            </a:pPr>
            <a:endParaRPr lang="en-GB" dirty="0" smtClean="0"/>
          </a:p>
          <a:p>
            <a:pPr>
              <a:buNone/>
            </a:pPr>
            <a:r>
              <a:rPr lang="en-GB" dirty="0" smtClean="0"/>
              <a:t>   </a:t>
            </a:r>
            <a:r>
              <a:rPr lang="en-GB" i="1" dirty="0" smtClean="0"/>
              <a:t>‘</a:t>
            </a:r>
            <a:r>
              <a:rPr lang="en-GB" sz="3400" i="1" dirty="0" smtClean="0"/>
              <a:t>This is a sad letter – I am so crippled with Rheumatism from the constant damp that I can hardly walk upright now. I know if fine weather and spring days will give me back my elasticity. I shall be 88 this year and I think a pair of crutches is more likely to be my portion…’</a:t>
            </a:r>
          </a:p>
          <a:p>
            <a:pPr>
              <a:buNone/>
            </a:pPr>
            <a:r>
              <a:rPr lang="en-GB" dirty="0" smtClean="0"/>
              <a:t> 					(Ann Clive to Mary, Lady </a:t>
            </a:r>
            <a:r>
              <a:rPr lang="en-GB" dirty="0" err="1" smtClean="0"/>
              <a:t>Minto</a:t>
            </a:r>
            <a:r>
              <a:rPr lang="en-GB" dirty="0" smtClean="0"/>
              <a:t>,</a:t>
            </a:r>
          </a:p>
          <a:p>
            <a:pPr>
              <a:buNone/>
            </a:pPr>
            <a:r>
              <a:rPr lang="en-GB" dirty="0" smtClean="0"/>
              <a:t> 						National Library of Scotland)</a:t>
            </a:r>
          </a:p>
          <a:p>
            <a:pPr>
              <a:buNone/>
            </a:pPr>
            <a:endParaRPr lang="en-GB" dirty="0" smtClean="0"/>
          </a:p>
          <a:p>
            <a:r>
              <a:rPr lang="en-GB" sz="3400" i="1" dirty="0" smtClean="0"/>
              <a:t>‘Louise is hopelessly crippled and creeps about the house. Her mind is clear and old age and helplessness have softened her outlook on the world… but she is desperately lonely and bored with existence…. The plain truth is that the aged feel that their children… are thinking about: “If you are not enjoying life, why don’t you die and be done with it”.’</a:t>
            </a:r>
          </a:p>
          <a:p>
            <a:pPr>
              <a:buNone/>
            </a:pPr>
            <a:r>
              <a:rPr lang="en-GB" dirty="0" smtClean="0"/>
              <a:t>					(Beatrice Webb, </a:t>
            </a:r>
            <a:r>
              <a:rPr lang="en-GB" i="1" dirty="0" smtClean="0"/>
              <a:t>Diaries</a:t>
            </a:r>
            <a:r>
              <a:rPr lang="en-GB" dirty="0" smtClean="0"/>
              <a:t>, 1930s)</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95536" y="0"/>
            <a:ext cx="7834064" cy="1268760"/>
          </a:xfrm>
        </p:spPr>
        <p:txBody>
          <a:bodyPr>
            <a:noAutofit/>
          </a:bodyPr>
          <a:lstStyle/>
          <a:p>
            <a:r>
              <a:rPr lang="en-GB" sz="2800" dirty="0" smtClean="0"/>
              <a:t>Leaflet for the book ‘Secrets of Beauty, Health &amp; Long Life - Wonders of Face Transformation’ by Professor Boyd </a:t>
            </a:r>
            <a:r>
              <a:rPr lang="en-GB" sz="2800" dirty="0" err="1" smtClean="0"/>
              <a:t>Laynard</a:t>
            </a:r>
            <a:r>
              <a:rPr lang="en-GB" sz="2800" dirty="0" smtClean="0"/>
              <a:t>, 1902</a:t>
            </a:r>
            <a:endParaRPr lang="en-GB" sz="2800" dirty="0"/>
          </a:p>
        </p:txBody>
      </p:sp>
      <p:pic>
        <p:nvPicPr>
          <p:cNvPr id="1026" name="Picture 2" descr="Leaftet for &quot;Secrets of Beauty&quot;"/>
          <p:cNvPicPr>
            <a:picLocks noChangeAspect="1" noChangeArrowheads="1"/>
          </p:cNvPicPr>
          <p:nvPr/>
        </p:nvPicPr>
        <p:blipFill>
          <a:blip r:embed="rId3" cstate="print"/>
          <a:srcRect/>
          <a:stretch>
            <a:fillRect/>
          </a:stretch>
        </p:blipFill>
        <p:spPr bwMode="auto">
          <a:xfrm>
            <a:off x="1187624" y="1371600"/>
            <a:ext cx="6600825" cy="54864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706090"/>
          </a:xfrm>
        </p:spPr>
        <p:txBody>
          <a:bodyPr>
            <a:normAutofit fontScale="90000"/>
          </a:bodyPr>
          <a:lstStyle/>
          <a:p>
            <a:r>
              <a:rPr lang="en-GB" dirty="0" smtClean="0"/>
              <a:t>The workhouse experience</a:t>
            </a:r>
            <a:endParaRPr lang="en-GB" dirty="0"/>
          </a:p>
        </p:txBody>
      </p:sp>
      <p:sp>
        <p:nvSpPr>
          <p:cNvPr id="3" name="Content Placeholder 2"/>
          <p:cNvSpPr>
            <a:spLocks noGrp="1"/>
          </p:cNvSpPr>
          <p:nvPr>
            <p:ph idx="1"/>
          </p:nvPr>
        </p:nvSpPr>
        <p:spPr>
          <a:xfrm>
            <a:off x="457200" y="764704"/>
            <a:ext cx="8229600" cy="6093296"/>
          </a:xfrm>
        </p:spPr>
        <p:txBody>
          <a:bodyPr>
            <a:normAutofit/>
          </a:bodyPr>
          <a:lstStyle/>
          <a:p>
            <a:r>
              <a:rPr lang="en-GB" sz="2400" dirty="0" smtClean="0"/>
              <a:t>Workhouse where many elderly and infirm ended up. Also housed chronically ill and some insane/feebleminded relegated. (Anne </a:t>
            </a:r>
            <a:r>
              <a:rPr lang="en-GB" sz="2400" dirty="0" err="1" smtClean="0"/>
              <a:t>Digby</a:t>
            </a:r>
            <a:r>
              <a:rPr lang="en-GB" sz="2400" dirty="0" smtClean="0"/>
              <a:t> and Anne </a:t>
            </a:r>
            <a:r>
              <a:rPr lang="en-GB" sz="2400" dirty="0" err="1" smtClean="0"/>
              <a:t>Crowther</a:t>
            </a:r>
            <a:r>
              <a:rPr lang="en-GB" sz="2400" dirty="0" smtClean="0"/>
              <a:t> have useful books on workhouse and its inmates, including elderly)</a:t>
            </a:r>
          </a:p>
          <a:p>
            <a:endParaRPr lang="en-GB" dirty="0"/>
          </a:p>
        </p:txBody>
      </p:sp>
      <p:pic>
        <p:nvPicPr>
          <p:cNvPr id="3074" name="Picture 2" descr="The old men's ward in a Workhouse."/>
          <p:cNvPicPr>
            <a:picLocks noChangeAspect="1" noChangeArrowheads="1"/>
          </p:cNvPicPr>
          <p:nvPr/>
        </p:nvPicPr>
        <p:blipFill>
          <a:blip r:embed="rId3" cstate="print"/>
          <a:srcRect/>
          <a:stretch>
            <a:fillRect/>
          </a:stretch>
        </p:blipFill>
        <p:spPr bwMode="auto">
          <a:xfrm>
            <a:off x="251520" y="2852936"/>
            <a:ext cx="2299201" cy="3861048"/>
          </a:xfrm>
          <a:prstGeom prst="rect">
            <a:avLst/>
          </a:prstGeom>
          <a:noFill/>
        </p:spPr>
      </p:pic>
      <p:pic>
        <p:nvPicPr>
          <p:cNvPr id="3076" name="Picture 4" descr="http://www.history.uk.com/historical/images/articles/London-Workhouse.jpg"/>
          <p:cNvPicPr>
            <a:picLocks noChangeAspect="1" noChangeArrowheads="1"/>
          </p:cNvPicPr>
          <p:nvPr/>
        </p:nvPicPr>
        <p:blipFill>
          <a:blip r:embed="rId4" cstate="print"/>
          <a:srcRect/>
          <a:stretch>
            <a:fillRect/>
          </a:stretch>
        </p:blipFill>
        <p:spPr bwMode="auto">
          <a:xfrm>
            <a:off x="6300192" y="3068960"/>
            <a:ext cx="2747729" cy="3496048"/>
          </a:xfrm>
          <a:prstGeom prst="rect">
            <a:avLst/>
          </a:prstGeom>
          <a:noFill/>
        </p:spPr>
      </p:pic>
      <p:pic>
        <p:nvPicPr>
          <p:cNvPr id="3078" name="Picture 6" descr="Elderly Inmates of the Belfast Union Workhouse ca 1905"/>
          <p:cNvPicPr>
            <a:picLocks noChangeAspect="1" noChangeArrowheads="1"/>
          </p:cNvPicPr>
          <p:nvPr/>
        </p:nvPicPr>
        <p:blipFill>
          <a:blip r:embed="rId5" cstate="print"/>
          <a:srcRect/>
          <a:stretch>
            <a:fillRect/>
          </a:stretch>
        </p:blipFill>
        <p:spPr bwMode="auto">
          <a:xfrm>
            <a:off x="2699792" y="3284984"/>
            <a:ext cx="3422314" cy="288032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1116</TotalTime>
  <Words>2555</Words>
  <Application>Microsoft Macintosh PowerPoint</Application>
  <PresentationFormat>On-screen Show (4:3)</PresentationFormat>
  <Paragraphs>220</Paragraphs>
  <Slides>27</Slides>
  <Notes>27</Notes>
  <HiddenSlides>0</HiddenSlides>
  <MMClips>0</MMClips>
  <ScaleCrop>false</ScaleCrop>
  <HeadingPairs>
    <vt:vector size="4" baseType="variant">
      <vt:variant>
        <vt:lpstr>Design Template</vt:lpstr>
      </vt:variant>
      <vt:variant>
        <vt:i4>1</vt:i4>
      </vt:variant>
      <vt:variant>
        <vt:lpstr>Slide Titles</vt:lpstr>
      </vt:variant>
      <vt:variant>
        <vt:i4>27</vt:i4>
      </vt:variant>
    </vt:vector>
  </HeadingPairs>
  <TitlesOfParts>
    <vt:vector size="28" baseType="lpstr">
      <vt:lpstr>Office Theme</vt:lpstr>
      <vt:lpstr>Ageing, Medicine and Society</vt:lpstr>
      <vt:lpstr>Issues</vt:lpstr>
      <vt:lpstr>Themes</vt:lpstr>
      <vt:lpstr>Category of old age</vt:lpstr>
      <vt:lpstr>Change over time/longevity</vt:lpstr>
      <vt:lpstr>Slide 6</vt:lpstr>
      <vt:lpstr>Experiences of ageing</vt:lpstr>
      <vt:lpstr>Leaflet for the book ‘Secrets of Beauty, Health &amp; Long Life - Wonders of Face Transformation’ by Professor Boyd Laynard, 1902</vt:lpstr>
      <vt:lpstr>The workhouse experience</vt:lpstr>
      <vt:lpstr>Pensions and Retirement</vt:lpstr>
      <vt:lpstr>Medicine and old age</vt:lpstr>
      <vt:lpstr>Slide 12</vt:lpstr>
      <vt:lpstr>Medicine and Old Age</vt:lpstr>
      <vt:lpstr>First World War</vt:lpstr>
      <vt:lpstr>World War II</vt:lpstr>
      <vt:lpstr>Post-War</vt:lpstr>
      <vt:lpstr>‘Normal’ Ageing (in post-war years)</vt:lpstr>
      <vt:lpstr>Scotland</vt:lpstr>
      <vt:lpstr>Anderson’s findings</vt:lpstr>
      <vt:lpstr>Failure of NHS hospital provision?</vt:lpstr>
      <vt:lpstr>Community care</vt:lpstr>
      <vt:lpstr>Medicine for ageing</vt:lpstr>
      <vt:lpstr>Mental health and ageing</vt:lpstr>
      <vt:lpstr>Prolongevity or experimental gerontology</vt:lpstr>
      <vt:lpstr>Ethical dilemmas</vt:lpstr>
      <vt:lpstr>Slide 26</vt:lpstr>
      <vt:lpstr>Finding your own sources</vt:lpstr>
    </vt:vector>
  </TitlesOfParts>
  <Company>University of Warwick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Aging, Medicine and Society</dc:title>
  <dc:creator>IT Services</dc:creator>
  <cp:lastModifiedBy>hilary marland</cp:lastModifiedBy>
  <cp:revision>62</cp:revision>
  <dcterms:created xsi:type="dcterms:W3CDTF">2019-04-19T11:52:51Z</dcterms:created>
  <dcterms:modified xsi:type="dcterms:W3CDTF">2019-04-19T12:07:00Z</dcterms:modified>
</cp:coreProperties>
</file>