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handoutMasterIdLst>
    <p:handoutMasterId r:id="rId28"/>
  </p:handoutMasterIdLst>
  <p:sldIdLst>
    <p:sldId id="256" r:id="rId2"/>
    <p:sldId id="258" r:id="rId3"/>
    <p:sldId id="257" r:id="rId4"/>
    <p:sldId id="282" r:id="rId5"/>
    <p:sldId id="259" r:id="rId6"/>
    <p:sldId id="260" r:id="rId7"/>
    <p:sldId id="261" r:id="rId8"/>
    <p:sldId id="262" r:id="rId9"/>
    <p:sldId id="263" r:id="rId10"/>
    <p:sldId id="266" r:id="rId11"/>
    <p:sldId id="268" r:id="rId12"/>
    <p:sldId id="269" r:id="rId13"/>
    <p:sldId id="270" r:id="rId14"/>
    <p:sldId id="271" r:id="rId15"/>
    <p:sldId id="283" r:id="rId16"/>
    <p:sldId id="285" r:id="rId17"/>
    <p:sldId id="281" r:id="rId18"/>
    <p:sldId id="286" r:id="rId19"/>
    <p:sldId id="288" r:id="rId20"/>
    <p:sldId id="272" r:id="rId21"/>
    <p:sldId id="276" r:id="rId22"/>
    <p:sldId id="274" r:id="rId23"/>
    <p:sldId id="275" r:id="rId24"/>
    <p:sldId id="277" r:id="rId25"/>
    <p:sldId id="280" r:id="rId26"/>
  </p:sldIdLst>
  <p:sldSz cx="9144000" cy="6858000" type="screen4x3"/>
  <p:notesSz cx="6669088"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51" autoAdjust="0"/>
    <p:restoredTop sz="94667" autoAdjust="0"/>
  </p:normalViewPr>
  <p:slideViewPr>
    <p:cSldViewPr>
      <p:cViewPr>
        <p:scale>
          <a:sx n="94" d="100"/>
          <a:sy n="94" d="100"/>
        </p:scale>
        <p:origin x="-1256" y="-168"/>
      </p:cViewPr>
      <p:guideLst>
        <p:guide orient="horz" pos="2160"/>
        <p:guide pos="2880"/>
      </p:guideLst>
    </p:cSldViewPr>
  </p:slideViewPr>
  <p:outlineViewPr>
    <p:cViewPr>
      <p:scale>
        <a:sx n="33" d="100"/>
        <a:sy n="33" d="100"/>
      </p:scale>
      <p:origin x="54" y="2595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handoutMaster" Target="handoutMasters/handout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96411"/>
          </a:xfrm>
          <a:prstGeom prst="rect">
            <a:avLst/>
          </a:prstGeom>
        </p:spPr>
        <p:txBody>
          <a:bodyPr vert="horz" lIns="91440" tIns="45720" rIns="91440" bIns="45720" rtlCol="0"/>
          <a:lstStyle>
            <a:lvl1pPr algn="r">
              <a:defRPr sz="1200"/>
            </a:lvl1pPr>
          </a:lstStyle>
          <a:p>
            <a:fld id="{672A84E6-9BE0-4871-99AB-86B583CC00C9}" type="datetimeFigureOut">
              <a:rPr lang="en-GB" smtClean="0"/>
              <a:pPr/>
              <a:t>08/03/19</a:t>
            </a:fld>
            <a:endParaRPr lang="en-GB"/>
          </a:p>
        </p:txBody>
      </p:sp>
      <p:sp>
        <p:nvSpPr>
          <p:cNvPr id="4" name="Footer Placeholder 3"/>
          <p:cNvSpPr>
            <a:spLocks noGrp="1"/>
          </p:cNvSpPr>
          <p:nvPr>
            <p:ph type="ftr" sz="quarter" idx="2"/>
          </p:nvPr>
        </p:nvSpPr>
        <p:spPr>
          <a:xfrm>
            <a:off x="0" y="9430091"/>
            <a:ext cx="2889938" cy="496411"/>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430091"/>
            <a:ext cx="2889938" cy="496411"/>
          </a:xfrm>
          <a:prstGeom prst="rect">
            <a:avLst/>
          </a:prstGeom>
        </p:spPr>
        <p:txBody>
          <a:bodyPr vert="horz" lIns="91440" tIns="45720" rIns="91440" bIns="45720" rtlCol="0" anchor="b"/>
          <a:lstStyle>
            <a:lvl1pPr algn="r">
              <a:defRPr sz="1200"/>
            </a:lvl1pPr>
          </a:lstStyle>
          <a:p>
            <a:fld id="{158DDEA3-FF11-4935-BC0E-2996F27CA1D6}" type="slidenum">
              <a:rPr lang="en-GB" smtClean="0"/>
              <a:pPr/>
              <a:t>‹#›</a:t>
            </a:fld>
            <a:endParaRPr lang="en-GB"/>
          </a:p>
        </p:txBody>
      </p:sp>
    </p:spTree>
    <p:extLst>
      <p:ext uri="{BB962C8B-B14F-4D97-AF65-F5344CB8AC3E}">
        <p14:creationId xmlns:p14="http://schemas.microsoft.com/office/powerpoint/2010/main" val="35257369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8250" y="0"/>
            <a:ext cx="2889250" cy="496888"/>
          </a:xfrm>
          <a:prstGeom prst="rect">
            <a:avLst/>
          </a:prstGeom>
        </p:spPr>
        <p:txBody>
          <a:bodyPr vert="horz" lIns="91440" tIns="45720" rIns="91440" bIns="45720" rtlCol="0"/>
          <a:lstStyle>
            <a:lvl1pPr algn="r">
              <a:defRPr sz="1200"/>
            </a:lvl1pPr>
          </a:lstStyle>
          <a:p>
            <a:fld id="{AADEB579-3F80-4460-94AB-AFF687E35240}" type="datetimeFigureOut">
              <a:rPr lang="en-GB" smtClean="0"/>
              <a:pPr/>
              <a:t>08/03/19</a:t>
            </a:fld>
            <a:endParaRPr lang="en-GB"/>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750" y="4716463"/>
            <a:ext cx="5335588" cy="44672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9750"/>
            <a:ext cx="2889250" cy="49688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8250" y="9429750"/>
            <a:ext cx="2889250" cy="496888"/>
          </a:xfrm>
          <a:prstGeom prst="rect">
            <a:avLst/>
          </a:prstGeom>
        </p:spPr>
        <p:txBody>
          <a:bodyPr vert="horz" lIns="91440" tIns="45720" rIns="91440" bIns="45720" rtlCol="0" anchor="b"/>
          <a:lstStyle>
            <a:lvl1pPr algn="r">
              <a:defRPr sz="1200"/>
            </a:lvl1pPr>
          </a:lstStyle>
          <a:p>
            <a:fld id="{11483C76-CB42-4A09-BED7-57BDAC1BF980}" type="slidenum">
              <a:rPr lang="en-GB" smtClean="0"/>
              <a:pPr/>
              <a:t>‹#›</a:t>
            </a:fld>
            <a:endParaRPr lang="en-GB"/>
          </a:p>
        </p:txBody>
      </p:sp>
    </p:spTree>
    <p:extLst>
      <p:ext uri="{BB962C8B-B14F-4D97-AF65-F5344CB8AC3E}">
        <p14:creationId xmlns:p14="http://schemas.microsoft.com/office/powerpoint/2010/main" val="22230992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483C76-CB42-4A09-BED7-57BDAC1BF980}"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483C76-CB42-4A09-BED7-57BDAC1BF980}"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483C76-CB42-4A09-BED7-57BDAC1BF980}"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483C76-CB42-4A09-BED7-57BDAC1BF980}"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483C76-CB42-4A09-BED7-57BDAC1BF980}" type="slidenum">
              <a:rPr lang="en-GB" smtClean="0"/>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483C76-CB42-4A09-BED7-57BDAC1BF980}" type="slidenum">
              <a:rPr lang="en-GB" smtClean="0"/>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483C76-CB42-4A09-BED7-57BDAC1BF980}" type="slidenum">
              <a:rPr lang="en-GB" smtClean="0"/>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483C76-CB42-4A09-BED7-57BDAC1BF980}" type="slidenum">
              <a:rPr lang="en-GB" smtClean="0"/>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483C76-CB42-4A09-BED7-57BDAC1BF980}" type="slidenum">
              <a:rPr lang="en-GB" smtClean="0"/>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483C76-CB42-4A09-BED7-57BDAC1BF980}" type="slidenum">
              <a:rPr lang="en-GB" smtClean="0"/>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483C76-CB42-4A09-BED7-57BDAC1BF980}" type="slidenum">
              <a:rPr lang="en-GB" smtClean="0"/>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483C76-CB42-4A09-BED7-57BDAC1BF980}"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483C76-CB42-4A09-BED7-57BDAC1BF980}" type="slidenum">
              <a:rPr lang="en-GB" smtClean="0"/>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483C76-CB42-4A09-BED7-57BDAC1BF980}" type="slidenum">
              <a:rPr lang="en-GB" smtClean="0"/>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483C76-CB42-4A09-BED7-57BDAC1BF980}" type="slidenum">
              <a:rPr lang="en-GB" smtClean="0"/>
              <a:pPr/>
              <a:t>22</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483C76-CB42-4A09-BED7-57BDAC1BF980}" type="slidenum">
              <a:rPr lang="en-GB" smtClean="0"/>
              <a:pPr/>
              <a:t>23</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483C76-CB42-4A09-BED7-57BDAC1BF980}" type="slidenum">
              <a:rPr lang="en-GB" smtClean="0"/>
              <a:pPr/>
              <a:t>24</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483C76-CB42-4A09-BED7-57BDAC1BF980}" type="slidenum">
              <a:rPr lang="en-GB" smtClean="0"/>
              <a:pPr/>
              <a:t>25</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483C76-CB42-4A09-BED7-57BDAC1BF980}"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483C76-CB42-4A09-BED7-57BDAC1BF980}"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483C76-CB42-4A09-BED7-57BDAC1BF980}"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483C76-CB42-4A09-BED7-57BDAC1BF980}"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483C76-CB42-4A09-BED7-57BDAC1BF980}"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483C76-CB42-4A09-BED7-57BDAC1BF980}"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483C76-CB42-4A09-BED7-57BDAC1BF980}"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7847F34A-19DF-4BDD-A47C-4330A7569E88}" type="datetimeFigureOut">
              <a:rPr lang="en-GB" smtClean="0"/>
              <a:pPr/>
              <a:t>08/03/19</a:t>
            </a:fld>
            <a:endParaRPr lang="en-GB"/>
          </a:p>
        </p:txBody>
      </p:sp>
      <p:sp>
        <p:nvSpPr>
          <p:cNvPr id="17" name="Footer Placeholder 16"/>
          <p:cNvSpPr>
            <a:spLocks noGrp="1"/>
          </p:cNvSpPr>
          <p:nvPr>
            <p:ph type="ftr" sz="quarter" idx="11"/>
          </p:nvPr>
        </p:nvSpPr>
        <p:spPr/>
        <p:txBody>
          <a:bodyPr/>
          <a:lstStyle/>
          <a:p>
            <a:endParaRPr lang="en-GB"/>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5316BF25-5EFB-4C2A-9996-A7929F061E55}" type="slidenum">
              <a:rPr lang="en-GB" smtClean="0"/>
              <a:pPr/>
              <a:t>‹#›</a:t>
            </a:fld>
            <a:endParaRPr lang="en-GB"/>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847F34A-19DF-4BDD-A47C-4330A7569E88}" type="datetimeFigureOut">
              <a:rPr lang="en-GB" smtClean="0"/>
              <a:pPr/>
              <a:t>08/03/19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16BF25-5EFB-4C2A-9996-A7929F061E55}"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5316BF25-5EFB-4C2A-9996-A7929F061E55}" type="slidenum">
              <a:rPr lang="en-GB" smtClean="0"/>
              <a:pPr/>
              <a:t>‹#›</a:t>
            </a:fld>
            <a:endParaRPr lang="en-GB"/>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847F34A-19DF-4BDD-A47C-4330A7569E88}" type="datetimeFigureOut">
              <a:rPr lang="en-GB" smtClean="0"/>
              <a:pPr/>
              <a:t>08/03/19</a:t>
            </a:fld>
            <a:endParaRPr lang="en-GB"/>
          </a:p>
        </p:txBody>
      </p:sp>
      <p:sp>
        <p:nvSpPr>
          <p:cNvPr id="5" name="Footer Placeholder 4"/>
          <p:cNvSpPr>
            <a:spLocks noGrp="1"/>
          </p:cNvSpPr>
          <p:nvPr>
            <p:ph type="ftr" sz="quarter" idx="11"/>
          </p:nvPr>
        </p:nvSpPr>
        <p:spPr/>
        <p:txBody>
          <a:bodyPr/>
          <a:lstStyle/>
          <a:p>
            <a:endParaRPr lang="en-GB"/>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847F34A-19DF-4BDD-A47C-4330A7569E88}" type="datetimeFigureOut">
              <a:rPr lang="en-GB" smtClean="0"/>
              <a:pPr/>
              <a:t>08/03/19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4361688" y="1026372"/>
            <a:ext cx="457200" cy="441325"/>
          </a:xfrm>
        </p:spPr>
        <p:txBody>
          <a:bodyPr/>
          <a:lstStyle/>
          <a:p>
            <a:fld id="{5316BF25-5EFB-4C2A-9996-A7929F061E55}" type="slidenum">
              <a:rPr lang="en-GB" smtClean="0"/>
              <a:pPr/>
              <a:t>‹#›</a:t>
            </a:fld>
            <a:endParaRPr lang="en-GB"/>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GB"/>
          </a:p>
        </p:txBody>
      </p:sp>
      <p:sp>
        <p:nvSpPr>
          <p:cNvPr id="4" name="Date Placeholder 3"/>
          <p:cNvSpPr>
            <a:spLocks noGrp="1"/>
          </p:cNvSpPr>
          <p:nvPr>
            <p:ph type="dt" sz="half" idx="10"/>
          </p:nvPr>
        </p:nvSpPr>
        <p:spPr/>
        <p:txBody>
          <a:bodyPr/>
          <a:lstStyle/>
          <a:p>
            <a:fld id="{7847F34A-19DF-4BDD-A47C-4330A7569E88}" type="datetimeFigureOut">
              <a:rPr lang="en-GB" smtClean="0"/>
              <a:pPr/>
              <a:t>08/03/19</a:t>
            </a:fld>
            <a:endParaRPr lang="en-GB"/>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5316BF25-5EFB-4C2A-9996-A7929F061E55}" type="slidenum">
              <a:rPr lang="en-GB" smtClean="0"/>
              <a:pPr/>
              <a:t>‹#›</a:t>
            </a:fld>
            <a:endParaRPr lang="en-GB"/>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7847F34A-19DF-4BDD-A47C-4330A7569E88}" type="datetimeFigureOut">
              <a:rPr lang="en-GB" smtClean="0"/>
              <a:pPr/>
              <a:t>08/03/19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316BF25-5EFB-4C2A-9996-A7929F061E55}" type="slidenum">
              <a:rPr lang="en-GB" smtClean="0"/>
              <a:pPr/>
              <a:t>‹#›</a:t>
            </a:fld>
            <a:endParaRPr lang="en-GB"/>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7847F34A-19DF-4BDD-A47C-4330A7569E88}" type="datetimeFigureOut">
              <a:rPr lang="en-GB" smtClean="0"/>
              <a:pPr/>
              <a:t>08/03/19</a:t>
            </a:fld>
            <a:endParaRPr lang="en-GB"/>
          </a:p>
        </p:txBody>
      </p:sp>
      <p:sp>
        <p:nvSpPr>
          <p:cNvPr id="8" name="Footer Placeholder 7"/>
          <p:cNvSpPr>
            <a:spLocks noGrp="1"/>
          </p:cNvSpPr>
          <p:nvPr>
            <p:ph type="ftr" sz="quarter" idx="11"/>
          </p:nvPr>
        </p:nvSpPr>
        <p:spPr>
          <a:xfrm>
            <a:off x="304800" y="6409944"/>
            <a:ext cx="3581400" cy="365760"/>
          </a:xfrm>
        </p:spPr>
        <p:txBody>
          <a:bodyPr/>
          <a:lstStyle/>
          <a:p>
            <a:endParaRPr lang="en-GB"/>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5316BF25-5EFB-4C2A-9996-A7929F061E55}" type="slidenum">
              <a:rPr lang="en-GB" smtClean="0"/>
              <a:pPr/>
              <a:t>‹#›</a:t>
            </a:fld>
            <a:endParaRPr lang="en-GB"/>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847F34A-19DF-4BDD-A47C-4330A7569E88}" type="datetimeFigureOut">
              <a:rPr lang="en-GB" smtClean="0"/>
              <a:pPr/>
              <a:t>08/03/19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a:xfrm>
            <a:off x="4343400" y="1036020"/>
            <a:ext cx="457200" cy="441325"/>
          </a:xfrm>
        </p:spPr>
        <p:txBody>
          <a:bodyPr/>
          <a:lstStyle/>
          <a:p>
            <a:fld id="{5316BF25-5EFB-4C2A-9996-A7929F061E55}"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7847F34A-19DF-4BDD-A47C-4330A7569E88}" type="datetimeFigureOut">
              <a:rPr lang="en-GB" smtClean="0"/>
              <a:pPr/>
              <a:t>08/03/19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5316BF25-5EFB-4C2A-9996-A7929F061E55}"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5316BF25-5EFB-4C2A-9996-A7929F061E55}" type="slidenum">
              <a:rPr lang="en-GB" smtClean="0"/>
              <a:pPr/>
              <a:t>‹#›</a:t>
            </a:fld>
            <a:endParaRPr lang="en-GB"/>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7847F34A-19DF-4BDD-A47C-4330A7569E88}" type="datetimeFigureOut">
              <a:rPr lang="en-GB" smtClean="0"/>
              <a:pPr/>
              <a:t>08/03/19</a:t>
            </a:fld>
            <a:endParaRPr lang="en-GB"/>
          </a:p>
        </p:txBody>
      </p:sp>
      <p:sp>
        <p:nvSpPr>
          <p:cNvPr id="6" name="Footer Placeholder 5"/>
          <p:cNvSpPr>
            <a:spLocks noGrp="1"/>
          </p:cNvSpPr>
          <p:nvPr>
            <p:ph type="ftr" sz="quarter" idx="11"/>
          </p:nvPr>
        </p:nvSpPr>
        <p:spPr>
          <a:xfrm>
            <a:off x="301752" y="6410848"/>
            <a:ext cx="3383280" cy="365760"/>
          </a:xfrm>
        </p:spPr>
        <p:txBody>
          <a:bodyPr/>
          <a:lstStyle/>
          <a:p>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5316BF25-5EFB-4C2A-9996-A7929F061E55}" type="slidenum">
              <a:rPr lang="en-GB" smtClean="0"/>
              <a:pPr/>
              <a:t>‹#›</a:t>
            </a:fld>
            <a:endParaRPr lang="en-GB"/>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7847F34A-19DF-4BDD-A47C-4330A7569E88}" type="datetimeFigureOut">
              <a:rPr lang="en-GB" smtClean="0"/>
              <a:pPr/>
              <a:t>08/03/19</a:t>
            </a:fld>
            <a:endParaRPr lang="en-GB"/>
          </a:p>
        </p:txBody>
      </p:sp>
      <p:sp>
        <p:nvSpPr>
          <p:cNvPr id="6" name="Footer Placeholder 5"/>
          <p:cNvSpPr>
            <a:spLocks noGrp="1"/>
          </p:cNvSpPr>
          <p:nvPr>
            <p:ph type="ftr" sz="quarter" idx="11"/>
          </p:nvPr>
        </p:nvSpPr>
        <p:spPr>
          <a:xfrm>
            <a:off x="301752" y="6410848"/>
            <a:ext cx="3584448" cy="365760"/>
          </a:xfrm>
        </p:spPr>
        <p:txBody>
          <a:body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7847F34A-19DF-4BDD-A47C-4330A7569E88}" type="datetimeFigureOut">
              <a:rPr lang="en-GB" smtClean="0"/>
              <a:pPr/>
              <a:t>08/03/19</a:t>
            </a:fld>
            <a:endParaRPr lang="en-GB"/>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GB"/>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5316BF25-5EFB-4C2A-9996-A7929F061E55}" type="slidenum">
              <a:rPr lang="en-GB" smtClean="0"/>
              <a:pPr/>
              <a:t>‹#›</a:t>
            </a:fld>
            <a:endParaRPr lang="en-GB"/>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6.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jpeg"/><Relationship Id="rId5" Type="http://schemas.openxmlformats.org/officeDocument/2006/relationships/image" Target="../media/image13.jpeg"/><Relationship Id="rId6" Type="http://schemas.openxmlformats.org/officeDocument/2006/relationships/image" Target="../media/image14.jpeg"/><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jpeg"/><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image" Target="../media/image17.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 Id="rId3" Type="http://schemas.openxmlformats.org/officeDocument/2006/relationships/image" Target="../media/image18.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GB" dirty="0" smtClean="0"/>
              <a:t>Term 2, Lecture </a:t>
            </a:r>
            <a:r>
              <a:rPr lang="en-GB" dirty="0" smtClean="0"/>
              <a:t>9, WEEK 10</a:t>
            </a:r>
            <a:endParaRPr lang="en-GB" dirty="0" smtClean="0"/>
          </a:p>
          <a:p>
            <a:r>
              <a:rPr lang="en-GB" dirty="0" smtClean="0"/>
              <a:t>From Cradle to Grave</a:t>
            </a:r>
            <a:endParaRPr lang="en-GB" dirty="0"/>
          </a:p>
        </p:txBody>
      </p:sp>
      <p:sp>
        <p:nvSpPr>
          <p:cNvPr id="2" name="Title 1"/>
          <p:cNvSpPr>
            <a:spLocks noGrp="1"/>
          </p:cNvSpPr>
          <p:nvPr>
            <p:ph type="ctrTitle"/>
          </p:nvPr>
        </p:nvSpPr>
        <p:spPr/>
        <p:txBody>
          <a:bodyPr/>
          <a:lstStyle/>
          <a:p>
            <a:r>
              <a:rPr lang="en-GB" dirty="0" smtClean="0"/>
              <a:t>Keeping Young, Keeping Alive: Middle Age</a:t>
            </a:r>
            <a:endParaRPr lang="en-GB" dirty="0"/>
          </a:p>
        </p:txBody>
      </p:sp>
      <p:pic>
        <p:nvPicPr>
          <p:cNvPr id="19458" name="Picture 2" descr="Obesity, checking weight on weighing scales"/>
          <p:cNvPicPr>
            <a:picLocks noChangeAspect="1" noChangeArrowheads="1"/>
          </p:cNvPicPr>
          <p:nvPr/>
        </p:nvPicPr>
        <p:blipFill>
          <a:blip r:embed="rId3" cstate="print"/>
          <a:srcRect/>
          <a:stretch>
            <a:fillRect/>
          </a:stretch>
        </p:blipFill>
        <p:spPr bwMode="auto">
          <a:xfrm>
            <a:off x="5148064" y="3518982"/>
            <a:ext cx="1651958" cy="2665345"/>
          </a:xfrm>
          <a:prstGeom prst="rect">
            <a:avLst/>
          </a:prstGeom>
          <a:noFill/>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664" y="3574921"/>
            <a:ext cx="3404625" cy="2553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r>
              <a:rPr lang="en-GB" dirty="0" err="1" smtClean="0"/>
              <a:t>Chronicity</a:t>
            </a:r>
            <a:endParaRPr lang="en-GB" dirty="0"/>
          </a:p>
        </p:txBody>
      </p:sp>
      <p:sp>
        <p:nvSpPr>
          <p:cNvPr id="3" name="Content Placeholder 2"/>
          <p:cNvSpPr>
            <a:spLocks noGrp="1"/>
          </p:cNvSpPr>
          <p:nvPr>
            <p:ph sz="quarter" idx="1"/>
          </p:nvPr>
        </p:nvSpPr>
        <p:spPr>
          <a:xfrm>
            <a:off x="457200" y="908720"/>
            <a:ext cx="8229600" cy="5760640"/>
          </a:xfrm>
        </p:spPr>
        <p:txBody>
          <a:bodyPr>
            <a:normAutofit fontScale="70000" lnSpcReduction="20000"/>
          </a:bodyPr>
          <a:lstStyle/>
          <a:p>
            <a:endParaRPr lang="en-GB" sz="2800" dirty="0" smtClean="0"/>
          </a:p>
          <a:p>
            <a:endParaRPr lang="en-GB" sz="2800" dirty="0" smtClean="0"/>
          </a:p>
          <a:p>
            <a:r>
              <a:rPr lang="en-GB" sz="2800" dirty="0" smtClean="0"/>
              <a:t>‘Chronic’ – traditionally means ‘persistent’. Perhaps ‘incurable’?</a:t>
            </a:r>
          </a:p>
          <a:p>
            <a:r>
              <a:rPr lang="en-GB" sz="2800" dirty="0" smtClean="0"/>
              <a:t>The idea that chronic diseases replaced acute and infectious conditions oversimplifies things e.g. even if recovered from TB remained ill.  </a:t>
            </a:r>
          </a:p>
          <a:p>
            <a:r>
              <a:rPr lang="en-GB" sz="2800" dirty="0" smtClean="0"/>
              <a:t>Chronic </a:t>
            </a:r>
            <a:r>
              <a:rPr lang="en-GB" sz="2800" dirty="0" smtClean="0"/>
              <a:t>disease before C20</a:t>
            </a:r>
            <a:r>
              <a:rPr lang="en-GB" sz="2800" baseline="30000" dirty="0" smtClean="0"/>
              <a:t>th</a:t>
            </a:r>
            <a:r>
              <a:rPr lang="en-GB" sz="2800" dirty="0" smtClean="0"/>
              <a:t> to a </a:t>
            </a:r>
          </a:p>
          <a:p>
            <a:pPr>
              <a:buNone/>
            </a:pPr>
            <a:r>
              <a:rPr lang="en-GB" sz="2800" dirty="0" smtClean="0"/>
              <a:t>	certain extent </a:t>
            </a:r>
            <a:r>
              <a:rPr lang="en-GB" sz="2800" dirty="0" smtClean="0"/>
              <a:t>masked </a:t>
            </a:r>
            <a:r>
              <a:rPr lang="en-GB" sz="2800" dirty="0" smtClean="0"/>
              <a:t>by</a:t>
            </a:r>
          </a:p>
          <a:p>
            <a:pPr>
              <a:buNone/>
            </a:pPr>
            <a:r>
              <a:rPr lang="en-GB" sz="2800" dirty="0" smtClean="0"/>
              <a:t>	 high mortality from infectious disease.</a:t>
            </a:r>
          </a:p>
          <a:p>
            <a:r>
              <a:rPr lang="en-GB" sz="2800" dirty="0" err="1" smtClean="0"/>
              <a:t>Chronicity</a:t>
            </a:r>
            <a:r>
              <a:rPr lang="en-GB" sz="2800" dirty="0" smtClean="0"/>
              <a:t> evident earlier e.g.</a:t>
            </a:r>
          </a:p>
          <a:p>
            <a:pPr lvl="1"/>
            <a:r>
              <a:rPr lang="en-GB" sz="2900" dirty="0" smtClean="0">
                <a:solidFill>
                  <a:schemeClr val="tx1"/>
                </a:solidFill>
              </a:rPr>
              <a:t>Obesity problem for rich long before  C20th</a:t>
            </a:r>
          </a:p>
          <a:p>
            <a:pPr lvl="1"/>
            <a:r>
              <a:rPr lang="en-GB" sz="2800" dirty="0" smtClean="0">
                <a:solidFill>
                  <a:schemeClr val="tx1"/>
                </a:solidFill>
              </a:rPr>
              <a:t>Culture of invalidism in C19th (described by literary</a:t>
            </a:r>
          </a:p>
          <a:p>
            <a:pPr lvl="1">
              <a:buNone/>
            </a:pPr>
            <a:r>
              <a:rPr lang="en-GB" sz="2800" dirty="0" smtClean="0">
                <a:solidFill>
                  <a:schemeClr val="tx1"/>
                </a:solidFill>
              </a:rPr>
              <a:t>     scholars)</a:t>
            </a:r>
          </a:p>
          <a:p>
            <a:endParaRPr lang="en-GB" sz="2800" dirty="0" smtClean="0"/>
          </a:p>
          <a:p>
            <a:endParaRPr lang="en-GB" sz="2800" dirty="0"/>
          </a:p>
          <a:p>
            <a:r>
              <a:rPr lang="en-GB" sz="2800" dirty="0" smtClean="0"/>
              <a:t>Ivan </a:t>
            </a:r>
            <a:r>
              <a:rPr lang="en-GB" sz="2800" dirty="0" err="1" smtClean="0"/>
              <a:t>Illich</a:t>
            </a:r>
            <a:r>
              <a:rPr lang="en-GB" sz="2800" dirty="0" smtClean="0"/>
              <a:t> defined chronic disease as disease of civilisation – alienating process of modern life and failure of modern medicine.</a:t>
            </a:r>
            <a:endParaRPr lang="en-GB" sz="2800" dirty="0"/>
          </a:p>
        </p:txBody>
      </p:sp>
      <p:pic>
        <p:nvPicPr>
          <p:cNvPr id="22530" name="Picture 2" descr="Comments on Corpulency"/>
          <p:cNvPicPr>
            <a:picLocks noChangeAspect="1" noChangeArrowheads="1"/>
          </p:cNvPicPr>
          <p:nvPr/>
        </p:nvPicPr>
        <p:blipFill>
          <a:blip r:embed="rId3" cstate="print"/>
          <a:srcRect/>
          <a:stretch>
            <a:fillRect/>
          </a:stretch>
        </p:blipFill>
        <p:spPr bwMode="auto">
          <a:xfrm>
            <a:off x="7236296" y="2492896"/>
            <a:ext cx="1584176" cy="2887612"/>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922114"/>
          </a:xfrm>
        </p:spPr>
        <p:txBody>
          <a:bodyPr/>
          <a:lstStyle/>
          <a:p>
            <a:r>
              <a:rPr lang="en-GB" dirty="0" smtClean="0"/>
              <a:t>TB – as chronic disease</a:t>
            </a:r>
            <a:endParaRPr lang="en-GB" dirty="0"/>
          </a:p>
        </p:txBody>
      </p:sp>
      <p:sp>
        <p:nvSpPr>
          <p:cNvPr id="3" name="Content Placeholder 2"/>
          <p:cNvSpPr>
            <a:spLocks noGrp="1"/>
          </p:cNvSpPr>
          <p:nvPr>
            <p:ph sz="quarter" idx="1"/>
          </p:nvPr>
        </p:nvSpPr>
        <p:spPr>
          <a:xfrm>
            <a:off x="457200" y="1484784"/>
            <a:ext cx="8229600" cy="4824536"/>
          </a:xfrm>
        </p:spPr>
        <p:txBody>
          <a:bodyPr>
            <a:normAutofit fontScale="92500" lnSpcReduction="20000"/>
          </a:bodyPr>
          <a:lstStyle/>
          <a:p>
            <a:r>
              <a:rPr lang="en-GB" dirty="0" smtClean="0"/>
              <a:t>Nomenclature: tuberculosis vs. consumption (not necessarily pulmonary TB). Associated with deterioration of patient – sometimes rapid/sometimes slow</a:t>
            </a:r>
          </a:p>
          <a:p>
            <a:r>
              <a:rPr lang="en-GB" dirty="0" smtClean="0"/>
              <a:t>Consumption as wasting diseases e.g.</a:t>
            </a:r>
          </a:p>
          <a:p>
            <a:pPr lvl="1"/>
            <a:r>
              <a:rPr lang="en-GB" dirty="0" smtClean="0">
                <a:solidFill>
                  <a:schemeClr val="tx1"/>
                </a:solidFill>
              </a:rPr>
              <a:t>Scurvy (deficiency disease)</a:t>
            </a:r>
          </a:p>
          <a:p>
            <a:pPr lvl="1"/>
            <a:r>
              <a:rPr lang="en-GB" dirty="0" smtClean="0">
                <a:solidFill>
                  <a:schemeClr val="tx1"/>
                </a:solidFill>
              </a:rPr>
              <a:t>Scrofula (swelling of lymph nodes)</a:t>
            </a:r>
          </a:p>
          <a:p>
            <a:pPr lvl="1"/>
            <a:r>
              <a:rPr lang="en-GB" dirty="0" smtClean="0">
                <a:solidFill>
                  <a:schemeClr val="tx1"/>
                </a:solidFill>
              </a:rPr>
              <a:t>Various forms of cancer (‘tubercles’ in lung probably cancer)</a:t>
            </a:r>
          </a:p>
          <a:p>
            <a:pPr lvl="1"/>
            <a:r>
              <a:rPr lang="en-GB" dirty="0" smtClean="0">
                <a:solidFill>
                  <a:schemeClr val="tx1"/>
                </a:solidFill>
              </a:rPr>
              <a:t>Conditions like asthma and dropsy (accumulation of fluid) also linked to consumption</a:t>
            </a:r>
          </a:p>
          <a:p>
            <a:r>
              <a:rPr lang="en-GB" dirty="0" smtClean="0"/>
              <a:t>Idea that person had ‘predisposition’ (personal quality) – poor inheritance, weak constitution, nervous disposition – chronic illness signalled weak constitution combined with careless life or living in unfavourable conditions.</a:t>
            </a:r>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14400" y="188913"/>
            <a:ext cx="8229600" cy="954087"/>
          </a:xfrm>
        </p:spPr>
        <p:txBody>
          <a:bodyPr/>
          <a:lstStyle/>
          <a:p>
            <a:r>
              <a:rPr lang="en-GB" dirty="0" smtClean="0"/>
              <a:t>Romance and invalidism</a:t>
            </a:r>
            <a:endParaRPr lang="en-GB" dirty="0"/>
          </a:p>
        </p:txBody>
      </p:sp>
      <p:pic>
        <p:nvPicPr>
          <p:cNvPr id="24578" name="Picture 2" descr="An invalid boy in a Bath chair outside an open air"/>
          <p:cNvPicPr>
            <a:picLocks noChangeAspect="1" noChangeArrowheads="1"/>
          </p:cNvPicPr>
          <p:nvPr/>
        </p:nvPicPr>
        <p:blipFill>
          <a:blip r:embed="rId3" cstate="print"/>
          <a:srcRect/>
          <a:stretch>
            <a:fillRect/>
          </a:stretch>
        </p:blipFill>
        <p:spPr bwMode="auto">
          <a:xfrm>
            <a:off x="4788024" y="1371600"/>
            <a:ext cx="3810000" cy="5486400"/>
          </a:xfrm>
          <a:prstGeom prst="rect">
            <a:avLst/>
          </a:prstGeom>
          <a:noFill/>
        </p:spPr>
      </p:pic>
      <p:pic>
        <p:nvPicPr>
          <p:cNvPr id="24580" name="Picture 4" descr="http://www.iconsofeurope.com/chopin.october1849.jpg"/>
          <p:cNvPicPr>
            <a:picLocks noChangeAspect="1" noChangeArrowheads="1"/>
          </p:cNvPicPr>
          <p:nvPr/>
        </p:nvPicPr>
        <p:blipFill>
          <a:blip r:embed="rId4" cstate="print"/>
          <a:srcRect/>
          <a:stretch>
            <a:fillRect/>
          </a:stretch>
        </p:blipFill>
        <p:spPr bwMode="auto">
          <a:xfrm>
            <a:off x="323528" y="1844824"/>
            <a:ext cx="4104456" cy="333275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a:bodyPr>
          <a:lstStyle/>
          <a:p>
            <a:r>
              <a:rPr lang="en-GB" dirty="0" smtClean="0"/>
              <a:t>TB and poverty</a:t>
            </a:r>
            <a:endParaRPr lang="en-GB" dirty="0"/>
          </a:p>
        </p:txBody>
      </p:sp>
      <p:sp>
        <p:nvSpPr>
          <p:cNvPr id="3" name="Content Placeholder 2"/>
          <p:cNvSpPr>
            <a:spLocks noGrp="1"/>
          </p:cNvSpPr>
          <p:nvPr>
            <p:ph sz="quarter" idx="1"/>
          </p:nvPr>
        </p:nvSpPr>
        <p:spPr>
          <a:xfrm>
            <a:off x="457200" y="1412776"/>
            <a:ext cx="8229600" cy="5184576"/>
          </a:xfrm>
        </p:spPr>
        <p:txBody>
          <a:bodyPr>
            <a:normAutofit fontScale="85000" lnSpcReduction="20000"/>
          </a:bodyPr>
          <a:lstStyle/>
          <a:p>
            <a:r>
              <a:rPr lang="en-GB" dirty="0" smtClean="0"/>
              <a:t>Sentimentalism shifted to interest in social problems in mid-C19th.</a:t>
            </a:r>
          </a:p>
          <a:p>
            <a:r>
              <a:rPr lang="en-GB" dirty="0" smtClean="0"/>
              <a:t>Victorian </a:t>
            </a:r>
            <a:r>
              <a:rPr lang="en-GB" dirty="0" smtClean="0"/>
              <a:t>workhouses (and other institutions) </a:t>
            </a:r>
            <a:r>
              <a:rPr lang="en-GB" dirty="0" smtClean="0"/>
              <a:t>filled with sufferers from incurable illness or too infirm to work.</a:t>
            </a:r>
          </a:p>
          <a:p>
            <a:r>
              <a:rPr lang="en-GB" dirty="0" smtClean="0"/>
              <a:t>Engels talked of </a:t>
            </a:r>
            <a:r>
              <a:rPr lang="en-GB" i="1" dirty="0" smtClean="0"/>
              <a:t>‘the multitudes on </a:t>
            </a:r>
            <a:r>
              <a:rPr lang="en-GB" i="1" dirty="0" smtClean="0"/>
              <a:t>their </a:t>
            </a:r>
            <a:r>
              <a:rPr lang="en-GB" i="1" dirty="0" smtClean="0"/>
              <a:t>way to work, one is amazed at the number of persons who look wholly or half consumptive</a:t>
            </a:r>
            <a:r>
              <a:rPr lang="en-GB" dirty="0" smtClean="0"/>
              <a:t>’. </a:t>
            </a:r>
          </a:p>
          <a:p>
            <a:r>
              <a:rPr lang="en-GB" i="1" dirty="0" smtClean="0"/>
              <a:t>‘Multitudes of sufferers from chronic diseases, chiefly those of premature old age, crowd the so-called ‘infirm’ wards… Examples are not uncommon in which the really able-bodied form but a fourth, a sixth, or even an eighth of the total number of inmates</a:t>
            </a:r>
            <a:r>
              <a:rPr lang="en-GB" dirty="0" smtClean="0"/>
              <a:t>.’ (</a:t>
            </a:r>
            <a:r>
              <a:rPr lang="en-GB" i="1" dirty="0" smtClean="0"/>
              <a:t>Lancet</a:t>
            </a:r>
            <a:r>
              <a:rPr lang="en-GB" dirty="0" smtClean="0"/>
              <a:t>, 1865)</a:t>
            </a:r>
          </a:p>
          <a:p>
            <a:r>
              <a:rPr lang="en-GB" dirty="0" smtClean="0"/>
              <a:t>TB chronic, incurable disease till mid-C20th – antibiotic streptomycin 1940s (by then had declining incidence probably due to improved </a:t>
            </a:r>
            <a:r>
              <a:rPr lang="en-GB" dirty="0" err="1" smtClean="0"/>
              <a:t>SofL</a:t>
            </a:r>
            <a:r>
              <a:rPr lang="en-GB" dirty="0" smtClean="0"/>
              <a:t>). In meantime ‘managed’ by sanatoria treatment. </a:t>
            </a: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850106"/>
          </a:xfrm>
        </p:spPr>
        <p:txBody>
          <a:bodyPr/>
          <a:lstStyle/>
          <a:p>
            <a:r>
              <a:rPr lang="en-GB" dirty="0" smtClean="0"/>
              <a:t>Diabetes</a:t>
            </a:r>
            <a:endParaRPr lang="en-GB" dirty="0"/>
          </a:p>
        </p:txBody>
      </p:sp>
      <p:sp>
        <p:nvSpPr>
          <p:cNvPr id="3" name="Content Placeholder 2"/>
          <p:cNvSpPr>
            <a:spLocks noGrp="1"/>
          </p:cNvSpPr>
          <p:nvPr>
            <p:ph sz="quarter" idx="1"/>
          </p:nvPr>
        </p:nvSpPr>
        <p:spPr>
          <a:xfrm>
            <a:off x="457200" y="1412776"/>
            <a:ext cx="8229600" cy="5256584"/>
          </a:xfrm>
        </p:spPr>
        <p:txBody>
          <a:bodyPr>
            <a:normAutofit fontScale="77500" lnSpcReduction="20000"/>
          </a:bodyPr>
          <a:lstStyle/>
          <a:p>
            <a:r>
              <a:rPr lang="en-GB" dirty="0" smtClean="0"/>
              <a:t>Diabetes mellitus – a chronic disease that turns into an incurable but ‘manageable’ condition.</a:t>
            </a:r>
          </a:p>
          <a:p>
            <a:r>
              <a:rPr lang="en-GB" dirty="0" smtClean="0"/>
              <a:t>Known since ancient times – characterised by unquenchable thirst, copious urination and wasting. </a:t>
            </a:r>
          </a:p>
          <a:p>
            <a:r>
              <a:rPr lang="en-GB" dirty="0" smtClean="0"/>
              <a:t>1850 Claude Bernard’s research on sugar in the body began proper understanding of diabetes.</a:t>
            </a:r>
          </a:p>
          <a:p>
            <a:r>
              <a:rPr lang="en-GB" dirty="0" smtClean="0"/>
              <a:t>Two forms: </a:t>
            </a:r>
          </a:p>
          <a:p>
            <a:pPr lvl="1"/>
            <a:r>
              <a:rPr lang="en-GB" dirty="0" smtClean="0">
                <a:solidFill>
                  <a:schemeClr val="tx1"/>
                </a:solidFill>
              </a:rPr>
              <a:t>Type 1, juvenile diabetes</a:t>
            </a:r>
          </a:p>
          <a:p>
            <a:pPr lvl="1"/>
            <a:r>
              <a:rPr lang="en-GB" dirty="0" smtClean="0">
                <a:solidFill>
                  <a:schemeClr val="tx1"/>
                </a:solidFill>
              </a:rPr>
              <a:t>Type 2, late onset diabetes – associated with obesity and life style</a:t>
            </a:r>
          </a:p>
          <a:p>
            <a:r>
              <a:rPr lang="en-GB" dirty="0" smtClean="0"/>
              <a:t>Frederick </a:t>
            </a:r>
            <a:r>
              <a:rPr lang="en-GB" dirty="0" err="1" smtClean="0"/>
              <a:t>Banting</a:t>
            </a:r>
            <a:r>
              <a:rPr lang="en-GB" dirty="0" smtClean="0"/>
              <a:t> and Charles Best isolated insulin in 1921.</a:t>
            </a:r>
          </a:p>
          <a:p>
            <a:r>
              <a:rPr lang="en-GB" dirty="0" smtClean="0"/>
              <a:t>Almost immediately </a:t>
            </a:r>
            <a:r>
              <a:rPr lang="en-GB" dirty="0" smtClean="0"/>
              <a:t>started </a:t>
            </a:r>
            <a:r>
              <a:rPr lang="en-GB" dirty="0" smtClean="0"/>
              <a:t>to treat patients with pancreas extract.</a:t>
            </a:r>
          </a:p>
          <a:p>
            <a:r>
              <a:rPr lang="en-GB" dirty="0" smtClean="0"/>
              <a:t>Insulin soon available commercially (Eli Lilly). First available Britain 1923.</a:t>
            </a:r>
          </a:p>
          <a:p>
            <a:r>
              <a:rPr lang="en-GB" dirty="0" smtClean="0"/>
              <a:t>Allowed patients to manage illness and lead relatively normal lives, but could not be cured and reliant on frequent injections.</a:t>
            </a:r>
          </a:p>
          <a:p>
            <a:r>
              <a:rPr lang="en-GB" dirty="0" smtClean="0"/>
              <a:t>Self-injection by patient part of new normality as was management of diet. </a:t>
            </a:r>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Cancer</a:t>
            </a:r>
            <a:endParaRPr lang="en-GB" dirty="0"/>
          </a:p>
        </p:txBody>
      </p:sp>
      <p:sp>
        <p:nvSpPr>
          <p:cNvPr id="3" name="Content Placeholder 2"/>
          <p:cNvSpPr>
            <a:spLocks noGrp="1"/>
          </p:cNvSpPr>
          <p:nvPr>
            <p:ph sz="quarter" idx="1"/>
          </p:nvPr>
        </p:nvSpPr>
        <p:spPr/>
        <p:txBody>
          <a:bodyPr>
            <a:normAutofit fontScale="85000" lnSpcReduction="10000"/>
          </a:bodyPr>
          <a:lstStyle/>
          <a:p>
            <a:r>
              <a:rPr lang="en-GB" dirty="0" smtClean="0"/>
              <a:t>Described as ‘malignant disease’ in the returns of Registrar General – deaths rose steadily 1837 onwards. </a:t>
            </a:r>
          </a:p>
          <a:p>
            <a:r>
              <a:rPr lang="en-GB" dirty="0" smtClean="0"/>
              <a:t>After 1840 both cancer and heart disease rise – similar pattern. </a:t>
            </a:r>
          </a:p>
          <a:p>
            <a:r>
              <a:rPr lang="en-GB" dirty="0" smtClean="0"/>
              <a:t>Fourfold increase cancer 1840 and 1894 (1:129 of deaths to 1:23). Rising as death rate from TB halved.</a:t>
            </a:r>
          </a:p>
          <a:p>
            <a:r>
              <a:rPr lang="en-GB" dirty="0" smtClean="0"/>
              <a:t>Sanitarian and statistician Dr Arthur </a:t>
            </a:r>
            <a:r>
              <a:rPr lang="en-GB" dirty="0" err="1" smtClean="0"/>
              <a:t>Newsholme</a:t>
            </a:r>
            <a:r>
              <a:rPr lang="en-GB" dirty="0" smtClean="0"/>
              <a:t> put this down to better diagnosis and also public awareness. </a:t>
            </a:r>
          </a:p>
          <a:p>
            <a:r>
              <a:rPr lang="en-GB" dirty="0" smtClean="0"/>
              <a:t>Shift from detecting external cancers e.g. face, bones; by 1901 internal cancers more prominent e.g. stomach, lung, intestine</a:t>
            </a:r>
          </a:p>
          <a:p>
            <a:r>
              <a:rPr lang="en-GB" dirty="0" smtClean="0"/>
              <a:t>Some physicians also attributed increase to changes in life style e.g. meat consumption, poor life style choices. Others related it simply to extended longevity</a:t>
            </a:r>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Cancer</a:t>
            </a:r>
            <a:endParaRPr lang="en-GB" dirty="0"/>
          </a:p>
        </p:txBody>
      </p:sp>
      <p:sp>
        <p:nvSpPr>
          <p:cNvPr id="3" name="Content Placeholder 2"/>
          <p:cNvSpPr>
            <a:spLocks noGrp="1"/>
          </p:cNvSpPr>
          <p:nvPr>
            <p:ph sz="quarter" idx="1"/>
          </p:nvPr>
        </p:nvSpPr>
        <p:spPr>
          <a:xfrm>
            <a:off x="301752" y="1484784"/>
            <a:ext cx="8503920" cy="4752528"/>
          </a:xfrm>
        </p:spPr>
        <p:txBody>
          <a:bodyPr>
            <a:normAutofit fontScale="85000" lnSpcReduction="20000"/>
          </a:bodyPr>
          <a:lstStyle/>
          <a:p>
            <a:r>
              <a:rPr lang="en-GB" dirty="0" smtClean="0"/>
              <a:t>Growing medical knowledge and expertise certainly responsible for apparent increase (identified more). Also found more commonly during surgery and in post mortem examinations. </a:t>
            </a:r>
          </a:p>
          <a:p>
            <a:r>
              <a:rPr lang="en-GB" dirty="0" smtClean="0"/>
              <a:t>Fears of raising expectations about treatment. Public knowledge – managing expectations. Public education largely role taken on by cancer charities.</a:t>
            </a:r>
          </a:p>
          <a:p>
            <a:r>
              <a:rPr lang="en-GB" dirty="0" smtClean="0"/>
              <a:t>Public health officials and medical practitioners pursued anti-cancer crusade after WWI. 1923 Ministry of Health set up Departmental Committee on Cancer. </a:t>
            </a:r>
          </a:p>
          <a:p>
            <a:r>
              <a:rPr lang="en-GB" dirty="0" smtClean="0"/>
              <a:t>Focused on early detection message.</a:t>
            </a:r>
          </a:p>
          <a:p>
            <a:r>
              <a:rPr lang="en-GB" dirty="0" smtClean="0"/>
              <a:t>Lectures, health exhibitions, clubs, community associations.</a:t>
            </a:r>
          </a:p>
          <a:p>
            <a:r>
              <a:rPr lang="en-GB" dirty="0" smtClean="0"/>
              <a:t>1950s Doll and Hill made link between cancer and cigarette smoking....</a:t>
            </a:r>
          </a:p>
          <a:p>
            <a:endParaRPr lang="en-GB"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0" y="0"/>
            <a:ext cx="8534400" cy="987425"/>
          </a:xfrm>
        </p:spPr>
        <p:txBody>
          <a:bodyPr>
            <a:normAutofit fontScale="90000"/>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British Empire Cancer Campaign, 1928/poster 1941</a:t>
            </a:r>
            <a:endParaRPr lang="en-GB" dirty="0"/>
          </a:p>
        </p:txBody>
      </p:sp>
      <p:pic>
        <p:nvPicPr>
          <p:cNvPr id="34818" name="Picture 2" descr="Cancer. From 7th to 2nd place among the big killers..."/>
          <p:cNvPicPr>
            <a:picLocks noChangeAspect="1" noChangeArrowheads="1"/>
          </p:cNvPicPr>
          <p:nvPr/>
        </p:nvPicPr>
        <p:blipFill>
          <a:blip r:embed="rId3" cstate="print"/>
          <a:srcRect/>
          <a:stretch>
            <a:fillRect/>
          </a:stretch>
        </p:blipFill>
        <p:spPr bwMode="auto">
          <a:xfrm>
            <a:off x="4572000" y="1124744"/>
            <a:ext cx="4152900" cy="5486400"/>
          </a:xfrm>
          <a:prstGeom prst="rect">
            <a:avLst/>
          </a:prstGeom>
          <a:noFill/>
        </p:spPr>
      </p:pic>
      <p:pic>
        <p:nvPicPr>
          <p:cNvPr id="34822" name="Picture 6" descr="Cancer in England and Wales 1919-1923."/>
          <p:cNvPicPr>
            <a:picLocks noChangeAspect="1" noChangeArrowheads="1"/>
          </p:cNvPicPr>
          <p:nvPr/>
        </p:nvPicPr>
        <p:blipFill>
          <a:blip r:embed="rId4" cstate="print"/>
          <a:srcRect/>
          <a:stretch>
            <a:fillRect/>
          </a:stretch>
        </p:blipFill>
        <p:spPr bwMode="auto">
          <a:xfrm>
            <a:off x="251520" y="1052736"/>
            <a:ext cx="4238625" cy="54864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files.coloribus.com/files/adsarchive/part_614/6141605/file/low-tar-cigarettes-warning-extra-mild-small-93974.jpg"/>
          <p:cNvPicPr>
            <a:picLocks noChangeAspect="1" noChangeArrowheads="1"/>
          </p:cNvPicPr>
          <p:nvPr/>
        </p:nvPicPr>
        <p:blipFill>
          <a:blip r:embed="rId3" cstate="print"/>
          <a:srcRect/>
          <a:stretch>
            <a:fillRect/>
          </a:stretch>
        </p:blipFill>
        <p:spPr bwMode="auto">
          <a:xfrm>
            <a:off x="3203848" y="188640"/>
            <a:ext cx="5715000" cy="2857500"/>
          </a:xfrm>
          <a:prstGeom prst="rect">
            <a:avLst/>
          </a:prstGeom>
          <a:noFill/>
        </p:spPr>
      </p:pic>
      <p:sp>
        <p:nvSpPr>
          <p:cNvPr id="1030" name="AutoShape 6" descr="data:image/jpeg;base64,/9j/4AAQSkZJRgABAQAAAQABAAD/2wCEAAkGBxQSEhUUEBQUFRQVFBQVFRQUFBQVFBUVFBUWFhQUFBQYHCggGBwlHRQVITEhJikrLi4uFx8zOjMsNygtLiwBCgoKDg0OGhAQGiwlICQuLCwvLCwsLCwvLCwsLCwsLCwsLCwtLCwsLCwsLCwsLCwsLCwsLCwsLCwsLCwsLCwsLP/AABEIAKgBKwMBIgACEQEDEQH/xAAbAAABBQEBAAAAAAAAAAAAAAADAAIEBQYBB//EAEIQAAIBAgQDBQQHBQgCAwEAAAECAwARBAUhMQYSQRMiUWFxMoGRsSNCUmJyocEUJFPR8AczgpKywuHxY7M0Q4MV/8QAGgEAAwEBAQEAAAAAAAAAAAAAAAECAwQFBv/EAC0RAAICAQMCBAUEAwAAAAAAAAABAhEDEiExBEEiUWHwE3Gh0eEVMlKxBULB/9oADAMBAAIRAxEAPwCtU0RWqMrUVWrms7KJCmiKajg0RWosKJKmng0FTRFNFgGBp4NCU0VaYBVp4oa0RTQTQ8U4VX5lm8UAvIwB6KNWPurHZtxhLJdYR2a+O7n39PdUuaRvi6bJl4W3mbPM86hw4+kbXoo1Y+6sZm/GEst1i+jXxHtn39PdVVl+VTYlvo1La6ufZHqxrVZZwvFGVMn07m9uUXiUjxtqanxSO1YsGD9279+9zLZdlE2JN0UkX1djZfex3rUYDhSBQO1LSm9jyaKp8LDWrPMM2hgW0xHNa3YpZrEbEW9n31ks14rlluI/olO/L7bfiejwxK1Z837dl797AuK8tiglCwtcEXZb35T4XqkrpN965WbZ3Qi4xSbsscmzqTDt3TdD7SHb1Hga2+FzdJV5kPqOo8jXm9FwuJaNuZDb5HyNUpUcvUdKp+JcnoL4mmDEVn8NmXaDTQ9RRxMaeo8142tmX8WIqZFNWcinqdBiKpSIcS9VqKrVWwT1LR6tMyaJYNOBoCtRFaqskfSrgNdvTENNcNOrhoAYa4acaaaBDTTSKdTTQA0imWp5rlMDLq9GV6gK9FV657Omier0VWqCr0VZKLCicrUZTUJJKOj07FRLSiqarsVmMcQvIwHgOp9BWbzLit2uIRyD7R1c/oKHJI1x9PPJwjX47M4oReRgPAbsfQVk804vke6wjs1+1u5/QVR4bDS4h7IGkc6+J9STsPWtblPCCLZsS3aHpHH7Oh1u31iPAeHWp8UjsWHDg3nu/L8fcy2By+bEt9GrOfrMdh5sxrXZVwhGgDykTG4BVT3F8b21a1W+LxMWHQc8ixKDdERbFlOnKYjr76yeZcXMQUwqiFD1Fu0Pv2Xfp8afhiHxM2faGy99/sarMsxhw4HO/JYd2NAOa3mmwPS5rIZnxVI4KQAQob+z7Zv4t7+lUDsSSSSSdydT8a9JyDBiDCKFRXmYB2U8twXsRzAm4AW1JNyHPHj6aKlJameak33NNrcZlxGrxlYiElEgAYIBGBe3fdgRbfyq3y3NQQ5xMaxBLC7KvLe2tiNwdwTa/MN6NC8xvr2uYfX8HmFKvalhQi/Ktvwj+VcOHT7Cf5R/Kq+F6kfqS/j9fweLVw17I+CiJv2cd9rlF/lQWyyE7xR/5F/lS+H6h+or+P1PI43INwdaucHjA+mzeH8q3r5LhzvDH/kFR34ew38FR6XHyNGgxydVCfKZl1ajxy1OzTJuXvRar1XqPTxqpVqlqjJNMtoJqsIMRVDHJUyGaqTIlE0Eb0ZWqpgnqbHLVpmTRNVqdeo6tRFaqsgLXDXL0qYhGmmnVw0wGGmmnGmmgQw1ynGm0AYlWoqmoqmio1cx2USlooqOjUdTTFQVGqJnWNeNB2ZsSbE+GnSpQqHnaXhPkQfzt+tJ8GmGviKzLysSSWJJPU6mm0UimEVFnvKKrYuuFs+/ZGYlOdXABsbMOW9rfGrHH8ZnlK4WMRAkksbM1zvyjZfzrJ0qep1RjLpccpamtx80zOxZyWY7km5PvplKlUm6VFnw5l/b4iNCO7fmf8K6n47e+tzxTknaBpUZUZVF27y91NSDY2a+u+1Qv7Ocv5UeYjVzyL+FfaPvP+mteTfbX5e810Qj4TwuuzastLt7ZhhkpmVhhywRjqUKrC5I7xVWuyjy11q9w+WxwIZMRytZVFyvMqqgAAUWux7o6dKu2+PyHoOvvrD8QxYvBTHFwySTxG3axyG/Ko8ABYL5gaelWkjjlkk1TNNk2ew4pS0Dc1jYgizDwJXwPjU4155LgRL+/wCUNyyD+9gG992HL/t2O41rT8McSx4xbexKvtxncdCV8R8utDRCZd1ylcXtcX8L6/Csq+fzTNNHhTGk8LsOwmQ80iL9ZW5hv4W8Ndb0imW+ZZ5DDfna5XVlQc7INLsyjVQLjU+NUGIz4yytEkvYlrNhZbK0UwsNGJG97i2lqgRxpjGMmGAwuPivzxWCq9tCCLWI6Xt110sak5MmFxMb4SaAQThizRi4IfrJCTt6DS3iKqkRZPyfPiX/AGfGKIsQNvsSj7UZ/SjZplHNdo9D1XofTwNUuIy2TTDY1JJox/cYyJS0kfgHAufD/ncXuTGWKA/tjr3GYCRu7eMeyz32J+PjSlEqEmjO6g2OhFFSSo+dcT4Z5AEDHWzSgWX/ACnVh5/OnqdAQQQRcEG4I8QaxlFxOiM1LgsYpqnQT1So9SYpaEwcTQRS1IVqpYJ6nxTVaZk4k8NTgajo9EDVZFBb1w00Gu3pkiNMNPJpppgMNNp5phoAwa0RaGKItcx2hko8ZoCCpCCgQdaZjU5o3H3TREFEK0xLZ2YoUmWiMtiR4E121ZtHt4cu9EYiuUd0pLhHIJCsQNyAbD30kdMqSsBT4oixCqLkkAep0FctWg4HwPa4kMR3YgXPhfZB8Tf/AA1UVbowy5dMHLyPQstwQhiSPoigWGxPUk9bm5qUTXTVdgs5hmkeOF1dowC/KQQLm1gb6+64HjXSfNN27ZOptqcTVGnEsEshgil5Jtl7SJwCd+6G5ebTbXXzooRQZ5w/Lg5Di8u03MkGpUrueVRuvW243FRJMOmYL+15eexxkdmkjBALHxvsb9G2Ox8oOYRyCcxZhIY8Rzc2Gxo7qaWAU8tgEuNwLqSb71c5rwrPHy4rCuP2pReURrypKfrMqXtc9V2bewNUQVGXquLsoJw2ZRX7xuvbld+f72mv6jaXzjHN2c37rmUPsv7IkK6gab+Pobi4uK6UizZeZPoMfENRqvPy7G+9gevtKd7i1Ow+CnzCMpiYTHPCeVMXfluVaxUgDvka6rpcbg0AR8Q37Q/JiSMJmMOqTEhI5gNrttr4/C+q1df/AMdsbh4pcUOwxCG/bJo3Kre1voCNR0G9SM64pgwihGbt50UCwtfmAF2dtkudbDXXasTiMdjc0fkUEpf2F7sKeBkY7n19wo3B0jS5vxvFAvZ4cnEONDIx7l/EsAOf/Dp51mYcDjczYO5PJfR3usS+PIo9o+nvNazIuBIorNiLTP8AZt9Ev+H6/v08q1nLbalaXAU3yY2PgGARFWZzIR/e7cp+6m1vI3PnWTkE2Ak7OYcyG5FvZYdXjPQ+I+PjXqWYY+KFS0zqgsTqdSBvyrufdVer4bMYDazodxs6N0Pip8/mKL8x1XHJmcPMrqGQ3U9fPwI6HyoyvVFmmVz5dJzL3omNg1u6w+xIPqt5/DqKssBjVmXmTce0p3X18R51lKFbrg3x5dWz5LOKWpsM9VStRo5KlM0aL+GepKSVRRTVPgnq0zJxLMNTg1RUkooarM2g1cJpnNXb0xHTTaRNcpiMGtGQUKOpES1zHaFjFSEWmRrUhFpiOoKkItNRakRCgKMznmXFGLAd1tfQ1WAVvXhDAhtQayuaZYYm09k7Hw8jSaOzp8u9Mr0S++w3ojSuy8vMeTYLeyi/ltSY9BsPzPjRcItyQdiNfjUHpKVq2VM0fKSDrqdRqDbqD1Feh8DYMw4Uy8hZ5WuFXlDFV7qC7EAa8xuTsayr5cZHVF3d1UeRchQfzFerDBiIKgHdVQq/hUWH5Ctca7nn/wCRyrQorv8A8MTl3HqGZ4cZEcOwblBJLAeUmnd/Ftr0GtVHEvDMmGmGKy8kBjzKqdGOpVOhVhqF2OoH1QdhxJw3FihdkUyAWBvylgNlLgXHkbG3gRcHEp+05erABsRgrlZI2urwnQkMBfsmFwQwupuGG4Nbr0PEfqW+Ex8OcYYwyMYp171lJtcbSKt++niDqPgTWZtguZYMJjHj/brfQzhmVVQEiNZpCt2JKkCwvtqCdY74VMWTPl8hGLitIy2CPKv8QKNBKNmA7rHX6wBsYsbh82h7LFWhxaaK1rXO3dB3BO6bjp5MOTmFxwnvl+bryyjSKY2FzspDbcx6Ns2x10Mvh2XFYOb9jmR8RGBzRSR2uiagc3MQFXQixOhGlxanDhxnhUZtJEY4L8kquwkKm3dkkYDu6bak3GtxrWZ3x8qL2WAWyjTtXB+KK2pP3m+HWjkOC9z/AAmBgm/asTYScvdQbudQW7Me2bG1zp41kc54zxOLbssKrRq2gVLtM/qw29B8TXMm4PxOMbtsSzIrWJeS5lf8KnYeZsPAGvRsmySHCrywIAT7TnV2/E36beVLZD3Zi+Hv7PDo+NNuvYodf8cg+S/Gt9hsMkahI1VFGyqAAPdRnvY2sTbQE2F+lzY2+FZbK+KmMkkGKjEOIXmMa3PJJoSihj1Omux6eFLdj2RcYLNo5ZJYk5+aIgPdHUXPQEj+ulxrVJjeJ3kkMOXossiBzJ2t0A5CAVUMVLG5tvpb31EwobNcIH7XssRHIzKI2IVSLFOZAb7Ws24t6iql1aeUJL+7ZlFbkk0VMRb2bkacxGx2PpoGkiW2LE4psVMmIiQLjMOOWTCSC/MqlrtGDqT3jddxpbYcwjjA+ISTLEkjxJDdvhyto+6Lnm2GpFulyRsd9FHkrYxY5sUj4bExsB2kZUM4XrbW3lfbzBq4zTKRPy80s6cv8KQpzfisNf8Ami0KmRsnzGPHYcsU0N0kjYXAYAEjzGoIP61ieIuGpMG3bYYsYxrcatGD0b7Sefx8T6LgMBHAgjhUKg6DqepJ3J86OwqU6KatHm+VZoswtosg3Xo3iU/luPMVYKaDxTweVvNgwdDzNEu4trzRW/0/DwqsynOg9klID7B9lY+DfZb8j5HeZQ7xNceX/WRfI9SopagXp6PWZs0XMOIqbHLVDHLUyGeqTM2i3D04NUKOWjq1XZm0HvXb0NTT6okxMS1KjWgxipUYrnOsLGtSI1pkYo6CmKx6LR0WmIKMooCwiClicKJFKtsRT41qQgphZgsyy5oWs23RvGhYZrMPhXoGJwayqVcXHy9KxmZ5Y0DWO31W8f8AmolGtz0+m6hTWmXP9lhgI/poj4Sx/wCta9PsGFm+NeZ4Brsh8GQ/mDXokmJCsoOgYObnQDkte/uP5Vvj4PN667RHnhKmx9xquxmDJPPHYSAW19iRf4cgHTU2bdSTa4LK2kZQwsf+qo86xSYVGknblRfrWJvfQAAbmqaONMxi8LI8yYnAMcM6P30MZaK9yHVLEBtiCFJU30Irue8R4TBSSNCiy4pz3yvTYWeS3dAsO6uptrYm9ZriHjefFt2WFDxxsQoVbmaQk2AJXa+g5V+Jqz4a/s62fG+ogU/+xx8l+PSq+YvkZ9VxubSfaVTubpBF89fi3rW+4c4Kgwtnb6WYfXYd1T9xNQPU3PptWhVEiSwCRxovkqKo3PgBVLBxlgnlESzAsTyg8rhSegDkW9+1K2+B0lyX1Q8bmUMJAmljjLbB3VSfMXO3nWe4j4mZZlwcH0Ursg7aZR2aqwPeQfWN7AEi17jpWekiVMTJFnKhmmVRHix3QoW4BWwAUai5tod9Dekojci4zvNJZMf+yGdsJGUBjkQAtK7Act3J0F+YWB1K23ItVZlE7Srg8zsWY/uuNVRe5Ogf7Sk2BG4JHiGCbJ3V0wOMR5oWv+zYiJSXiBtfx7mo5lOg0I0tWhwvCbFozi8TJiFhbmiQqFAI2Ltcl9h16eGlVsiN2Z3h3hG7SxYmKaOSNrpionKqQQLIpOjDrcC/eIPLYVtcvyhYwnaM08iAhZZgrSC+4VrXA95PnVhLMBodTylgo1Zgu/Ku53HxFZDE8QS4qMtl7cksLFpMPIi9o6g201+IGt9Lg2ut2PZGuptYbM84kx+HUYYHnRv3nDBuWRkFtFbcre4NtdRcaaswUs2EWWTDZe0cVueQS4gkhVGpEZNxsTexPypaR6jdmmmomUZiuIhSZAQHB0O4IJVh56qdalmpKGmslxVwks95IAFm3K7LJ6/Zbz69fEauRwoJYgAC5JIAA8STtWJz/jpVumEAdtu1YdwfgX63qdPWqjfYmVVuZ/Ls1aI9liQw5Ty3YHmQj6rjcr+Y8xpV7HIGAKkEHYjas/lmT4nHuZCTyk96aT2dOi/at4DQeVa9Mqgw8XZqzswuxYnrbXTYDbT/ALqZxXYvDN8MiK9HjkqJTg1ZHQ0WcM1T4JL1TQa1a4ZauLMpIsUolDjp/NVmZkY6lRCo0YqXGKxOlkiOpCChRCpKLTJsei0ZFpqLUhFoSFZ1FqQgpiLR0WrSFY5BTcXhFlQq4uD+XpR0SjJHRQ1KjH4jANCQDsNm8beNbPPcMXiuvQPf0ZCp/I/lTZ8GJF5WGh/rSraAWUX6AA/KnFUGfLrSvkiwYsFWA0ZAdNDtflOn4TpTk7PExFXUMrDldGFxqoYjz0YVHxeXXbmQ2F7m3Syy/EEuB767kJHKw63U+4xRi/5Vpych45x3wY+AftYuZsOWura80TX0Vj67N7t99JwPxn29oMSQJtkc6CXyPg/z9a9PxOHWRGSRQysCGVhcEHcEV4fx7wU2BftIbthydDrzREnRWPhfZvcdbEnoxrzRu+MspfFYV4oms11YAmwflN+Rj0B39QKzWAxGZKkUaYCEPEvIsrhQALWutmFiRa5B18KNwPxp2vLh8U1pdBHIdpPBW8H+frvoOJcjbFKoSeSFkbmBQnlJ6FlBFyLaG+lLjYrndGMzSeaeZMHmkaK0luwmiF2RnNlO5DISOVl02v0BF3leSTzQPhsyVWRDaGYODJpsy6dB1OvQg1YZRwwsUnbzyviJ7WEkmgQbdxdbbnqdztc1emk2NR8yPgMGsMaxR83IgsoZmY29Sf8AgdLCouBzyCaV4opA0kftLYjbQ8t/asdDbarE1l+KeGDKwxGFPZ4pNQwNhJbox6NbS/XY6bJeoP0A4sx4maeTBKpxmGCxiSQME5iXUhQTYsOVgGItqNxrVD/8x+eP92zOH2l9gTcosbX2a24PTQ3Goh8O4nFnFT9iYo53JaSGYFRIwJLKo3DAkm1xoT4VoJcolxzBsTAcJNGVtPG6tz2OwUG+nRr6H4VfBHJVr++P2kP7tmUVy6eyJuXRiAdm8Qd9jcajQR8LRz2lxcZWZwO2SOV+zYja4HoNAbDz3rQw4ZVPNYFyqq0hCh3C7cxAF/lXcTOsal5GCqN2YgAe81Op9itK7iiiVFCoAqgAAAWAA2AA2qoz/iOHCD6Q80lrrEtuY+Z+yPM+69ZXiLj4tdMHoNjMw7x/Ap29Tr5CqTIuGZ8Ye0YlIybtNJclj15AdXPnt501GuROXZA82zvE49wgBIJ7kEYNvU/aPmdvKtDkvBiRASY4hjuIge6D052HtHyGnrVxhI4MGDHhlBcjvOSCxt1dug+6Ph1oUrljzObn4Aeg6D50nIuOLuyTiceWAWMcqjQAC2g2AA9kf1pVZO/QbfPzp0jn0J/IeFR2NRJ7HRGKRyiQxFjTsNAWOlXmFwVhWaVhKVEfDYSp8a2oqpTxHWiVGLY1RT6cFpWqiTKRVMiFRIhU6FaxOhkmJalRrQolqXGtUkQ2ORaOi01Fo6LVUKx8a0dFpqCjKKZNjlFHRaGKMlMVh4xUpKjIaOtBLHMvUe8fyHuFVuNwvKGkj0sCbbWsoAt93uDSrRaRXcga2Onjt/KqRBHwmLD3GzAsLeIVrcw8qj5hi4i4w84BEqG3NYq1yVKG/j+e1GlwvfRk2DMW125uYk+l2NZvjKHnmjXqUAHvcimI864/4HbBsZYQWwxPmTET0b7vgfcfO34G4z5+XD4tu/oI5WPt+COfteB6+u+1y3MTc4THAcx7qs2qyA6BWvvfoeu2+/mv9oHA7YNjLAC2HJ1G5iv0P3fA9NqBnqJpprAcDcZc3Lh8W3e0WOVvrdAkh8fBuux1335qGqNE7GmuU4000gK7E5JBJMk7xgyp7La7j2SRsxHQnb4VPtQMdjY4ULyuEQblvkPE+VeccScevJdMLeNNQZD/AHjfh+wPz9KpJslySNbxHxZDhLrftJf4anb8bfV+flXm2PzHE5hKFN3P1IkHcXzA/wBx+NS+H+EZsT9JJeKI687Dvv48inf8R09a2aSwYNOywqXbYndmP326ny+VO0uBKMplXk/B0WHHaY0q7D/6/wD61/F9s+W3rUvMs6Z+7H3V2vsbeXgP60qSMtaWzYhzc7ILADyHnU/D5bGmygnxOp/Ops2ioRKHLcCxN7HXS49fH3VaplBvcmwHvOm1WbSBfW23x1PlpXVkuoO2l6VA8jZBjy5F3HMfva/ltVNymadwBYBrX6WXT9K0ojL7aD7R/QU7D5eqCyjTc+JvuTTcbRCm7AYXBhBoKlBKMEpWpJDbsGFrtqeRTTTJGmm3pSMbGwubaDa/lem0wMzAKsIFqFhxVnAtYo3bJEK1KjFMhWpKLV0Q2OQUdBTAKItMkItFWhJRFpiCrRYxQlNFQ0AHU0ZGqOpoqmmSyQDTwaArUUGgTCKP+vfvWZ4kX95h/wDz/wDYa0gNZrigkTQOdFBAY9BZwdT6XPuqiSRmWWpiEIkazGRhE32b3IQ+Wh0PXbpUTK8xNzhMcO97Ks2ocHQBid79D19at5dOQsAv0pbTYrYm9xpsRr5VCzHAriIVWYhZOVir+HLvfpba9AHln9oPA5wjGaAE4cnUbmK/+35VL4H4y9nD4pvARyk7+COfHwPuNbzK8zIJwuNHetZXbUODoAx636Hrsdd/Of7QuBzhSZsOLwE95f4RP+35UDXoelk1l+JeM4sNdE+lm+yD3VP32/Qa158/FmKMAg7QhRpzj+8K9EL+Hpr51O4f4LkmtJPeKLf/AMjjyB9keZ+FKkuRuTfBWTT4rMZgO9I/RRokYPlso8z+dbLJeEocKBJiiJZRqFteND5D6x8z8KtoTFh07PDIFHUjcnxY7k1Fl5m3uSf60FJyLhj7sj5hnLynlS6rtp7R8vKpWBy7skaRwOcKSAdQth86lZZlgj7zav8A6fSn5rKORlB7xAAHXvMBSLlJJVEDgyWkVm3EIJ9XN9umlHxGOAvbWwck/gHT3kCoN7yG2v0lvdAuv5lakYDLywBbblAJOu7c7WHW567aDe9OjGxdgTZdSSne16m3N8jr51awYX7Wvl9Ufzo0EAG3vPU+pqQBQFWNC0iKdXDSKB2rhpxphNADSaGTTmNDagDhpt66aZQMpMMtWkC1BwqVZwrUpGjZJjFGFCWirTM2EWnrQ1FFFABFp60xaetMAq0RaGtPU0CCqaIDQQaeDTEHBpyvQQacDQIPz0yeJZVKOLg00NXL0AU0UpwriLEd6En6KU7xn7JPQan09Np+Li5eUbgRy69DcEiw/rp7pU8KyoUkFwf691USTNhrwTG8LgrFKRfkuPZfy193ptSJB8ThGw4BXvx9mA1ujLci/wClVuLwzYuHCQyyNyu78x6lUNgD46Xq24piKw62PNIlvcj6E/1+lR8pXXCD7sh+LP8AypS4NcMnGVrtf9FIeFsJgpWcLzNe6BzzBNPqg7mm4nFvIdDp4dTTuKmP7U5Fzaw66aVXQySEi2vS3XepZrGG1klYGOmnoBrerCOIR8vVmNh5eJ86IkHJGS1ua3TYeQqL29zHbUBWPrYUJGcp9gsuO7wA2+k5if8AxjW3lfS9QY4SRCbEsSHbUkm12UfFvy9KJgMEz95raoVY207zFmtbfe3hYe6rvD4UKLLp4nqaozuyhy3JpebmlIAuTyDv3uQeYt0vba3yvWlRfGuqlPApNjSEK7SrhpDFeuE1w1wmmBwmhsacxobUgOE0M040w0DOGmXrrGm3oAhYZasIhSpUimSFFFWlSoJCCnilSpgPAp60qVAgi08GlSpgPFOBpUqBDgaeDSpUAdBroNKlTEKliIFmQpILg/0CPA0qVIDHZ6JYIxDJ3olcMjncLZlKH05hp+h0s8qXv4byhJ9Ll6VKmVDv8mZ/PkL4mUDcvYe4AGpuX4MRrc6t1P6ClSqe5c5OkhY2bYbk30Gp2PT1tTMLl23PrpblHx7x660qVWY8ltHF/wBUULSpVBQrUqVKmBwmmmlSoAaTTCaVKkMYTTGNdpUADJpjGlSoGMNNvSpUw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1032" name="AutoShape 8" descr="data:image/jpeg;base64,/9j/4AAQSkZJRgABAQAAAQABAAD/2wCEAAkGBxQSEhUUEBQUFRQVFBQVFRQUFBQVFBUVFBUWFhQUFBQYHCggGBwlHRQVITEhJikrLi4uFx8zOjMsNygtLiwBCgoKDg0OGhAQGiwlICQuLCwvLCwsLCwvLCwsLCwsLCwsLCwtLCwsLCwsLCwsLCwsLCwsLCwsLCwsLCwsLCwsLP/AABEIAKgBKwMBIgACEQEDEQH/xAAbAAABBQEBAAAAAAAAAAAAAAADAAIEBQYBB//EAEIQAAIBAgQDBQQHBQgCAwEAAAECAwARBAUhMQYSQRMiUWFxMoGRsSNCUmJyocEUJFPR8AczgpKywuHxY7M0Q4MV/8QAGgEAAwEBAQEAAAAAAAAAAAAAAAECAwQFBv/EAC0RAAICAQMCBAUEAwAAAAAAAAABAhEDEiExBEEiUWHwE3Gh0eEVMlKxBULB/9oADAMBAAIRAxEAPwCtU0RWqMrUVWrms7KJCmiKajg0RWosKJKmng0FTRFNFgGBp4NCU0VaYBVp4oa0RTQTQ8U4VX5lm8UAvIwB6KNWPurHZtxhLJdYR2a+O7n39PdUuaRvi6bJl4W3mbPM86hw4+kbXoo1Y+6sZm/GEst1i+jXxHtn39PdVVl+VTYlvo1La6ufZHqxrVZZwvFGVMn07m9uUXiUjxtqanxSO1YsGD9279+9zLZdlE2JN0UkX1djZfex3rUYDhSBQO1LSm9jyaKp8LDWrPMM2hgW0xHNa3YpZrEbEW9n31ks14rlluI/olO/L7bfiejwxK1Z837dl797AuK8tiglCwtcEXZb35T4XqkrpN965WbZ3Qi4xSbsscmzqTDt3TdD7SHb1Hga2+FzdJV5kPqOo8jXm9FwuJaNuZDb5HyNUpUcvUdKp+JcnoL4mmDEVn8NmXaDTQ9RRxMaeo8142tmX8WIqZFNWcinqdBiKpSIcS9VqKrVWwT1LR6tMyaJYNOBoCtRFaqskfSrgNdvTENNcNOrhoAYa4acaaaBDTTSKdTTQA0imWp5rlMDLq9GV6gK9FV657Omier0VWqCr0VZKLCicrUZTUJJKOj07FRLSiqarsVmMcQvIwHgOp9BWbzLit2uIRyD7R1c/oKHJI1x9PPJwjX47M4oReRgPAbsfQVk804vke6wjs1+1u5/QVR4bDS4h7IGkc6+J9STsPWtblPCCLZsS3aHpHH7Oh1u31iPAeHWp8UjsWHDg3nu/L8fcy2By+bEt9GrOfrMdh5sxrXZVwhGgDykTG4BVT3F8b21a1W+LxMWHQc8ixKDdERbFlOnKYjr76yeZcXMQUwqiFD1Fu0Pv2Xfp8afhiHxM2faGy99/sarMsxhw4HO/JYd2NAOa3mmwPS5rIZnxVI4KQAQob+z7Zv4t7+lUDsSSSSSdydT8a9JyDBiDCKFRXmYB2U8twXsRzAm4AW1JNyHPHj6aKlJameak33NNrcZlxGrxlYiElEgAYIBGBe3fdgRbfyq3y3NQQ5xMaxBLC7KvLe2tiNwdwTa/MN6NC8xvr2uYfX8HmFKvalhQi/Ktvwj+VcOHT7Cf5R/Kq+F6kfqS/j9fweLVw17I+CiJv2cd9rlF/lQWyyE7xR/5F/lS+H6h+or+P1PI43INwdaucHjA+mzeH8q3r5LhzvDH/kFR34ew38FR6XHyNGgxydVCfKZl1ajxy1OzTJuXvRar1XqPTxqpVqlqjJNMtoJqsIMRVDHJUyGaqTIlE0Eb0ZWqpgnqbHLVpmTRNVqdeo6tRFaqsgLXDXL0qYhGmmnVw0wGGmmnGmmgQw1ynGm0AYlWoqmoqmio1cx2USlooqOjUdTTFQVGqJnWNeNB2ZsSbE+GnSpQqHnaXhPkQfzt+tJ8GmGviKzLysSSWJJPU6mm0UimEVFnvKKrYuuFs+/ZGYlOdXABsbMOW9rfGrHH8ZnlK4WMRAkksbM1zvyjZfzrJ0qep1RjLpccpamtx80zOxZyWY7km5PvplKlUm6VFnw5l/b4iNCO7fmf8K6n47e+tzxTknaBpUZUZVF27y91NSDY2a+u+1Qv7Ocv5UeYjVzyL+FfaPvP+mteTfbX5e810Qj4TwuuzastLt7ZhhkpmVhhywRjqUKrC5I7xVWuyjy11q9w+WxwIZMRytZVFyvMqqgAAUWux7o6dKu2+PyHoOvvrD8QxYvBTHFwySTxG3axyG/Ko8ABYL5gaelWkjjlkk1TNNk2ew4pS0Dc1jYgizDwJXwPjU4155LgRL+/wCUNyyD+9gG992HL/t2O41rT8McSx4xbexKvtxncdCV8R8utDRCZd1ylcXtcX8L6/Csq+fzTNNHhTGk8LsOwmQ80iL9ZW5hv4W8Ndb0imW+ZZ5DDfna5XVlQc7INLsyjVQLjU+NUGIz4yytEkvYlrNhZbK0UwsNGJG97i2lqgRxpjGMmGAwuPivzxWCq9tCCLWI6Xt110sak5MmFxMb4SaAQThizRi4IfrJCTt6DS3iKqkRZPyfPiX/AGfGKIsQNvsSj7UZ/SjZplHNdo9D1XofTwNUuIy2TTDY1JJox/cYyJS0kfgHAufD/ncXuTGWKA/tjr3GYCRu7eMeyz32J+PjSlEqEmjO6g2OhFFSSo+dcT4Z5AEDHWzSgWX/ACnVh5/OnqdAQQQRcEG4I8QaxlFxOiM1LgsYpqnQT1So9SYpaEwcTQRS1IVqpYJ6nxTVaZk4k8NTgajo9EDVZFBb1w00Gu3pkiNMNPJpppgMNNp5phoAwa0RaGKItcx2hko8ZoCCpCCgQdaZjU5o3H3TREFEK0xLZ2YoUmWiMtiR4E121ZtHt4cu9EYiuUd0pLhHIJCsQNyAbD30kdMqSsBT4oixCqLkkAep0FctWg4HwPa4kMR3YgXPhfZB8Tf/AA1UVbowy5dMHLyPQstwQhiSPoigWGxPUk9bm5qUTXTVdgs5hmkeOF1dowC/KQQLm1gb6+64HjXSfNN27ZOptqcTVGnEsEshgil5Jtl7SJwCd+6G5ebTbXXzooRQZ5w/Lg5Di8u03MkGpUrueVRuvW243FRJMOmYL+15eexxkdmkjBALHxvsb9G2Ox8oOYRyCcxZhIY8Rzc2Gxo7qaWAU8tgEuNwLqSb71c5rwrPHy4rCuP2pReURrypKfrMqXtc9V2bewNUQVGXquLsoJw2ZRX7xuvbld+f72mv6jaXzjHN2c37rmUPsv7IkK6gab+Pobi4uK6UizZeZPoMfENRqvPy7G+9gevtKd7i1Ow+CnzCMpiYTHPCeVMXfluVaxUgDvka6rpcbg0AR8Q37Q/JiSMJmMOqTEhI5gNrttr4/C+q1df/AMdsbh4pcUOwxCG/bJo3Kre1voCNR0G9SM64pgwihGbt50UCwtfmAF2dtkudbDXXasTiMdjc0fkUEpf2F7sKeBkY7n19wo3B0jS5vxvFAvZ4cnEONDIx7l/EsAOf/Dp51mYcDjczYO5PJfR3usS+PIo9o+nvNazIuBIorNiLTP8AZt9Ev+H6/v08q1nLbalaXAU3yY2PgGARFWZzIR/e7cp+6m1vI3PnWTkE2Ak7OYcyG5FvZYdXjPQ+I+PjXqWYY+KFS0zqgsTqdSBvyrufdVer4bMYDazodxs6N0Pip8/mKL8x1XHJmcPMrqGQ3U9fPwI6HyoyvVFmmVz5dJzL3omNg1u6w+xIPqt5/DqKssBjVmXmTce0p3X18R51lKFbrg3x5dWz5LOKWpsM9VStRo5KlM0aL+GepKSVRRTVPgnq0zJxLMNTg1RUkooarM2g1cJpnNXb0xHTTaRNcpiMGtGQUKOpES1zHaFjFSEWmRrUhFpiOoKkItNRakRCgKMznmXFGLAd1tfQ1WAVvXhDAhtQayuaZYYm09k7Hw8jSaOzp8u9Mr0S++w3ojSuy8vMeTYLeyi/ltSY9BsPzPjRcItyQdiNfjUHpKVq2VM0fKSDrqdRqDbqD1Feh8DYMw4Uy8hZ5WuFXlDFV7qC7EAa8xuTsayr5cZHVF3d1UeRchQfzFerDBiIKgHdVQq/hUWH5Ctca7nn/wCRyrQorv8A8MTl3HqGZ4cZEcOwblBJLAeUmnd/Ftr0GtVHEvDMmGmGKy8kBjzKqdGOpVOhVhqF2OoH1QdhxJw3FihdkUyAWBvylgNlLgXHkbG3gRcHEp+05erABsRgrlZI2urwnQkMBfsmFwQwupuGG4Nbr0PEfqW+Ex8OcYYwyMYp171lJtcbSKt++niDqPgTWZtguZYMJjHj/brfQzhmVVQEiNZpCt2JKkCwvtqCdY74VMWTPl8hGLitIy2CPKv8QKNBKNmA7rHX6wBsYsbh82h7LFWhxaaK1rXO3dB3BO6bjp5MOTmFxwnvl+bryyjSKY2FzspDbcx6Ns2x10Mvh2XFYOb9jmR8RGBzRSR2uiagc3MQFXQixOhGlxanDhxnhUZtJEY4L8kquwkKm3dkkYDu6bak3GtxrWZ3x8qL2WAWyjTtXB+KK2pP3m+HWjkOC9z/AAmBgm/asTYScvdQbudQW7Me2bG1zp41kc54zxOLbssKrRq2gVLtM/qw29B8TXMm4PxOMbtsSzIrWJeS5lf8KnYeZsPAGvRsmySHCrywIAT7TnV2/E36beVLZD3Zi+Hv7PDo+NNuvYodf8cg+S/Gt9hsMkahI1VFGyqAAPdRnvY2sTbQE2F+lzY2+FZbK+KmMkkGKjEOIXmMa3PJJoSihj1Omux6eFLdj2RcYLNo5ZJYk5+aIgPdHUXPQEj+ulxrVJjeJ3kkMOXossiBzJ2t0A5CAVUMVLG5tvpb31EwobNcIH7XssRHIzKI2IVSLFOZAb7Ws24t6iql1aeUJL+7ZlFbkk0VMRb2bkacxGx2PpoGkiW2LE4psVMmIiQLjMOOWTCSC/MqlrtGDqT3jddxpbYcwjjA+ISTLEkjxJDdvhyto+6Lnm2GpFulyRsd9FHkrYxY5sUj4bExsB2kZUM4XrbW3lfbzBq4zTKRPy80s6cv8KQpzfisNf8Ami0KmRsnzGPHYcsU0N0kjYXAYAEjzGoIP61ieIuGpMG3bYYsYxrcatGD0b7Sefx8T6LgMBHAgjhUKg6DqepJ3J86OwqU6KatHm+VZoswtosg3Xo3iU/luPMVYKaDxTweVvNgwdDzNEu4trzRW/0/DwqsynOg9klID7B9lY+DfZb8j5HeZQ7xNceX/WRfI9SopagXp6PWZs0XMOIqbHLVDHLUyGeqTM2i3D04NUKOWjq1XZm0HvXb0NTT6okxMS1KjWgxipUYrnOsLGtSI1pkYo6CmKx6LR0WmIKMooCwiClicKJFKtsRT41qQgphZgsyy5oWs23RvGhYZrMPhXoGJwayqVcXHy9KxmZ5Y0DWO31W8f8AmolGtz0+m6hTWmXP9lhgI/poj4Sx/wCta9PsGFm+NeZ4Brsh8GQ/mDXokmJCsoOgYObnQDkte/uP5Vvj4PN667RHnhKmx9xquxmDJPPHYSAW19iRf4cgHTU2bdSTa4LK2kZQwsf+qo86xSYVGknblRfrWJvfQAAbmqaONMxi8LI8yYnAMcM6P30MZaK9yHVLEBtiCFJU30Irue8R4TBSSNCiy4pz3yvTYWeS3dAsO6uptrYm9ZriHjefFt2WFDxxsQoVbmaQk2AJXa+g5V+Jqz4a/s62fG+ogU/+xx8l+PSq+YvkZ9VxubSfaVTubpBF89fi3rW+4c4Kgwtnb6WYfXYd1T9xNQPU3PptWhVEiSwCRxovkqKo3PgBVLBxlgnlESzAsTyg8rhSegDkW9+1K2+B0lyX1Q8bmUMJAmljjLbB3VSfMXO3nWe4j4mZZlwcH0Ursg7aZR2aqwPeQfWN7AEi17jpWekiVMTJFnKhmmVRHix3QoW4BWwAUai5tod9Dekojci4zvNJZMf+yGdsJGUBjkQAtK7Act3J0F+YWB1K23ItVZlE7Srg8zsWY/uuNVRe5Ogf7Sk2BG4JHiGCbJ3V0wOMR5oWv+zYiJSXiBtfx7mo5lOg0I0tWhwvCbFozi8TJiFhbmiQqFAI2Ltcl9h16eGlVsiN2Z3h3hG7SxYmKaOSNrpionKqQQLIpOjDrcC/eIPLYVtcvyhYwnaM08iAhZZgrSC+4VrXA95PnVhLMBodTylgo1Zgu/Ku53HxFZDE8QS4qMtl7cksLFpMPIi9o6g201+IGt9Lg2ut2PZGuptYbM84kx+HUYYHnRv3nDBuWRkFtFbcre4NtdRcaaswUs2EWWTDZe0cVueQS4gkhVGpEZNxsTexPypaR6jdmmmomUZiuIhSZAQHB0O4IJVh56qdalmpKGmslxVwks95IAFm3K7LJ6/Zbz69fEauRwoJYgAC5JIAA8STtWJz/jpVumEAdtu1YdwfgX63qdPWqjfYmVVuZ/Ls1aI9liQw5Ty3YHmQj6rjcr+Y8xpV7HIGAKkEHYjas/lmT4nHuZCTyk96aT2dOi/at4DQeVa9Mqgw8XZqzswuxYnrbXTYDbT/ALqZxXYvDN8MiK9HjkqJTg1ZHQ0WcM1T4JL1TQa1a4ZauLMpIsUolDjp/NVmZkY6lRCo0YqXGKxOlkiOpCChRCpKLTJsei0ZFpqLUhFoSFZ1FqQgpiLR0WrSFY5BTcXhFlQq4uD+XpR0SjJHRQ1KjH4jANCQDsNm8beNbPPcMXiuvQPf0ZCp/I/lTZ8GJF5WGh/rSraAWUX6AA/KnFUGfLrSvkiwYsFWA0ZAdNDtflOn4TpTk7PExFXUMrDldGFxqoYjz0YVHxeXXbmQ2F7m3Syy/EEuB767kJHKw63U+4xRi/5Vpych45x3wY+AftYuZsOWura80TX0Vj67N7t99JwPxn29oMSQJtkc6CXyPg/z9a9PxOHWRGSRQysCGVhcEHcEV4fx7wU2BftIbthydDrzREnRWPhfZvcdbEnoxrzRu+MspfFYV4oms11YAmwflN+Rj0B39QKzWAxGZKkUaYCEPEvIsrhQALWutmFiRa5B18KNwPxp2vLh8U1pdBHIdpPBW8H+frvoOJcjbFKoSeSFkbmBQnlJ6FlBFyLaG+lLjYrndGMzSeaeZMHmkaK0luwmiF2RnNlO5DISOVl02v0BF3leSTzQPhsyVWRDaGYODJpsy6dB1OvQg1YZRwwsUnbzyviJ7WEkmgQbdxdbbnqdztc1emk2NR8yPgMGsMaxR83IgsoZmY29Sf8AgdLCouBzyCaV4opA0kftLYjbQ8t/asdDbarE1l+KeGDKwxGFPZ4pNQwNhJbox6NbS/XY6bJeoP0A4sx4maeTBKpxmGCxiSQME5iXUhQTYsOVgGItqNxrVD/8x+eP92zOH2l9gTcosbX2a24PTQ3Goh8O4nFnFT9iYo53JaSGYFRIwJLKo3DAkm1xoT4VoJcolxzBsTAcJNGVtPG6tz2OwUG+nRr6H4VfBHJVr++P2kP7tmUVy6eyJuXRiAdm8Qd9jcajQR8LRz2lxcZWZwO2SOV+zYja4HoNAbDz3rQw4ZVPNYFyqq0hCh3C7cxAF/lXcTOsal5GCqN2YgAe81Op9itK7iiiVFCoAqgAAAWAA2AA2qoz/iOHCD6Q80lrrEtuY+Z+yPM+69ZXiLj4tdMHoNjMw7x/Ap29Tr5CqTIuGZ8Ye0YlIybtNJclj15AdXPnt501GuROXZA82zvE49wgBIJ7kEYNvU/aPmdvKtDkvBiRASY4hjuIge6D052HtHyGnrVxhI4MGDHhlBcjvOSCxt1dug+6Ph1oUrljzObn4Aeg6D50nIuOLuyTiceWAWMcqjQAC2g2AA9kf1pVZO/QbfPzp0jn0J/IeFR2NRJ7HRGKRyiQxFjTsNAWOlXmFwVhWaVhKVEfDYSp8a2oqpTxHWiVGLY1RT6cFpWqiTKRVMiFRIhU6FaxOhkmJalRrQolqXGtUkQ2ORaOi01Fo6LVUKx8a0dFpqCjKKZNjlFHRaGKMlMVh4xUpKjIaOtBLHMvUe8fyHuFVuNwvKGkj0sCbbWsoAt93uDSrRaRXcga2Onjt/KqRBHwmLD3GzAsLeIVrcw8qj5hi4i4w84BEqG3NYq1yVKG/j+e1GlwvfRk2DMW125uYk+l2NZvjKHnmjXqUAHvcimI864/4HbBsZYQWwxPmTET0b7vgfcfO34G4z5+XD4tu/oI5WPt+COfteB6+u+1y3MTc4THAcx7qs2qyA6BWvvfoeu2+/mv9oHA7YNjLAC2HJ1G5iv0P3fA9NqBnqJpprAcDcZc3Lh8W3e0WOVvrdAkh8fBuux1335qGqNE7GmuU4000gK7E5JBJMk7xgyp7La7j2SRsxHQnb4VPtQMdjY4ULyuEQblvkPE+VeccScevJdMLeNNQZD/AHjfh+wPz9KpJslySNbxHxZDhLrftJf4anb8bfV+flXm2PzHE5hKFN3P1IkHcXzA/wBx+NS+H+EZsT9JJeKI687Dvv48inf8R09a2aSwYNOywqXbYndmP326ny+VO0uBKMplXk/B0WHHaY0q7D/6/wD61/F9s+W3rUvMs6Z+7H3V2vsbeXgP60qSMtaWzYhzc7ILADyHnU/D5bGmygnxOp/Ops2ioRKHLcCxN7HXS49fH3VaplBvcmwHvOm1WbSBfW23x1PlpXVkuoO2l6VA8jZBjy5F3HMfva/ltVNymadwBYBrX6WXT9K0ojL7aD7R/QU7D5eqCyjTc+JvuTTcbRCm7AYXBhBoKlBKMEpWpJDbsGFrtqeRTTTJGmm3pSMbGwubaDa/lem0wMzAKsIFqFhxVnAtYo3bJEK1KjFMhWpKLV0Q2OQUdBTAKItMkItFWhJRFpiCrRYxQlNFQ0AHU0ZGqOpoqmmSyQDTwaArUUGgTCKP+vfvWZ4kX95h/wDz/wDYa0gNZrigkTQOdFBAY9BZwdT6XPuqiSRmWWpiEIkazGRhE32b3IQ+Wh0PXbpUTK8xNzhMcO97Ks2ocHQBid79D19at5dOQsAv0pbTYrYm9xpsRr5VCzHAriIVWYhZOVir+HLvfpba9AHln9oPA5wjGaAE4cnUbmK/+35VL4H4y9nD4pvARyk7+COfHwPuNbzK8zIJwuNHetZXbUODoAx636Hrsdd/Of7QuBzhSZsOLwE95f4RP+35UDXoelk1l+JeM4sNdE+lm+yD3VP32/Qa158/FmKMAg7QhRpzj+8K9EL+Hpr51O4f4LkmtJPeKLf/AMjjyB9keZ+FKkuRuTfBWTT4rMZgO9I/RRokYPlso8z+dbLJeEocKBJiiJZRqFteND5D6x8z8KtoTFh07PDIFHUjcnxY7k1Fl5m3uSf60FJyLhj7sj5hnLynlS6rtp7R8vKpWBy7skaRwOcKSAdQth86lZZlgj7zav8A6fSn5rKORlB7xAAHXvMBSLlJJVEDgyWkVm3EIJ9XN9umlHxGOAvbWwck/gHT3kCoN7yG2v0lvdAuv5lakYDLywBbblAJOu7c7WHW567aDe9OjGxdgTZdSSne16m3N8jr51awYX7Wvl9Ufzo0EAG3vPU+pqQBQFWNC0iKdXDSKB2rhpxphNADSaGTTmNDagDhpt66aZQMpMMtWkC1BwqVZwrUpGjZJjFGFCWirTM2EWnrQ1FFFABFp60xaetMAq0RaGtPU0CCqaIDQQaeDTEHBpyvQQacDQIPz0yeJZVKOLg00NXL0AU0UpwriLEd6En6KU7xn7JPQan09Np+Li5eUbgRy69DcEiw/rp7pU8KyoUkFwf691USTNhrwTG8LgrFKRfkuPZfy193ptSJB8ThGw4BXvx9mA1ujLci/wClVuLwzYuHCQyyNyu78x6lUNgD46Xq24piKw62PNIlvcj6E/1+lR8pXXCD7sh+LP8AypS4NcMnGVrtf9FIeFsJgpWcLzNe6BzzBNPqg7mm4nFvIdDp4dTTuKmP7U5Fzaw66aVXQySEi2vS3XepZrGG1klYGOmnoBrerCOIR8vVmNh5eJ86IkHJGS1ua3TYeQqL29zHbUBWPrYUJGcp9gsuO7wA2+k5if8AxjW3lfS9QY4SRCbEsSHbUkm12UfFvy9KJgMEz95raoVY207zFmtbfe3hYe6rvD4UKLLp4nqaozuyhy3JpebmlIAuTyDv3uQeYt0vba3yvWlRfGuqlPApNjSEK7SrhpDFeuE1w1wmmBwmhsacxobUgOE0M040w0DOGmXrrGm3oAhYZasIhSpUimSFFFWlSoJCCnilSpgPAp60qVAgi08GlSpgPFOBpUqBDgaeDSpUAdBroNKlTEKliIFmQpILg/0CPA0qVIDHZ6JYIxDJ3olcMjncLZlKH05hp+h0s8qXv4byhJ9Ll6VKmVDv8mZ/PkL4mUDcvYe4AGpuX4MRrc6t1P6ClSqe5c5OkhY2bYbk30Gp2PT1tTMLl23PrpblHx7x660qVWY8ltHF/wBUULSpVBQrUqVKmBwmmmlSoAaTTCaVKkMYTTGNdpUADJpjGlSoGMNNvSpUw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1034" name="AutoShape 10" descr="data:image/jpeg;base64,/9j/4AAQSkZJRgABAQAAAQABAAD/2wCEAAkGBxQSEhUUEBQUFRQVFBQVFRQUFBQVFBUVFBUWFhQUFBQYHCggGBwlHRQVITEhJikrLi4uFx8zOjMsNygtLiwBCgoKDg0OGhAQGiwlICQuLCwvLCwsLCwvLCwsLCwsLCwsLCwtLCwsLCwsLCwsLCwsLCwsLCwsLCwsLCwsLCwsLP/AABEIAKgBKwMBIgACEQEDEQH/xAAbAAABBQEBAAAAAAAAAAAAAAADAAIEBQYBB//EAEIQAAIBAgQDBQQHBQgCAwEAAAECAwARBAUhMQYSQRMiUWFxMoGRsSNCUmJyocEUJFPR8AczgpKywuHxY7M0Q4MV/8QAGgEAAwEBAQEAAAAAAAAAAAAAAAECAwQFBv/EAC0RAAICAQMCBAUEAwAAAAAAAAABAhEDEiExBEEiUWHwE3Gh0eEVMlKxBULB/9oADAMBAAIRAxEAPwCtU0RWqMrUVWrms7KJCmiKajg0RWosKJKmng0FTRFNFgGBp4NCU0VaYBVp4oa0RTQTQ8U4VX5lm8UAvIwB6KNWPurHZtxhLJdYR2a+O7n39PdUuaRvi6bJl4W3mbPM86hw4+kbXoo1Y+6sZm/GEst1i+jXxHtn39PdVVl+VTYlvo1La6ufZHqxrVZZwvFGVMn07m9uUXiUjxtqanxSO1YsGD9279+9zLZdlE2JN0UkX1djZfex3rUYDhSBQO1LSm9jyaKp8LDWrPMM2hgW0xHNa3YpZrEbEW9n31ks14rlluI/olO/L7bfiejwxK1Z837dl797AuK8tiglCwtcEXZb35T4XqkrpN965WbZ3Qi4xSbsscmzqTDt3TdD7SHb1Hga2+FzdJV5kPqOo8jXm9FwuJaNuZDb5HyNUpUcvUdKp+JcnoL4mmDEVn8NmXaDTQ9RRxMaeo8142tmX8WIqZFNWcinqdBiKpSIcS9VqKrVWwT1LR6tMyaJYNOBoCtRFaqskfSrgNdvTENNcNOrhoAYa4acaaaBDTTSKdTTQA0imWp5rlMDLq9GV6gK9FV657Omier0VWqCr0VZKLCicrUZTUJJKOj07FRLSiqarsVmMcQvIwHgOp9BWbzLit2uIRyD7R1c/oKHJI1x9PPJwjX47M4oReRgPAbsfQVk804vke6wjs1+1u5/QVR4bDS4h7IGkc6+J9STsPWtblPCCLZsS3aHpHH7Oh1u31iPAeHWp8UjsWHDg3nu/L8fcy2By+bEt9GrOfrMdh5sxrXZVwhGgDykTG4BVT3F8b21a1W+LxMWHQc8ixKDdERbFlOnKYjr76yeZcXMQUwqiFD1Fu0Pv2Xfp8afhiHxM2faGy99/sarMsxhw4HO/JYd2NAOa3mmwPS5rIZnxVI4KQAQob+z7Zv4t7+lUDsSSSSSdydT8a9JyDBiDCKFRXmYB2U8twXsRzAm4AW1JNyHPHj6aKlJameak33NNrcZlxGrxlYiElEgAYIBGBe3fdgRbfyq3y3NQQ5xMaxBLC7KvLe2tiNwdwTa/MN6NC8xvr2uYfX8HmFKvalhQi/Ktvwj+VcOHT7Cf5R/Kq+F6kfqS/j9fweLVw17I+CiJv2cd9rlF/lQWyyE7xR/5F/lS+H6h+or+P1PI43INwdaucHjA+mzeH8q3r5LhzvDH/kFR34ew38FR6XHyNGgxydVCfKZl1ajxy1OzTJuXvRar1XqPTxqpVqlqjJNMtoJqsIMRVDHJUyGaqTIlE0Eb0ZWqpgnqbHLVpmTRNVqdeo6tRFaqsgLXDXL0qYhGmmnVw0wGGmmnGmmgQw1ynGm0AYlWoqmoqmio1cx2USlooqOjUdTTFQVGqJnWNeNB2ZsSbE+GnSpQqHnaXhPkQfzt+tJ8GmGviKzLysSSWJJPU6mm0UimEVFnvKKrYuuFs+/ZGYlOdXABsbMOW9rfGrHH8ZnlK4WMRAkksbM1zvyjZfzrJ0qep1RjLpccpamtx80zOxZyWY7km5PvplKlUm6VFnw5l/b4iNCO7fmf8K6n47e+tzxTknaBpUZUZVF27y91NSDY2a+u+1Qv7Ocv5UeYjVzyL+FfaPvP+mteTfbX5e810Qj4TwuuzastLt7ZhhkpmVhhywRjqUKrC5I7xVWuyjy11q9w+WxwIZMRytZVFyvMqqgAAUWux7o6dKu2+PyHoOvvrD8QxYvBTHFwySTxG3axyG/Ko8ABYL5gaelWkjjlkk1TNNk2ew4pS0Dc1jYgizDwJXwPjU4155LgRL+/wCUNyyD+9gG992HL/t2O41rT8McSx4xbexKvtxncdCV8R8utDRCZd1ylcXtcX8L6/Csq+fzTNNHhTGk8LsOwmQ80iL9ZW5hv4W8Ndb0imW+ZZ5DDfna5XVlQc7INLsyjVQLjU+NUGIz4yytEkvYlrNhZbK0UwsNGJG97i2lqgRxpjGMmGAwuPivzxWCq9tCCLWI6Xt110sak5MmFxMb4SaAQThizRi4IfrJCTt6DS3iKqkRZPyfPiX/AGfGKIsQNvsSj7UZ/SjZplHNdo9D1XofTwNUuIy2TTDY1JJox/cYyJS0kfgHAufD/ncXuTGWKA/tjr3GYCRu7eMeyz32J+PjSlEqEmjO6g2OhFFSSo+dcT4Z5AEDHWzSgWX/ACnVh5/OnqdAQQQRcEG4I8QaxlFxOiM1LgsYpqnQT1So9SYpaEwcTQRS1IVqpYJ6nxTVaZk4k8NTgajo9EDVZFBb1w00Gu3pkiNMNPJpppgMNNp5phoAwa0RaGKItcx2hko8ZoCCpCCgQdaZjU5o3H3TREFEK0xLZ2YoUmWiMtiR4E121ZtHt4cu9EYiuUd0pLhHIJCsQNyAbD30kdMqSsBT4oixCqLkkAep0FctWg4HwPa4kMR3YgXPhfZB8Tf/AA1UVbowy5dMHLyPQstwQhiSPoigWGxPUk9bm5qUTXTVdgs5hmkeOF1dowC/KQQLm1gb6+64HjXSfNN27ZOptqcTVGnEsEshgil5Jtl7SJwCd+6G5ebTbXXzooRQZ5w/Lg5Di8u03MkGpUrueVRuvW243FRJMOmYL+15eexxkdmkjBALHxvsb9G2Ox8oOYRyCcxZhIY8Rzc2Gxo7qaWAU8tgEuNwLqSb71c5rwrPHy4rCuP2pReURrypKfrMqXtc9V2bewNUQVGXquLsoJw2ZRX7xuvbld+f72mv6jaXzjHN2c37rmUPsv7IkK6gab+Pobi4uK6UizZeZPoMfENRqvPy7G+9gevtKd7i1Ow+CnzCMpiYTHPCeVMXfluVaxUgDvka6rpcbg0AR8Q37Q/JiSMJmMOqTEhI5gNrttr4/C+q1df/AMdsbh4pcUOwxCG/bJo3Kre1voCNR0G9SM64pgwihGbt50UCwtfmAF2dtkudbDXXasTiMdjc0fkUEpf2F7sKeBkY7n19wo3B0jS5vxvFAvZ4cnEONDIx7l/EsAOf/Dp51mYcDjczYO5PJfR3usS+PIo9o+nvNazIuBIorNiLTP8AZt9Ev+H6/v08q1nLbalaXAU3yY2PgGARFWZzIR/e7cp+6m1vI3PnWTkE2Ak7OYcyG5FvZYdXjPQ+I+PjXqWYY+KFS0zqgsTqdSBvyrufdVer4bMYDazodxs6N0Pip8/mKL8x1XHJmcPMrqGQ3U9fPwI6HyoyvVFmmVz5dJzL3omNg1u6w+xIPqt5/DqKssBjVmXmTce0p3X18R51lKFbrg3x5dWz5LOKWpsM9VStRo5KlM0aL+GepKSVRRTVPgnq0zJxLMNTg1RUkooarM2g1cJpnNXb0xHTTaRNcpiMGtGQUKOpES1zHaFjFSEWmRrUhFpiOoKkItNRakRCgKMznmXFGLAd1tfQ1WAVvXhDAhtQayuaZYYm09k7Hw8jSaOzp8u9Mr0S++w3ojSuy8vMeTYLeyi/ltSY9BsPzPjRcItyQdiNfjUHpKVq2VM0fKSDrqdRqDbqD1Feh8DYMw4Uy8hZ5WuFXlDFV7qC7EAa8xuTsayr5cZHVF3d1UeRchQfzFerDBiIKgHdVQq/hUWH5Ctca7nn/wCRyrQorv8A8MTl3HqGZ4cZEcOwblBJLAeUmnd/Ftr0GtVHEvDMmGmGKy8kBjzKqdGOpVOhVhqF2OoH1QdhxJw3FihdkUyAWBvylgNlLgXHkbG3gRcHEp+05erABsRgrlZI2urwnQkMBfsmFwQwupuGG4Nbr0PEfqW+Ex8OcYYwyMYp171lJtcbSKt++niDqPgTWZtguZYMJjHj/brfQzhmVVQEiNZpCt2JKkCwvtqCdY74VMWTPl8hGLitIy2CPKv8QKNBKNmA7rHX6wBsYsbh82h7LFWhxaaK1rXO3dB3BO6bjp5MOTmFxwnvl+bryyjSKY2FzspDbcx6Ns2x10Mvh2XFYOb9jmR8RGBzRSR2uiagc3MQFXQixOhGlxanDhxnhUZtJEY4L8kquwkKm3dkkYDu6bak3GtxrWZ3x8qL2WAWyjTtXB+KK2pP3m+HWjkOC9z/AAmBgm/asTYScvdQbudQW7Me2bG1zp41kc54zxOLbssKrRq2gVLtM/qw29B8TXMm4PxOMbtsSzIrWJeS5lf8KnYeZsPAGvRsmySHCrywIAT7TnV2/E36beVLZD3Zi+Hv7PDo+NNuvYodf8cg+S/Gt9hsMkahI1VFGyqAAPdRnvY2sTbQE2F+lzY2+FZbK+KmMkkGKjEOIXmMa3PJJoSihj1Omux6eFLdj2RcYLNo5ZJYk5+aIgPdHUXPQEj+ulxrVJjeJ3kkMOXossiBzJ2t0A5CAVUMVLG5tvpb31EwobNcIH7XssRHIzKI2IVSLFOZAb7Ws24t6iql1aeUJL+7ZlFbkk0VMRb2bkacxGx2PpoGkiW2LE4psVMmIiQLjMOOWTCSC/MqlrtGDqT3jddxpbYcwjjA+ISTLEkjxJDdvhyto+6Lnm2GpFulyRsd9FHkrYxY5sUj4bExsB2kZUM4XrbW3lfbzBq4zTKRPy80s6cv8KQpzfisNf8Ami0KmRsnzGPHYcsU0N0kjYXAYAEjzGoIP61ieIuGpMG3bYYsYxrcatGD0b7Sefx8T6LgMBHAgjhUKg6DqepJ3J86OwqU6KatHm+VZoswtosg3Xo3iU/luPMVYKaDxTweVvNgwdDzNEu4trzRW/0/DwqsynOg9klID7B9lY+DfZb8j5HeZQ7xNceX/WRfI9SopagXp6PWZs0XMOIqbHLVDHLUyGeqTM2i3D04NUKOWjq1XZm0HvXb0NTT6okxMS1KjWgxipUYrnOsLGtSI1pkYo6CmKx6LR0WmIKMooCwiClicKJFKtsRT41qQgphZgsyy5oWs23RvGhYZrMPhXoGJwayqVcXHy9KxmZ5Y0DWO31W8f8AmolGtz0+m6hTWmXP9lhgI/poj4Sx/wCta9PsGFm+NeZ4Brsh8GQ/mDXokmJCsoOgYObnQDkte/uP5Vvj4PN667RHnhKmx9xquxmDJPPHYSAW19iRf4cgHTU2bdSTa4LK2kZQwsf+qo86xSYVGknblRfrWJvfQAAbmqaONMxi8LI8yYnAMcM6P30MZaK9yHVLEBtiCFJU30Irue8R4TBSSNCiy4pz3yvTYWeS3dAsO6uptrYm9ZriHjefFt2WFDxxsQoVbmaQk2AJXa+g5V+Jqz4a/s62fG+ogU/+xx8l+PSq+YvkZ9VxubSfaVTubpBF89fi3rW+4c4Kgwtnb6WYfXYd1T9xNQPU3PptWhVEiSwCRxovkqKo3PgBVLBxlgnlESzAsTyg8rhSegDkW9+1K2+B0lyX1Q8bmUMJAmljjLbB3VSfMXO3nWe4j4mZZlwcH0Ursg7aZR2aqwPeQfWN7AEi17jpWekiVMTJFnKhmmVRHix3QoW4BWwAUai5tod9Dekojci4zvNJZMf+yGdsJGUBjkQAtK7Act3J0F+YWB1K23ItVZlE7Srg8zsWY/uuNVRe5Ogf7Sk2BG4JHiGCbJ3V0wOMR5oWv+zYiJSXiBtfx7mo5lOg0I0tWhwvCbFozi8TJiFhbmiQqFAI2Ltcl9h16eGlVsiN2Z3h3hG7SxYmKaOSNrpionKqQQLIpOjDrcC/eIPLYVtcvyhYwnaM08iAhZZgrSC+4VrXA95PnVhLMBodTylgo1Zgu/Ku53HxFZDE8QS4qMtl7cksLFpMPIi9o6g201+IGt9Lg2ut2PZGuptYbM84kx+HUYYHnRv3nDBuWRkFtFbcre4NtdRcaaswUs2EWWTDZe0cVueQS4gkhVGpEZNxsTexPypaR6jdmmmomUZiuIhSZAQHB0O4IJVh56qdalmpKGmslxVwks95IAFm3K7LJ6/Zbz69fEauRwoJYgAC5JIAA8STtWJz/jpVumEAdtu1YdwfgX63qdPWqjfYmVVuZ/Ls1aI9liQw5Ty3YHmQj6rjcr+Y8xpV7HIGAKkEHYjas/lmT4nHuZCTyk96aT2dOi/at4DQeVa9Mqgw8XZqzswuxYnrbXTYDbT/ALqZxXYvDN8MiK9HjkqJTg1ZHQ0WcM1T4JL1TQa1a4ZauLMpIsUolDjp/NVmZkY6lRCo0YqXGKxOlkiOpCChRCpKLTJsei0ZFpqLUhFoSFZ1FqQgpiLR0WrSFY5BTcXhFlQq4uD+XpR0SjJHRQ1KjH4jANCQDsNm8beNbPPcMXiuvQPf0ZCp/I/lTZ8GJF5WGh/rSraAWUX6AA/KnFUGfLrSvkiwYsFWA0ZAdNDtflOn4TpTk7PExFXUMrDldGFxqoYjz0YVHxeXXbmQ2F7m3Syy/EEuB767kJHKw63U+4xRi/5Vpych45x3wY+AftYuZsOWura80TX0Vj67N7t99JwPxn29oMSQJtkc6CXyPg/z9a9PxOHWRGSRQysCGVhcEHcEV4fx7wU2BftIbthydDrzREnRWPhfZvcdbEnoxrzRu+MspfFYV4oms11YAmwflN+Rj0B39QKzWAxGZKkUaYCEPEvIsrhQALWutmFiRa5B18KNwPxp2vLh8U1pdBHIdpPBW8H+frvoOJcjbFKoSeSFkbmBQnlJ6FlBFyLaG+lLjYrndGMzSeaeZMHmkaK0luwmiF2RnNlO5DISOVl02v0BF3leSTzQPhsyVWRDaGYODJpsy6dB1OvQg1YZRwwsUnbzyviJ7WEkmgQbdxdbbnqdztc1emk2NR8yPgMGsMaxR83IgsoZmY29Sf8AgdLCouBzyCaV4opA0kftLYjbQ8t/asdDbarE1l+KeGDKwxGFPZ4pNQwNhJbox6NbS/XY6bJeoP0A4sx4maeTBKpxmGCxiSQME5iXUhQTYsOVgGItqNxrVD/8x+eP92zOH2l9gTcosbX2a24PTQ3Goh8O4nFnFT9iYo53JaSGYFRIwJLKo3DAkm1xoT4VoJcolxzBsTAcJNGVtPG6tz2OwUG+nRr6H4VfBHJVr++P2kP7tmUVy6eyJuXRiAdm8Qd9jcajQR8LRz2lxcZWZwO2SOV+zYja4HoNAbDz3rQw4ZVPNYFyqq0hCh3C7cxAF/lXcTOsal5GCqN2YgAe81Op9itK7iiiVFCoAqgAAAWAA2AA2qoz/iOHCD6Q80lrrEtuY+Z+yPM+69ZXiLj4tdMHoNjMw7x/Ap29Tr5CqTIuGZ8Ye0YlIybtNJclj15AdXPnt501GuROXZA82zvE49wgBIJ7kEYNvU/aPmdvKtDkvBiRASY4hjuIge6D052HtHyGnrVxhI4MGDHhlBcjvOSCxt1dug+6Ph1oUrljzObn4Aeg6D50nIuOLuyTiceWAWMcqjQAC2g2AA9kf1pVZO/QbfPzp0jn0J/IeFR2NRJ7HRGKRyiQxFjTsNAWOlXmFwVhWaVhKVEfDYSp8a2oqpTxHWiVGLY1RT6cFpWqiTKRVMiFRIhU6FaxOhkmJalRrQolqXGtUkQ2ORaOi01Fo6LVUKx8a0dFpqCjKKZNjlFHRaGKMlMVh4xUpKjIaOtBLHMvUe8fyHuFVuNwvKGkj0sCbbWsoAt93uDSrRaRXcga2Onjt/KqRBHwmLD3GzAsLeIVrcw8qj5hi4i4w84BEqG3NYq1yVKG/j+e1GlwvfRk2DMW125uYk+l2NZvjKHnmjXqUAHvcimI864/4HbBsZYQWwxPmTET0b7vgfcfO34G4z5+XD4tu/oI5WPt+COfteB6+u+1y3MTc4THAcx7qs2qyA6BWvvfoeu2+/mv9oHA7YNjLAC2HJ1G5iv0P3fA9NqBnqJpprAcDcZc3Lh8W3e0WOVvrdAkh8fBuux1335qGqNE7GmuU4000gK7E5JBJMk7xgyp7La7j2SRsxHQnb4VPtQMdjY4ULyuEQblvkPE+VeccScevJdMLeNNQZD/AHjfh+wPz9KpJslySNbxHxZDhLrftJf4anb8bfV+flXm2PzHE5hKFN3P1IkHcXzA/wBx+NS+H+EZsT9JJeKI687Dvv48inf8R09a2aSwYNOywqXbYndmP326ny+VO0uBKMplXk/B0WHHaY0q7D/6/wD61/F9s+W3rUvMs6Z+7H3V2vsbeXgP60qSMtaWzYhzc7ILADyHnU/D5bGmygnxOp/Ops2ioRKHLcCxN7HXS49fH3VaplBvcmwHvOm1WbSBfW23x1PlpXVkuoO2l6VA8jZBjy5F3HMfva/ltVNymadwBYBrX6WXT9K0ojL7aD7R/QU7D5eqCyjTc+JvuTTcbRCm7AYXBhBoKlBKMEpWpJDbsGFrtqeRTTTJGmm3pSMbGwubaDa/lem0wMzAKsIFqFhxVnAtYo3bJEK1KjFMhWpKLV0Q2OQUdBTAKItMkItFWhJRFpiCrRYxQlNFQ0AHU0ZGqOpoqmmSyQDTwaArUUGgTCKP+vfvWZ4kX95h/wDz/wDYa0gNZrigkTQOdFBAY9BZwdT6XPuqiSRmWWpiEIkazGRhE32b3IQ+Wh0PXbpUTK8xNzhMcO97Ks2ocHQBid79D19at5dOQsAv0pbTYrYm9xpsRr5VCzHAriIVWYhZOVir+HLvfpba9AHln9oPA5wjGaAE4cnUbmK/+35VL4H4y9nD4pvARyk7+COfHwPuNbzK8zIJwuNHetZXbUODoAx636Hrsdd/Of7QuBzhSZsOLwE95f4RP+35UDXoelk1l+JeM4sNdE+lm+yD3VP32/Qa158/FmKMAg7QhRpzj+8K9EL+Hpr51O4f4LkmtJPeKLf/AMjjyB9keZ+FKkuRuTfBWTT4rMZgO9I/RRokYPlso8z+dbLJeEocKBJiiJZRqFteND5D6x8z8KtoTFh07PDIFHUjcnxY7k1Fl5m3uSf60FJyLhj7sj5hnLynlS6rtp7R8vKpWBy7skaRwOcKSAdQth86lZZlgj7zav8A6fSn5rKORlB7xAAHXvMBSLlJJVEDgyWkVm3EIJ9XN9umlHxGOAvbWwck/gHT3kCoN7yG2v0lvdAuv5lakYDLywBbblAJOu7c7WHW567aDe9OjGxdgTZdSSne16m3N8jr51awYX7Wvl9Ufzo0EAG3vPU+pqQBQFWNC0iKdXDSKB2rhpxphNADSaGTTmNDagDhpt66aZQMpMMtWkC1BwqVZwrUpGjZJjFGFCWirTM2EWnrQ1FFFABFp60xaetMAq0RaGtPU0CCqaIDQQaeDTEHBpyvQQacDQIPz0yeJZVKOLg00NXL0AU0UpwriLEd6En6KU7xn7JPQan09Np+Li5eUbgRy69DcEiw/rp7pU8KyoUkFwf691USTNhrwTG8LgrFKRfkuPZfy193ptSJB8ThGw4BXvx9mA1ujLci/wClVuLwzYuHCQyyNyu78x6lUNgD46Xq24piKw62PNIlvcj6E/1+lR8pXXCD7sh+LP8AypS4NcMnGVrtf9FIeFsJgpWcLzNe6BzzBNPqg7mm4nFvIdDp4dTTuKmP7U5Fzaw66aVXQySEi2vS3XepZrGG1klYGOmnoBrerCOIR8vVmNh5eJ86IkHJGS1ua3TYeQqL29zHbUBWPrYUJGcp9gsuO7wA2+k5if8AxjW3lfS9QY4SRCbEsSHbUkm12UfFvy9KJgMEz95raoVY207zFmtbfe3hYe6rvD4UKLLp4nqaozuyhy3JpebmlIAuTyDv3uQeYt0vba3yvWlRfGuqlPApNjSEK7SrhpDFeuE1w1wmmBwmhsacxobUgOE0M040w0DOGmXrrGm3oAhYZasIhSpUimSFFFWlSoJCCnilSpgPAp60qVAgi08GlSpgPFOBpUqBDgaeDSpUAdBroNKlTEKliIFmQpILg/0CPA0qVIDHZ6JYIxDJ3olcMjncLZlKH05hp+h0s8qXv4byhJ9Ll6VKmVDv8mZ/PkL4mUDcvYe4AGpuX4MRrc6t1P6ClSqe5c5OkhY2bYbk30Gp2PT1tTMLl23PrpblHx7x660qVWY8ltHF/wBUULSpVBQrUqVKmBwmmmlSoAaTTCaVKkMYTTGNdpUADJpjGlSoGMNNvSpUwP/Z"/>
          <p:cNvSpPr>
            <a:spLocks noChangeAspect="1" noChangeArrowheads="1"/>
          </p:cNvSpPr>
          <p:nvPr/>
        </p:nvSpPr>
        <p:spPr bwMode="auto">
          <a:xfrm>
            <a:off x="155575" y="-1584325"/>
            <a:ext cx="5886450" cy="3314700"/>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1036" name="AutoShape 12" descr="data:image/jpeg;base64,/9j/4AAQSkZJRgABAQAAAQABAAD/2wCEAAkGBxQSEhUUEBQUFRQVFBQVFRQUFBQVFBUVFBUWFhQUFBQYHCggGBwlHRQVITEhJikrLi4uFx8zOjMsNygtLiwBCgoKDg0OGhAQGiwlICQuLCwvLCwsLCwvLCwsLCwsLCwsLCwtLCwsLCwsLCwsLCwsLCwsLCwsLCwsLCwsLCwsLP/AABEIAKgBKwMBIgACEQEDEQH/xAAbAAABBQEBAAAAAAAAAAAAAAADAAIEBQYBB//EAEIQAAIBAgQDBQQHBQgCAwEAAAECAwARBAUhMQYSQRMiUWFxMoGRsSNCUmJyocEUJFPR8AczgpKywuHxY7M0Q4MV/8QAGgEAAwEBAQEAAAAAAAAAAAAAAAECAwQFBv/EAC0RAAICAQMCBAUEAwAAAAAAAAABAhEDEiExBEEiUWHwE3Gh0eEVMlKxBULB/9oADAMBAAIRAxEAPwCtU0RWqMrUVWrms7KJCmiKajg0RWosKJKmng0FTRFNFgGBp4NCU0VaYBVp4oa0RTQTQ8U4VX5lm8UAvIwB6KNWPurHZtxhLJdYR2a+O7n39PdUuaRvi6bJl4W3mbPM86hw4+kbXoo1Y+6sZm/GEst1i+jXxHtn39PdVVl+VTYlvo1La6ufZHqxrVZZwvFGVMn07m9uUXiUjxtqanxSO1YsGD9279+9zLZdlE2JN0UkX1djZfex3rUYDhSBQO1LSm9jyaKp8LDWrPMM2hgW0xHNa3YpZrEbEW9n31ks14rlluI/olO/L7bfiejwxK1Z837dl797AuK8tiglCwtcEXZb35T4XqkrpN965WbZ3Qi4xSbsscmzqTDt3TdD7SHb1Hga2+FzdJV5kPqOo8jXm9FwuJaNuZDb5HyNUpUcvUdKp+JcnoL4mmDEVn8NmXaDTQ9RRxMaeo8142tmX8WIqZFNWcinqdBiKpSIcS9VqKrVWwT1LR6tMyaJYNOBoCtRFaqskfSrgNdvTENNcNOrhoAYa4acaaaBDTTSKdTTQA0imWp5rlMDLq9GV6gK9FV657Omier0VWqCr0VZKLCicrUZTUJJKOj07FRLSiqarsVmMcQvIwHgOp9BWbzLit2uIRyD7R1c/oKHJI1x9PPJwjX47M4oReRgPAbsfQVk804vke6wjs1+1u5/QVR4bDS4h7IGkc6+J9STsPWtblPCCLZsS3aHpHH7Oh1u31iPAeHWp8UjsWHDg3nu/L8fcy2By+bEt9GrOfrMdh5sxrXZVwhGgDykTG4BVT3F8b21a1W+LxMWHQc8ixKDdERbFlOnKYjr76yeZcXMQUwqiFD1Fu0Pv2Xfp8afhiHxM2faGy99/sarMsxhw4HO/JYd2NAOa3mmwPS5rIZnxVI4KQAQob+z7Zv4t7+lUDsSSSSSdydT8a9JyDBiDCKFRXmYB2U8twXsRzAm4AW1JNyHPHj6aKlJameak33NNrcZlxGrxlYiElEgAYIBGBe3fdgRbfyq3y3NQQ5xMaxBLC7KvLe2tiNwdwTa/MN6NC8xvr2uYfX8HmFKvalhQi/Ktvwj+VcOHT7Cf5R/Kq+F6kfqS/j9fweLVw17I+CiJv2cd9rlF/lQWyyE7xR/5F/lS+H6h+or+P1PI43INwdaucHjA+mzeH8q3r5LhzvDH/kFR34ew38FR6XHyNGgxydVCfKZl1ajxy1OzTJuXvRar1XqPTxqpVqlqjJNMtoJqsIMRVDHJUyGaqTIlE0Eb0ZWqpgnqbHLVpmTRNVqdeo6tRFaqsgLXDXL0qYhGmmnVw0wGGmmnGmmgQw1ynGm0AYlWoqmoqmio1cx2USlooqOjUdTTFQVGqJnWNeNB2ZsSbE+GnSpQqHnaXhPkQfzt+tJ8GmGviKzLysSSWJJPU6mm0UimEVFnvKKrYuuFs+/ZGYlOdXABsbMOW9rfGrHH8ZnlK4WMRAkksbM1zvyjZfzrJ0qep1RjLpccpamtx80zOxZyWY7km5PvplKlUm6VFnw5l/b4iNCO7fmf8K6n47e+tzxTknaBpUZUZVF27y91NSDY2a+u+1Qv7Ocv5UeYjVzyL+FfaPvP+mteTfbX5e810Qj4TwuuzastLt7ZhhkpmVhhywRjqUKrC5I7xVWuyjy11q9w+WxwIZMRytZVFyvMqqgAAUWux7o6dKu2+PyHoOvvrD8QxYvBTHFwySTxG3axyG/Ko8ABYL5gaelWkjjlkk1TNNk2ew4pS0Dc1jYgizDwJXwPjU4155LgRL+/wCUNyyD+9gG992HL/t2O41rT8McSx4xbexKvtxncdCV8R8utDRCZd1ylcXtcX8L6/Csq+fzTNNHhTGk8LsOwmQ80iL9ZW5hv4W8Ndb0imW+ZZ5DDfna5XVlQc7INLsyjVQLjU+NUGIz4yytEkvYlrNhZbK0UwsNGJG97i2lqgRxpjGMmGAwuPivzxWCq9tCCLWI6Xt110sak5MmFxMb4SaAQThizRi4IfrJCTt6DS3iKqkRZPyfPiX/AGfGKIsQNvsSj7UZ/SjZplHNdo9D1XofTwNUuIy2TTDY1JJox/cYyJS0kfgHAufD/ncXuTGWKA/tjr3GYCRu7eMeyz32J+PjSlEqEmjO6g2OhFFSSo+dcT4Z5AEDHWzSgWX/ACnVh5/OnqdAQQQRcEG4I8QaxlFxOiM1LgsYpqnQT1So9SYpaEwcTQRS1IVqpYJ6nxTVaZk4k8NTgajo9EDVZFBb1w00Gu3pkiNMNPJpppgMNNp5phoAwa0RaGKItcx2hko8ZoCCpCCgQdaZjU5o3H3TREFEK0xLZ2YoUmWiMtiR4E121ZtHt4cu9EYiuUd0pLhHIJCsQNyAbD30kdMqSsBT4oixCqLkkAep0FctWg4HwPa4kMR3YgXPhfZB8Tf/AA1UVbowy5dMHLyPQstwQhiSPoigWGxPUk9bm5qUTXTVdgs5hmkeOF1dowC/KQQLm1gb6+64HjXSfNN27ZOptqcTVGnEsEshgil5Jtl7SJwCd+6G5ebTbXXzooRQZ5w/Lg5Di8u03MkGpUrueVRuvW243FRJMOmYL+15eexxkdmkjBALHxvsb9G2Ox8oOYRyCcxZhIY8Rzc2Gxo7qaWAU8tgEuNwLqSb71c5rwrPHy4rCuP2pReURrypKfrMqXtc9V2bewNUQVGXquLsoJw2ZRX7xuvbld+f72mv6jaXzjHN2c37rmUPsv7IkK6gab+Pobi4uK6UizZeZPoMfENRqvPy7G+9gevtKd7i1Ow+CnzCMpiYTHPCeVMXfluVaxUgDvka6rpcbg0AR8Q37Q/JiSMJmMOqTEhI5gNrttr4/C+q1df/AMdsbh4pcUOwxCG/bJo3Kre1voCNR0G9SM64pgwihGbt50UCwtfmAF2dtkudbDXXasTiMdjc0fkUEpf2F7sKeBkY7n19wo3B0jS5vxvFAvZ4cnEONDIx7l/EsAOf/Dp51mYcDjczYO5PJfR3usS+PIo9o+nvNazIuBIorNiLTP8AZt9Ev+H6/v08q1nLbalaXAU3yY2PgGARFWZzIR/e7cp+6m1vI3PnWTkE2Ak7OYcyG5FvZYdXjPQ+I+PjXqWYY+KFS0zqgsTqdSBvyrufdVer4bMYDazodxs6N0Pip8/mKL8x1XHJmcPMrqGQ3U9fPwI6HyoyvVFmmVz5dJzL3omNg1u6w+xIPqt5/DqKssBjVmXmTce0p3X18R51lKFbrg3x5dWz5LOKWpsM9VStRo5KlM0aL+GepKSVRRTVPgnq0zJxLMNTg1RUkooarM2g1cJpnNXb0xHTTaRNcpiMGtGQUKOpES1zHaFjFSEWmRrUhFpiOoKkItNRakRCgKMznmXFGLAd1tfQ1WAVvXhDAhtQayuaZYYm09k7Hw8jSaOzp8u9Mr0S++w3ojSuy8vMeTYLeyi/ltSY9BsPzPjRcItyQdiNfjUHpKVq2VM0fKSDrqdRqDbqD1Feh8DYMw4Uy8hZ5WuFXlDFV7qC7EAa8xuTsayr5cZHVF3d1UeRchQfzFerDBiIKgHdVQq/hUWH5Ctca7nn/wCRyrQorv8A8MTl3HqGZ4cZEcOwblBJLAeUmnd/Ftr0GtVHEvDMmGmGKy8kBjzKqdGOpVOhVhqF2OoH1QdhxJw3FihdkUyAWBvylgNlLgXHkbG3gRcHEp+05erABsRgrlZI2urwnQkMBfsmFwQwupuGG4Nbr0PEfqW+Ex8OcYYwyMYp171lJtcbSKt++niDqPgTWZtguZYMJjHj/brfQzhmVVQEiNZpCt2JKkCwvtqCdY74VMWTPl8hGLitIy2CPKv8QKNBKNmA7rHX6wBsYsbh82h7LFWhxaaK1rXO3dB3BO6bjp5MOTmFxwnvl+bryyjSKY2FzspDbcx6Ns2x10Mvh2XFYOb9jmR8RGBzRSR2uiagc3MQFXQixOhGlxanDhxnhUZtJEY4L8kquwkKm3dkkYDu6bak3GtxrWZ3x8qL2WAWyjTtXB+KK2pP3m+HWjkOC9z/AAmBgm/asTYScvdQbudQW7Me2bG1zp41kc54zxOLbssKrRq2gVLtM/qw29B8TXMm4PxOMbtsSzIrWJeS5lf8KnYeZsPAGvRsmySHCrywIAT7TnV2/E36beVLZD3Zi+Hv7PDo+NNuvYodf8cg+S/Gt9hsMkahI1VFGyqAAPdRnvY2sTbQE2F+lzY2+FZbK+KmMkkGKjEOIXmMa3PJJoSihj1Omux6eFLdj2RcYLNo5ZJYk5+aIgPdHUXPQEj+ulxrVJjeJ3kkMOXossiBzJ2t0A5CAVUMVLG5tvpb31EwobNcIH7XssRHIzKI2IVSLFOZAb7Ws24t6iql1aeUJL+7ZlFbkk0VMRb2bkacxGx2PpoGkiW2LE4psVMmIiQLjMOOWTCSC/MqlrtGDqT3jddxpbYcwjjA+ISTLEkjxJDdvhyto+6Lnm2GpFulyRsd9FHkrYxY5sUj4bExsB2kZUM4XrbW3lfbzBq4zTKRPy80s6cv8KQpzfisNf8Ami0KmRsnzGPHYcsU0N0kjYXAYAEjzGoIP61ieIuGpMG3bYYsYxrcatGD0b7Sefx8T6LgMBHAgjhUKg6DqepJ3J86OwqU6KatHm+VZoswtosg3Xo3iU/luPMVYKaDxTweVvNgwdDzNEu4trzRW/0/DwqsynOg9klID7B9lY+DfZb8j5HeZQ7xNceX/WRfI9SopagXp6PWZs0XMOIqbHLVDHLUyGeqTM2i3D04NUKOWjq1XZm0HvXb0NTT6okxMS1KjWgxipUYrnOsLGtSI1pkYo6CmKx6LR0WmIKMooCwiClicKJFKtsRT41qQgphZgsyy5oWs23RvGhYZrMPhXoGJwayqVcXHy9KxmZ5Y0DWO31W8f8AmolGtz0+m6hTWmXP9lhgI/poj4Sx/wCta9PsGFm+NeZ4Brsh8GQ/mDXokmJCsoOgYObnQDkte/uP5Vvj4PN667RHnhKmx9xquxmDJPPHYSAW19iRf4cgHTU2bdSTa4LK2kZQwsf+qo86xSYVGknblRfrWJvfQAAbmqaONMxi8LI8yYnAMcM6P30MZaK9yHVLEBtiCFJU30Irue8R4TBSSNCiy4pz3yvTYWeS3dAsO6uptrYm9ZriHjefFt2WFDxxsQoVbmaQk2AJXa+g5V+Jqz4a/s62fG+ogU/+xx8l+PSq+YvkZ9VxubSfaVTubpBF89fi3rW+4c4Kgwtnb6WYfXYd1T9xNQPU3PptWhVEiSwCRxovkqKo3PgBVLBxlgnlESzAsTyg8rhSegDkW9+1K2+B0lyX1Q8bmUMJAmljjLbB3VSfMXO3nWe4j4mZZlwcH0Ursg7aZR2aqwPeQfWN7AEi17jpWekiVMTJFnKhmmVRHix3QoW4BWwAUai5tod9Dekojci4zvNJZMf+yGdsJGUBjkQAtK7Act3J0F+YWB1K23ItVZlE7Srg8zsWY/uuNVRe5Ogf7Sk2BG4JHiGCbJ3V0wOMR5oWv+zYiJSXiBtfx7mo5lOg0I0tWhwvCbFozi8TJiFhbmiQqFAI2Ltcl9h16eGlVsiN2Z3h3hG7SxYmKaOSNrpionKqQQLIpOjDrcC/eIPLYVtcvyhYwnaM08iAhZZgrSC+4VrXA95PnVhLMBodTylgo1Zgu/Ku53HxFZDE8QS4qMtl7cksLFpMPIi9o6g201+IGt9Lg2ut2PZGuptYbM84kx+HUYYHnRv3nDBuWRkFtFbcre4NtdRcaaswUs2EWWTDZe0cVueQS4gkhVGpEZNxsTexPypaR6jdmmmomUZiuIhSZAQHB0O4IJVh56qdalmpKGmslxVwks95IAFm3K7LJ6/Zbz69fEauRwoJYgAC5JIAA8STtWJz/jpVumEAdtu1YdwfgX63qdPWqjfYmVVuZ/Ls1aI9liQw5Ty3YHmQj6rjcr+Y8xpV7HIGAKkEHYjas/lmT4nHuZCTyk96aT2dOi/at4DQeVa9Mqgw8XZqzswuxYnrbXTYDbT/ALqZxXYvDN8MiK9HjkqJTg1ZHQ0WcM1T4JL1TQa1a4ZauLMpIsUolDjp/NVmZkY6lRCo0YqXGKxOlkiOpCChRCpKLTJsei0ZFpqLUhFoSFZ1FqQgpiLR0WrSFY5BTcXhFlQq4uD+XpR0SjJHRQ1KjH4jANCQDsNm8beNbPPcMXiuvQPf0ZCp/I/lTZ8GJF5WGh/rSraAWUX6AA/KnFUGfLrSvkiwYsFWA0ZAdNDtflOn4TpTk7PExFXUMrDldGFxqoYjz0YVHxeXXbmQ2F7m3Syy/EEuB767kJHKw63U+4xRi/5Vpych45x3wY+AftYuZsOWura80TX0Vj67N7t99JwPxn29oMSQJtkc6CXyPg/z9a9PxOHWRGSRQysCGVhcEHcEV4fx7wU2BftIbthydDrzREnRWPhfZvcdbEnoxrzRu+MspfFYV4oms11YAmwflN+Rj0B39QKzWAxGZKkUaYCEPEvIsrhQALWutmFiRa5B18KNwPxp2vLh8U1pdBHIdpPBW8H+frvoOJcjbFKoSeSFkbmBQnlJ6FlBFyLaG+lLjYrndGMzSeaeZMHmkaK0luwmiF2RnNlO5DISOVl02v0BF3leSTzQPhsyVWRDaGYODJpsy6dB1OvQg1YZRwwsUnbzyviJ7WEkmgQbdxdbbnqdztc1emk2NR8yPgMGsMaxR83IgsoZmY29Sf8AgdLCouBzyCaV4opA0kftLYjbQ8t/asdDbarE1l+KeGDKwxGFPZ4pNQwNhJbox6NbS/XY6bJeoP0A4sx4maeTBKpxmGCxiSQME5iXUhQTYsOVgGItqNxrVD/8x+eP92zOH2l9gTcosbX2a24PTQ3Goh8O4nFnFT9iYo53JaSGYFRIwJLKo3DAkm1xoT4VoJcolxzBsTAcJNGVtPG6tz2OwUG+nRr6H4VfBHJVr++P2kP7tmUVy6eyJuXRiAdm8Qd9jcajQR8LRz2lxcZWZwO2SOV+zYja4HoNAbDz3rQw4ZVPNYFyqq0hCh3C7cxAF/lXcTOsal5GCqN2YgAe81Op9itK7iiiVFCoAqgAAAWAA2AA2qoz/iOHCD6Q80lrrEtuY+Z+yPM+69ZXiLj4tdMHoNjMw7x/Ap29Tr5CqTIuGZ8Ye0YlIybtNJclj15AdXPnt501GuROXZA82zvE49wgBIJ7kEYNvU/aPmdvKtDkvBiRASY4hjuIge6D052HtHyGnrVxhI4MGDHhlBcjvOSCxt1dug+6Ph1oUrljzObn4Aeg6D50nIuOLuyTiceWAWMcqjQAC2g2AA9kf1pVZO/QbfPzp0jn0J/IeFR2NRJ7HRGKRyiQxFjTsNAWOlXmFwVhWaVhKVEfDYSp8a2oqpTxHWiVGLY1RT6cFpWqiTKRVMiFRIhU6FaxOhkmJalRrQolqXGtUkQ2ORaOi01Fo6LVUKx8a0dFpqCjKKZNjlFHRaGKMlMVh4xUpKjIaOtBLHMvUe8fyHuFVuNwvKGkj0sCbbWsoAt93uDSrRaRXcga2Onjt/KqRBHwmLD3GzAsLeIVrcw8qj5hi4i4w84BEqG3NYq1yVKG/j+e1GlwvfRk2DMW125uYk+l2NZvjKHnmjXqUAHvcimI864/4HbBsZYQWwxPmTET0b7vgfcfO34G4z5+XD4tu/oI5WPt+COfteB6+u+1y3MTc4THAcx7qs2qyA6BWvvfoeu2+/mv9oHA7YNjLAC2HJ1G5iv0P3fA9NqBnqJpprAcDcZc3Lh8W3e0WOVvrdAkh8fBuux1335qGqNE7GmuU4000gK7E5JBJMk7xgyp7La7j2SRsxHQnb4VPtQMdjY4ULyuEQblvkPE+VeccScevJdMLeNNQZD/AHjfh+wPz9KpJslySNbxHxZDhLrftJf4anb8bfV+flXm2PzHE5hKFN3P1IkHcXzA/wBx+NS+H+EZsT9JJeKI687Dvv48inf8R09a2aSwYNOywqXbYndmP326ny+VO0uBKMplXk/B0WHHaY0q7D/6/wD61/F9s+W3rUvMs6Z+7H3V2vsbeXgP60qSMtaWzYhzc7ILADyHnU/D5bGmygnxOp/Ops2ioRKHLcCxN7HXS49fH3VaplBvcmwHvOm1WbSBfW23x1PlpXVkuoO2l6VA8jZBjy5F3HMfva/ltVNymadwBYBrX6WXT9K0ojL7aD7R/QU7D5eqCyjTc+JvuTTcbRCm7AYXBhBoKlBKMEpWpJDbsGFrtqeRTTTJGmm3pSMbGwubaDa/lem0wMzAKsIFqFhxVnAtYo3bJEK1KjFMhWpKLV0Q2OQUdBTAKItMkItFWhJRFpiCrRYxQlNFQ0AHU0ZGqOpoqmmSyQDTwaArUUGgTCKP+vfvWZ4kX95h/wDz/wDYa0gNZrigkTQOdFBAY9BZwdT6XPuqiSRmWWpiEIkazGRhE32b3IQ+Wh0PXbpUTK8xNzhMcO97Ks2ocHQBid79D19at5dOQsAv0pbTYrYm9xpsRr5VCzHAriIVWYhZOVir+HLvfpba9AHln9oPA5wjGaAE4cnUbmK/+35VL4H4y9nD4pvARyk7+COfHwPuNbzK8zIJwuNHetZXbUODoAx636Hrsdd/Of7QuBzhSZsOLwE95f4RP+35UDXoelk1l+JeM4sNdE+lm+yD3VP32/Qa158/FmKMAg7QhRpzj+8K9EL+Hpr51O4f4LkmtJPeKLf/AMjjyB9keZ+FKkuRuTfBWTT4rMZgO9I/RRokYPlso8z+dbLJeEocKBJiiJZRqFteND5D6x8z8KtoTFh07PDIFHUjcnxY7k1Fl5m3uSf60FJyLhj7sj5hnLynlS6rtp7R8vKpWBy7skaRwOcKSAdQth86lZZlgj7zav8A6fSn5rKORlB7xAAHXvMBSLlJJVEDgyWkVm3EIJ9XN9umlHxGOAvbWwck/gHT3kCoN7yG2v0lvdAuv5lakYDLywBbblAJOu7c7WHW567aDe9OjGxdgTZdSSne16m3N8jr51awYX7Wvl9Ufzo0EAG3vPU+pqQBQFWNC0iKdXDSKB2rhpxphNADSaGTTmNDagDhpt66aZQMpMMtWkC1BwqVZwrUpGjZJjFGFCWirTM2EWnrQ1FFFABFp60xaetMAq0RaGtPU0CCqaIDQQaeDTEHBpyvQQacDQIPz0yeJZVKOLg00NXL0AU0UpwriLEd6En6KU7xn7JPQan09Np+Li5eUbgRy69DcEiw/rp7pU8KyoUkFwf691USTNhrwTG8LgrFKRfkuPZfy193ptSJB8ThGw4BXvx9mA1ujLci/wClVuLwzYuHCQyyNyu78x6lUNgD46Xq24piKw62PNIlvcj6E/1+lR8pXXCD7sh+LP8AypS4NcMnGVrtf9FIeFsJgpWcLzNe6BzzBNPqg7mm4nFvIdDp4dTTuKmP7U5Fzaw66aVXQySEi2vS3XepZrGG1klYGOmnoBrerCOIR8vVmNh5eJ86IkHJGS1ua3TYeQqL29zHbUBWPrYUJGcp9gsuO7wA2+k5if8AxjW3lfS9QY4SRCbEsSHbUkm12UfFvy9KJgMEz95raoVY207zFmtbfe3hYe6rvD4UKLLp4nqaozuyhy3JpebmlIAuTyDv3uQeYt0vba3yvWlRfGuqlPApNjSEK7SrhpDFeuE1w1wmmBwmhsacxobUgOE0M040w0DOGmXrrGm3oAhYZasIhSpUimSFFFWlSoJCCnilSpgPAp60qVAgi08GlSpgPFOBpUqBDgaeDSpUAdBroNKlTEKliIFmQpILg/0CPA0qVIDHZ6JYIxDJ3olcMjncLZlKH05hp+h0s8qXv4byhJ9Ll6VKmVDv8mZ/PkL4mUDcvYe4AGpuX4MRrc6t1P6ClSqe5c5OkhY2bYbk30Gp2PT1tTMLl23PrpblHx7x660qVWY8ltHF/wBUULSpVBQrUqVKmBwmmmlSoAaTTCaVKkMYTTGNdpUADJpjGlSoGMNNvSpUwP/Z"/>
          <p:cNvSpPr>
            <a:spLocks noChangeAspect="1" noChangeArrowheads="1"/>
          </p:cNvSpPr>
          <p:nvPr/>
        </p:nvSpPr>
        <p:spPr bwMode="auto">
          <a:xfrm>
            <a:off x="155575" y="-1584325"/>
            <a:ext cx="5886450" cy="3314700"/>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1038" name="Picture 14" descr="http://www.mindfulmum.co.uk/files/2012/05/UK-public-support-end-to-tobacco-advertising-to-children.jpg"/>
          <p:cNvPicPr>
            <a:picLocks noChangeAspect="1" noChangeArrowheads="1"/>
          </p:cNvPicPr>
          <p:nvPr/>
        </p:nvPicPr>
        <p:blipFill>
          <a:blip r:embed="rId4" cstate="print"/>
          <a:srcRect/>
          <a:stretch>
            <a:fillRect/>
          </a:stretch>
        </p:blipFill>
        <p:spPr bwMode="auto">
          <a:xfrm>
            <a:off x="6350586" y="2708920"/>
            <a:ext cx="2793414" cy="1572990"/>
          </a:xfrm>
          <a:prstGeom prst="rect">
            <a:avLst/>
          </a:prstGeom>
          <a:noFill/>
        </p:spPr>
      </p:pic>
      <p:pic>
        <p:nvPicPr>
          <p:cNvPr id="9" name="Picture 8" descr="Flyer(bookmark) warning of the dangers of smoking"/>
          <p:cNvPicPr/>
          <p:nvPr/>
        </p:nvPicPr>
        <p:blipFill>
          <a:blip r:embed="rId5" cstate="print"/>
          <a:srcRect/>
          <a:stretch>
            <a:fillRect/>
          </a:stretch>
        </p:blipFill>
        <p:spPr bwMode="auto">
          <a:xfrm>
            <a:off x="323528" y="188640"/>
            <a:ext cx="2295525" cy="5486400"/>
          </a:xfrm>
          <a:prstGeom prst="rect">
            <a:avLst/>
          </a:prstGeom>
          <a:noFill/>
          <a:ln w="9525">
            <a:noFill/>
            <a:miter lim="800000"/>
            <a:headEnd/>
            <a:tailEnd/>
          </a:ln>
        </p:spPr>
      </p:pic>
      <p:pic>
        <p:nvPicPr>
          <p:cNvPr id="1026" name="Picture 2" descr="https://encrypted-tbn1.gstatic.com/images?q=tbn:ANd9GcTgvH6gU_MRnsiEfFl42Z-DimCfy-YV26umEaITej2FExK4QjU-sQ"/>
          <p:cNvPicPr>
            <a:picLocks noChangeAspect="1" noChangeArrowheads="1"/>
          </p:cNvPicPr>
          <p:nvPr/>
        </p:nvPicPr>
        <p:blipFill>
          <a:blip r:embed="rId6" cstate="print"/>
          <a:srcRect/>
          <a:stretch>
            <a:fillRect/>
          </a:stretch>
        </p:blipFill>
        <p:spPr bwMode="auto">
          <a:xfrm>
            <a:off x="2411760" y="3356992"/>
            <a:ext cx="4320480" cy="2875085"/>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GB" dirty="0" smtClean="0"/>
              <a:t>Change in post-war years</a:t>
            </a:r>
            <a:endParaRPr lang="en-GB" dirty="0"/>
          </a:p>
        </p:txBody>
      </p:sp>
      <p:sp>
        <p:nvSpPr>
          <p:cNvPr id="3" name="Content Placeholder 2"/>
          <p:cNvSpPr>
            <a:spLocks noGrp="1"/>
          </p:cNvSpPr>
          <p:nvPr>
            <p:ph sz="quarter" idx="1"/>
          </p:nvPr>
        </p:nvSpPr>
        <p:spPr>
          <a:xfrm>
            <a:off x="457200" y="1484784"/>
            <a:ext cx="8229600" cy="4641379"/>
          </a:xfrm>
        </p:spPr>
        <p:txBody>
          <a:bodyPr>
            <a:normAutofit lnSpcReduction="10000"/>
          </a:bodyPr>
          <a:lstStyle/>
          <a:p>
            <a:r>
              <a:rPr lang="en-GB" dirty="0" smtClean="0"/>
              <a:t>TB figures peaked for last time after 2</a:t>
            </a:r>
            <a:r>
              <a:rPr lang="en-GB" baseline="30000" dirty="0" smtClean="0"/>
              <a:t>nd</a:t>
            </a:r>
            <a:r>
              <a:rPr lang="en-GB" dirty="0" smtClean="0"/>
              <a:t> WW, infectious disease in decline</a:t>
            </a:r>
          </a:p>
          <a:p>
            <a:r>
              <a:rPr lang="en-GB" dirty="0" smtClean="0"/>
              <a:t>Deaths in childhood and early adulthood declined – more people lived through and past middle-age</a:t>
            </a:r>
          </a:p>
          <a:p>
            <a:r>
              <a:rPr lang="en-GB" dirty="0" smtClean="0"/>
              <a:t>Interest in non-communicable diseases – suggested ‘new epidemics’ of heart disease, </a:t>
            </a:r>
            <a:r>
              <a:rPr lang="en-GB" dirty="0" smtClean="0"/>
              <a:t>stroke </a:t>
            </a:r>
            <a:r>
              <a:rPr lang="en-GB" dirty="0" smtClean="0"/>
              <a:t>and cancer were imminent. 1980 heart disease identified as number one killer in England and Wales</a:t>
            </a:r>
          </a:p>
          <a:p>
            <a:r>
              <a:rPr lang="en-GB" dirty="0" smtClean="0"/>
              <a:t>These were more visible in population that lived longer</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Changing expectations, changing </a:t>
            </a:r>
            <a:r>
              <a:rPr lang="en-GB" dirty="0" smtClean="0"/>
              <a:t>time frames</a:t>
            </a:r>
            <a:endParaRPr lang="en-GB" dirty="0"/>
          </a:p>
        </p:txBody>
      </p:sp>
      <p:sp>
        <p:nvSpPr>
          <p:cNvPr id="3" name="Content Placeholder 2"/>
          <p:cNvSpPr>
            <a:spLocks noGrp="1"/>
          </p:cNvSpPr>
          <p:nvPr>
            <p:ph sz="quarter" idx="1"/>
          </p:nvPr>
        </p:nvSpPr>
        <p:spPr>
          <a:xfrm>
            <a:off x="457200" y="1412776"/>
            <a:ext cx="8229600" cy="5112568"/>
          </a:xfrm>
        </p:spPr>
        <p:txBody>
          <a:bodyPr>
            <a:normAutofit fontScale="92500" lnSpcReduction="10000"/>
          </a:bodyPr>
          <a:lstStyle/>
          <a:p>
            <a:r>
              <a:rPr lang="en-GB" dirty="0" smtClean="0"/>
              <a:t>‘</a:t>
            </a:r>
            <a:r>
              <a:rPr lang="en-GB" i="1" dirty="0" smtClean="0"/>
              <a:t>It isn’t such a very great advantage to be young… The best years should be after forty years of age. All the work and effort, the struggle and stress of youth, both physical and mental, should yield rich harvests of bodily and mental health in the forties. The healthy man at forty is in the prime of life. As for the woman of forty, she has attained her physical maturity… Far too many people in middle life are depressed, dull, uninterested, slack, and sick of their lives. And the great fundamental cause is ill health.’ </a:t>
            </a:r>
          </a:p>
          <a:p>
            <a:pPr marL="0" indent="0">
              <a:buNone/>
            </a:pPr>
            <a:endParaRPr lang="en-GB" i="1" dirty="0"/>
          </a:p>
          <a:p>
            <a:pPr marL="0" indent="0">
              <a:buNone/>
            </a:pPr>
            <a:r>
              <a:rPr lang="en-GB" dirty="0" smtClean="0"/>
              <a:t>(Elizabeth Sloan </a:t>
            </a:r>
            <a:r>
              <a:rPr lang="en-GB" dirty="0" err="1" smtClean="0"/>
              <a:t>Chesser</a:t>
            </a:r>
            <a:r>
              <a:rPr lang="en-GB" dirty="0" smtClean="0"/>
              <a:t>, ‘Health in the Forties’, </a:t>
            </a:r>
            <a:r>
              <a:rPr lang="en-GB" i="1" dirty="0" smtClean="0"/>
              <a:t>The Quiver</a:t>
            </a:r>
            <a:r>
              <a:rPr lang="en-GB" dirty="0" smtClean="0"/>
              <a:t> 49 (March 1914).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r>
              <a:rPr lang="en-GB" dirty="0" smtClean="0"/>
              <a:t>Public health responses</a:t>
            </a:r>
            <a:endParaRPr lang="en-GB" dirty="0"/>
          </a:p>
        </p:txBody>
      </p:sp>
      <p:sp>
        <p:nvSpPr>
          <p:cNvPr id="3" name="Content Placeholder 2"/>
          <p:cNvSpPr>
            <a:spLocks noGrp="1"/>
          </p:cNvSpPr>
          <p:nvPr>
            <p:ph sz="quarter" idx="1"/>
          </p:nvPr>
        </p:nvSpPr>
        <p:spPr>
          <a:xfrm>
            <a:off x="467544" y="1340768"/>
            <a:ext cx="8229600" cy="5256584"/>
          </a:xfrm>
        </p:spPr>
        <p:txBody>
          <a:bodyPr>
            <a:normAutofit fontScale="77500" lnSpcReduction="20000"/>
          </a:bodyPr>
          <a:lstStyle/>
          <a:p>
            <a:endParaRPr lang="en-GB" dirty="0" smtClean="0"/>
          </a:p>
          <a:p>
            <a:r>
              <a:rPr lang="en-GB" dirty="0" smtClean="0"/>
              <a:t>Prevention became more significant for public health policy and interventions.</a:t>
            </a:r>
          </a:p>
          <a:p>
            <a:pPr lvl="1"/>
            <a:r>
              <a:rPr lang="en-GB" dirty="0" err="1" smtClean="0"/>
              <a:t>E.g</a:t>
            </a:r>
            <a:r>
              <a:rPr lang="en-GB" dirty="0" smtClean="0"/>
              <a:t> 1962 Report by the Royal College of Physicians on </a:t>
            </a:r>
            <a:r>
              <a:rPr lang="en-GB" i="1" dirty="0" smtClean="0"/>
              <a:t>Smoking and Health</a:t>
            </a:r>
            <a:r>
              <a:rPr lang="en-GB" dirty="0" smtClean="0"/>
              <a:t>, showed mortality from respiratory diseases in men aged between 45-64.</a:t>
            </a:r>
          </a:p>
          <a:p>
            <a:pPr lvl="1"/>
            <a:r>
              <a:rPr lang="en-GB" dirty="0" smtClean="0"/>
              <a:t>In 1950 for first time, mortality from TB lower than cancer, and lung cancer to blame for this increase. Associated with smoking. </a:t>
            </a:r>
          </a:p>
          <a:p>
            <a:r>
              <a:rPr lang="en-GB" dirty="0" smtClean="0"/>
              <a:t>Richard Doll and Austin Bradford Hill work on lung cancer and smoking</a:t>
            </a:r>
          </a:p>
          <a:p>
            <a:r>
              <a:rPr lang="en-GB" dirty="0" smtClean="0"/>
              <a:t>Also associated smoking with heart disease.</a:t>
            </a:r>
          </a:p>
          <a:p>
            <a:r>
              <a:rPr lang="en-GB" dirty="0" smtClean="0"/>
              <a:t>Life insurance companies joined forces with public health bodies to produce statistics to show rise in chronic illnesses.</a:t>
            </a:r>
          </a:p>
          <a:p>
            <a:r>
              <a:rPr lang="en-GB" dirty="0" smtClean="0"/>
              <a:t>In UK strong link with occupational health</a:t>
            </a:r>
          </a:p>
          <a:p>
            <a:pPr lvl="1"/>
            <a:r>
              <a:rPr lang="en-GB" dirty="0" smtClean="0"/>
              <a:t>E.g. 1949 Jerry Morris research on cardiovascular disease – compared sedentary London bus drivers with conductors who climbed stairs . Associated exercise with reduction in heart disease.</a:t>
            </a:r>
          </a:p>
          <a:p>
            <a:r>
              <a:rPr lang="en-GB" dirty="0" smtClean="0"/>
              <a:t>People still dying until recently from industrial diseases e.g. asbestosis</a:t>
            </a:r>
            <a:endParaRPr lang="en-GB"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83568" y="274638"/>
            <a:ext cx="7546032" cy="706090"/>
          </a:xfrm>
        </p:spPr>
        <p:txBody>
          <a:bodyPr/>
          <a:lstStyle/>
          <a:p>
            <a:r>
              <a:rPr lang="en-GB" dirty="0" smtClean="0"/>
              <a:t>Health education WW2 </a:t>
            </a:r>
            <a:endParaRPr lang="en-GB" dirty="0"/>
          </a:p>
        </p:txBody>
      </p:sp>
      <p:pic>
        <p:nvPicPr>
          <p:cNvPr id="33794" name="Picture 2" descr="A handkerchief being blown away by a sneeze. Colour lithogra"/>
          <p:cNvPicPr>
            <a:picLocks noChangeAspect="1" noChangeArrowheads="1"/>
          </p:cNvPicPr>
          <p:nvPr/>
        </p:nvPicPr>
        <p:blipFill>
          <a:blip r:embed="rId3" cstate="print"/>
          <a:srcRect/>
          <a:stretch>
            <a:fillRect/>
          </a:stretch>
        </p:blipFill>
        <p:spPr bwMode="auto">
          <a:xfrm>
            <a:off x="899592" y="1196752"/>
            <a:ext cx="3314700" cy="5486400"/>
          </a:xfrm>
          <a:prstGeom prst="rect">
            <a:avLst/>
          </a:prstGeom>
          <a:noFill/>
        </p:spPr>
      </p:pic>
      <p:pic>
        <p:nvPicPr>
          <p:cNvPr id="33796" name="Picture 4" descr="A boy casting the shadow of an adult, referring to the dange"/>
          <p:cNvPicPr>
            <a:picLocks noChangeAspect="1" noChangeArrowheads="1"/>
          </p:cNvPicPr>
          <p:nvPr/>
        </p:nvPicPr>
        <p:blipFill>
          <a:blip r:embed="rId4" cstate="print"/>
          <a:srcRect/>
          <a:stretch>
            <a:fillRect/>
          </a:stretch>
        </p:blipFill>
        <p:spPr bwMode="auto">
          <a:xfrm>
            <a:off x="5004048" y="1196752"/>
            <a:ext cx="3495675" cy="5486400"/>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1752" y="228600"/>
            <a:ext cx="8534400" cy="608112"/>
          </a:xfrm>
        </p:spPr>
        <p:txBody>
          <a:bodyPr/>
          <a:lstStyle/>
          <a:p>
            <a:r>
              <a:rPr lang="en-GB" dirty="0" smtClean="0"/>
              <a:t>Public Health Posters</a:t>
            </a:r>
            <a:endParaRPr lang="en-GB" dirty="0"/>
          </a:p>
        </p:txBody>
      </p:sp>
      <p:sp>
        <p:nvSpPr>
          <p:cNvPr id="6" name="Content Placeholder 5"/>
          <p:cNvSpPr>
            <a:spLocks noGrp="1"/>
          </p:cNvSpPr>
          <p:nvPr>
            <p:ph sz="half" idx="1"/>
          </p:nvPr>
        </p:nvSpPr>
        <p:spPr/>
        <p:txBody>
          <a:bodyPr/>
          <a:lstStyle/>
          <a:p>
            <a:r>
              <a:rPr lang="en-GB" dirty="0" smtClean="0"/>
              <a:t>Public health posters, 1974</a:t>
            </a:r>
          </a:p>
          <a:p>
            <a:r>
              <a:rPr lang="en-GB" dirty="0" smtClean="0"/>
              <a:t>Top left: You can break free from fags – if you want to</a:t>
            </a:r>
          </a:p>
          <a:p>
            <a:r>
              <a:rPr lang="en-GB" dirty="0" smtClean="0"/>
              <a:t>Bottom left: Only twits put up with nits</a:t>
            </a:r>
          </a:p>
        </p:txBody>
      </p:sp>
      <p:sp>
        <p:nvSpPr>
          <p:cNvPr id="7" name="Content Placeholder 6"/>
          <p:cNvSpPr>
            <a:spLocks noGrp="1"/>
          </p:cNvSpPr>
          <p:nvPr>
            <p:ph sz="half" idx="2"/>
          </p:nvPr>
        </p:nvSpPr>
        <p:spPr/>
        <p:txBody>
          <a:bodyPr/>
          <a:lstStyle/>
          <a:p>
            <a:endParaRPr lang="en-GB"/>
          </a:p>
        </p:txBody>
      </p:sp>
      <p:pic>
        <p:nvPicPr>
          <p:cNvPr id="31746" name="Picture 2" descr="Public health posters, smoking and nits, 1974"/>
          <p:cNvPicPr>
            <a:picLocks noChangeAspect="1" noChangeArrowheads="1"/>
          </p:cNvPicPr>
          <p:nvPr/>
        </p:nvPicPr>
        <p:blipFill>
          <a:blip r:embed="rId3" cstate="print"/>
          <a:srcRect/>
          <a:stretch>
            <a:fillRect/>
          </a:stretch>
        </p:blipFill>
        <p:spPr bwMode="auto">
          <a:xfrm>
            <a:off x="4283968" y="908720"/>
            <a:ext cx="3810000" cy="548640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Anti-smoking campaigns</a:t>
            </a:r>
            <a:endParaRPr lang="en-GB" dirty="0"/>
          </a:p>
        </p:txBody>
      </p:sp>
      <p:sp>
        <p:nvSpPr>
          <p:cNvPr id="3" name="Content Placeholder 2"/>
          <p:cNvSpPr>
            <a:spLocks noGrp="1"/>
          </p:cNvSpPr>
          <p:nvPr>
            <p:ph sz="half" idx="1"/>
          </p:nvPr>
        </p:nvSpPr>
        <p:spPr/>
        <p:txBody>
          <a:bodyPr/>
          <a:lstStyle/>
          <a:p>
            <a:r>
              <a:rPr lang="en-GB" dirty="0" smtClean="0"/>
              <a:t>Montage of leaflets and badges from Action against Smoking and Health (ASH)</a:t>
            </a:r>
          </a:p>
          <a:p>
            <a:endParaRPr lang="en-GB" dirty="0"/>
          </a:p>
        </p:txBody>
      </p:sp>
      <p:sp>
        <p:nvSpPr>
          <p:cNvPr id="4" name="Content Placeholder 3"/>
          <p:cNvSpPr>
            <a:spLocks noGrp="1"/>
          </p:cNvSpPr>
          <p:nvPr>
            <p:ph sz="half" idx="2"/>
          </p:nvPr>
        </p:nvSpPr>
        <p:spPr/>
        <p:txBody>
          <a:bodyPr/>
          <a:lstStyle/>
          <a:p>
            <a:endParaRPr lang="en-GB" dirty="0"/>
          </a:p>
        </p:txBody>
      </p:sp>
      <p:pic>
        <p:nvPicPr>
          <p:cNvPr id="32770" name="Picture 2" descr="Leaflets and badges from ASH"/>
          <p:cNvPicPr>
            <a:picLocks noChangeAspect="1" noChangeArrowheads="1"/>
          </p:cNvPicPr>
          <p:nvPr/>
        </p:nvPicPr>
        <p:blipFill>
          <a:blip r:embed="rId3" cstate="print"/>
          <a:srcRect/>
          <a:stretch>
            <a:fillRect/>
          </a:stretch>
        </p:blipFill>
        <p:spPr bwMode="auto">
          <a:xfrm>
            <a:off x="4283968" y="1052736"/>
            <a:ext cx="4486275" cy="5486400"/>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Health Education</a:t>
            </a:r>
            <a:endParaRPr lang="en-GB" dirty="0"/>
          </a:p>
        </p:txBody>
      </p:sp>
      <p:sp>
        <p:nvSpPr>
          <p:cNvPr id="6" name="Content Placeholder 5"/>
          <p:cNvSpPr>
            <a:spLocks noGrp="1"/>
          </p:cNvSpPr>
          <p:nvPr>
            <p:ph sz="quarter" idx="1"/>
          </p:nvPr>
        </p:nvSpPr>
        <p:spPr>
          <a:xfrm>
            <a:off x="457200" y="1600200"/>
            <a:ext cx="8229600" cy="4925144"/>
          </a:xfrm>
        </p:spPr>
        <p:txBody>
          <a:bodyPr>
            <a:normAutofit fontScale="92500" lnSpcReduction="10000"/>
          </a:bodyPr>
          <a:lstStyle/>
          <a:p>
            <a:r>
              <a:rPr lang="en-GB" dirty="0" smtClean="0"/>
              <a:t>Health Education Council (HEC) set up 1968 – 1987 Health Education Authority</a:t>
            </a:r>
          </a:p>
          <a:p>
            <a:r>
              <a:rPr lang="en-GB" dirty="0" smtClean="0"/>
              <a:t>Both Conservative and Labour parties – cautious about whole-hearted campaign against tobacco industry. BMA, Royal College of Physicians and Action on Smoking and Health (ASH) actively opposed. Pressed for policies to discourage smoking, e.g. banning advertisements and taxing tobacco heavily</a:t>
            </a:r>
          </a:p>
          <a:p>
            <a:r>
              <a:rPr lang="en-GB" dirty="0" smtClean="0"/>
              <a:t>Much health education seeks to change individual behaviour and encourage healthy lifestyle.</a:t>
            </a:r>
          </a:p>
          <a:p>
            <a:r>
              <a:rPr lang="en-GB" dirty="0" smtClean="0"/>
              <a:t>After 1970s move away from secondary, hospital based treatment to primary care – increase in chronic illness meant long-term care and support needed. </a:t>
            </a:r>
          </a:p>
          <a:p>
            <a:endParaRPr lang="en-GB"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Chronic illness and its commentators</a:t>
            </a:r>
            <a:endParaRPr lang="en-GB" dirty="0"/>
          </a:p>
        </p:txBody>
      </p:sp>
      <p:sp>
        <p:nvSpPr>
          <p:cNvPr id="3" name="Content Placeholder 2"/>
          <p:cNvSpPr>
            <a:spLocks noGrp="1"/>
          </p:cNvSpPr>
          <p:nvPr>
            <p:ph sz="quarter" idx="1"/>
          </p:nvPr>
        </p:nvSpPr>
        <p:spPr/>
        <p:txBody>
          <a:bodyPr>
            <a:normAutofit/>
          </a:bodyPr>
          <a:lstStyle/>
          <a:p>
            <a:r>
              <a:rPr lang="en-GB" dirty="0" smtClean="0"/>
              <a:t>Rise of </a:t>
            </a:r>
            <a:r>
              <a:rPr lang="en-GB" dirty="0" err="1" smtClean="0"/>
              <a:t>chronicity</a:t>
            </a:r>
            <a:r>
              <a:rPr lang="en-GB" dirty="0" smtClean="0"/>
              <a:t> lead to reflective literature – own illness object of analysis. </a:t>
            </a:r>
          </a:p>
          <a:p>
            <a:r>
              <a:rPr lang="en-GB" dirty="0" smtClean="0"/>
              <a:t>Arthur </a:t>
            </a:r>
            <a:r>
              <a:rPr lang="en-GB" dirty="0" err="1" smtClean="0"/>
              <a:t>Kleinman</a:t>
            </a:r>
            <a:r>
              <a:rPr lang="en-GB" dirty="0" smtClean="0"/>
              <a:t> in late 1980s focused on narratives to recover hidden meaning of chronic illness. </a:t>
            </a:r>
          </a:p>
          <a:p>
            <a:r>
              <a:rPr lang="en-GB" dirty="0" smtClean="0"/>
              <a:t>E.g. philosopher </a:t>
            </a:r>
            <a:r>
              <a:rPr lang="en-GB" dirty="0" err="1" smtClean="0"/>
              <a:t>Havi</a:t>
            </a:r>
            <a:r>
              <a:rPr lang="en-GB" dirty="0" smtClean="0"/>
              <a:t> </a:t>
            </a:r>
            <a:r>
              <a:rPr lang="en-GB" dirty="0" err="1" smtClean="0"/>
              <a:t>Carel</a:t>
            </a:r>
            <a:r>
              <a:rPr lang="en-GB" dirty="0" smtClean="0"/>
              <a:t> – insightful reflections on social world of chronic illness, embodied experience</a:t>
            </a:r>
          </a:p>
          <a:p>
            <a:endParaRPr lang="en-GB" dirty="0" smtClean="0"/>
          </a:p>
          <a:p>
            <a:r>
              <a:rPr lang="en-GB" dirty="0" smtClean="0"/>
              <a:t>New challenges – type 2 diabetes, asthma incidence rising in older people, rising heart disease in women. </a:t>
            </a:r>
          </a:p>
          <a:p>
            <a:pPr>
              <a:buNone/>
            </a:pP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Themes</a:t>
            </a:r>
            <a:endParaRPr lang="en-GB" dirty="0"/>
          </a:p>
        </p:txBody>
      </p:sp>
      <p:sp>
        <p:nvSpPr>
          <p:cNvPr id="3" name="Content Placeholder 2"/>
          <p:cNvSpPr>
            <a:spLocks noGrp="1"/>
          </p:cNvSpPr>
          <p:nvPr>
            <p:ph sz="quarter" idx="1"/>
          </p:nvPr>
        </p:nvSpPr>
        <p:spPr>
          <a:xfrm>
            <a:off x="301752" y="1412776"/>
            <a:ext cx="4702296" cy="4824536"/>
          </a:xfrm>
        </p:spPr>
        <p:txBody>
          <a:bodyPr>
            <a:normAutofit/>
          </a:bodyPr>
          <a:lstStyle/>
          <a:p>
            <a:endParaRPr lang="en-GB" dirty="0" smtClean="0"/>
          </a:p>
          <a:p>
            <a:pPr marL="514350" indent="-514350">
              <a:buAutoNum type="arabicPeriod"/>
            </a:pPr>
            <a:r>
              <a:rPr lang="en-GB" dirty="0" smtClean="0"/>
              <a:t>Patterns of disease, illness and death </a:t>
            </a:r>
            <a:endParaRPr lang="en-GB" dirty="0"/>
          </a:p>
          <a:p>
            <a:pPr marL="514350" indent="-514350">
              <a:buAutoNum type="arabicPeriod"/>
            </a:pPr>
            <a:r>
              <a:rPr lang="en-GB" dirty="0" smtClean="0"/>
              <a:t>Chronicity</a:t>
            </a:r>
            <a:r>
              <a:rPr lang="en-GB" dirty="0"/>
              <a:t> </a:t>
            </a:r>
            <a:r>
              <a:rPr lang="en-GB" dirty="0" smtClean="0"/>
              <a:t>–</a:t>
            </a:r>
            <a:r>
              <a:rPr lang="en-GB" dirty="0" smtClean="0">
                <a:solidFill>
                  <a:schemeClr val="tx1"/>
                </a:solidFill>
              </a:rPr>
              <a:t>TB</a:t>
            </a:r>
            <a:r>
              <a:rPr lang="en-GB" dirty="0" smtClean="0"/>
              <a:t>, </a:t>
            </a:r>
            <a:r>
              <a:rPr lang="en-GB" dirty="0"/>
              <a:t>c</a:t>
            </a:r>
            <a:r>
              <a:rPr lang="en-GB" dirty="0" smtClean="0">
                <a:solidFill>
                  <a:schemeClr val="tx1"/>
                </a:solidFill>
              </a:rPr>
              <a:t>ancer</a:t>
            </a:r>
            <a:r>
              <a:rPr lang="en-GB" dirty="0" smtClean="0"/>
              <a:t> </a:t>
            </a:r>
            <a:r>
              <a:rPr lang="en-GB" dirty="0" smtClean="0"/>
              <a:t>and </a:t>
            </a:r>
            <a:r>
              <a:rPr lang="en-GB" dirty="0"/>
              <a:t>d</a:t>
            </a:r>
            <a:r>
              <a:rPr lang="en-GB" dirty="0" smtClean="0">
                <a:solidFill>
                  <a:schemeClr val="tx1"/>
                </a:solidFill>
              </a:rPr>
              <a:t>iabetes</a:t>
            </a:r>
            <a:endParaRPr lang="en-GB" dirty="0"/>
          </a:p>
          <a:p>
            <a:pPr marL="514350" indent="-514350">
              <a:buAutoNum type="arabicPeriod"/>
            </a:pPr>
            <a:r>
              <a:rPr lang="en-GB" dirty="0" smtClean="0"/>
              <a:t>Health education</a:t>
            </a:r>
          </a:p>
          <a:p>
            <a:pPr marL="514350" indent="-514350">
              <a:buAutoNum type="arabicPeriod"/>
            </a:pPr>
            <a:r>
              <a:rPr lang="en-GB" dirty="0" smtClean="0"/>
              <a:t>Holding back time – diet, cosmetic interventions</a:t>
            </a:r>
          </a:p>
          <a:p>
            <a:pPr>
              <a:buNone/>
            </a:pPr>
            <a:r>
              <a:rPr lang="en-GB" dirty="0" smtClean="0"/>
              <a:t>	</a:t>
            </a: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2204864"/>
            <a:ext cx="3523470" cy="3103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Epidemiological transitions</a:t>
            </a:r>
            <a:endParaRPr lang="en-GB" dirty="0"/>
          </a:p>
        </p:txBody>
      </p:sp>
      <p:sp>
        <p:nvSpPr>
          <p:cNvPr id="3" name="Content Placeholder 2"/>
          <p:cNvSpPr>
            <a:spLocks noGrp="1"/>
          </p:cNvSpPr>
          <p:nvPr>
            <p:ph sz="quarter" idx="1"/>
          </p:nvPr>
        </p:nvSpPr>
        <p:spPr>
          <a:xfrm>
            <a:off x="301752" y="1340768"/>
            <a:ext cx="8662736" cy="5517232"/>
          </a:xfrm>
        </p:spPr>
        <p:txBody>
          <a:bodyPr>
            <a:noAutofit/>
          </a:bodyPr>
          <a:lstStyle/>
          <a:p>
            <a:r>
              <a:rPr lang="en-GB" sz="1800" dirty="0" smtClean="0"/>
              <a:t>Abdel </a:t>
            </a:r>
            <a:r>
              <a:rPr lang="en-GB" sz="1800" dirty="0" err="1" smtClean="0"/>
              <a:t>Omran</a:t>
            </a:r>
            <a:r>
              <a:rPr lang="en-GB" sz="1800" dirty="0" smtClean="0"/>
              <a:t>, ‘The Epidemiological Transition: A Theory of the  Epidemiology of Population Change’, </a:t>
            </a:r>
            <a:r>
              <a:rPr lang="en-GB" sz="1800" i="1" dirty="0" smtClean="0"/>
              <a:t>Milbank Memorial Fund Quarterly</a:t>
            </a:r>
            <a:r>
              <a:rPr lang="en-GB" sz="1800" dirty="0" smtClean="0"/>
              <a:t>, 49 (1971), pp.509-38</a:t>
            </a:r>
          </a:p>
          <a:p>
            <a:r>
              <a:rPr lang="en-GB" sz="2000" dirty="0"/>
              <a:t>The epidemiological transition is a stage of development characterised by a shift in population growth, life expectancy and disease patterns</a:t>
            </a:r>
            <a:r>
              <a:rPr lang="en-GB" sz="2000" dirty="0" smtClean="0"/>
              <a:t>.</a:t>
            </a:r>
          </a:p>
          <a:p>
            <a:pPr lvl="1" algn="ctr"/>
            <a:r>
              <a:rPr lang="en-GB" sz="2000" u="sng" dirty="0" smtClean="0">
                <a:solidFill>
                  <a:schemeClr val="tx1"/>
                </a:solidFill>
              </a:rPr>
              <a:t>3 stages in terms of epidemiological change:</a:t>
            </a:r>
          </a:p>
          <a:p>
            <a:pPr marL="514350" indent="-514350" algn="ctr">
              <a:buFont typeface="+mj-lt"/>
              <a:buAutoNum type="arabicPeriod"/>
            </a:pPr>
            <a:r>
              <a:rPr lang="en-GB" sz="2000" b="1" dirty="0" smtClean="0"/>
              <a:t>Pestilence and famine – dearth and epidemic</a:t>
            </a:r>
          </a:p>
          <a:p>
            <a:pPr marL="514350" indent="-514350" algn="ctr">
              <a:buFont typeface="+mj-lt"/>
              <a:buAutoNum type="arabicPeriod"/>
            </a:pPr>
            <a:r>
              <a:rPr lang="en-GB" sz="2000" b="1" dirty="0" smtClean="0"/>
              <a:t>Receding pandemics – rise of medical science</a:t>
            </a:r>
          </a:p>
          <a:p>
            <a:pPr marL="514350" indent="-514350" algn="ctr">
              <a:buFont typeface="+mj-lt"/>
              <a:buAutoNum type="arabicPeriod"/>
            </a:pPr>
            <a:r>
              <a:rPr lang="en-GB" sz="2000" b="1" dirty="0" smtClean="0"/>
              <a:t>Degenerative and man-made diseases – rise in chronic conditions</a:t>
            </a:r>
            <a:endParaRPr lang="en-GB" sz="2000" dirty="0" smtClean="0"/>
          </a:p>
          <a:p>
            <a:pPr>
              <a:buNone/>
            </a:pPr>
            <a:r>
              <a:rPr lang="en-GB" sz="2000" dirty="0" smtClean="0"/>
              <a:t>Led to (misguided?) notion that </a:t>
            </a:r>
            <a:r>
              <a:rPr lang="en-GB" sz="2000" dirty="0" err="1" smtClean="0"/>
              <a:t>chronicity</a:t>
            </a:r>
            <a:r>
              <a:rPr lang="en-GB" sz="2000" dirty="0" smtClean="0"/>
              <a:t> only problem of C20</a:t>
            </a:r>
            <a:r>
              <a:rPr lang="en-GB" sz="2000" baseline="30000" dirty="0" smtClean="0"/>
              <a:t>th</a:t>
            </a:r>
            <a:endParaRPr lang="en-GB" sz="2000" dirty="0" smtClean="0"/>
          </a:p>
          <a:p>
            <a:pPr>
              <a:buNone/>
            </a:pPr>
            <a:r>
              <a:rPr lang="en-GB" sz="2000" dirty="0" smtClean="0"/>
              <a:t>New stages added since  1980s:</a:t>
            </a:r>
          </a:p>
          <a:p>
            <a:pPr marL="457200" indent="-457200" algn="ctr">
              <a:buFont typeface="+mj-lt"/>
              <a:buAutoNum type="arabicPeriod" startAt="4"/>
            </a:pPr>
            <a:r>
              <a:rPr lang="en-GB" sz="2000" b="1" dirty="0" smtClean="0"/>
              <a:t>Age of delayed degenerative disease</a:t>
            </a:r>
          </a:p>
          <a:p>
            <a:pPr marL="457200" indent="-457200" algn="ctr">
              <a:buFont typeface="+mj-lt"/>
              <a:buAutoNum type="arabicPeriod" startAt="4"/>
            </a:pPr>
            <a:r>
              <a:rPr lang="en-GB" sz="2000" b="1" dirty="0" smtClean="0"/>
              <a:t>Age of obesity and inactivity (though Ina </a:t>
            </a:r>
            <a:r>
              <a:rPr lang="en-GB" sz="2000" b="1" dirty="0" err="1" smtClean="0"/>
              <a:t>Zweiniger-Bargielowska</a:t>
            </a:r>
            <a:r>
              <a:rPr lang="en-GB" sz="2000" b="1" dirty="0" smtClean="0"/>
              <a:t> </a:t>
            </a:r>
            <a:r>
              <a:rPr lang="en-GB" sz="2000" b="1" dirty="0" smtClean="0"/>
              <a:t>suggests </a:t>
            </a:r>
            <a:r>
              <a:rPr lang="en-GB" sz="2000" b="1" dirty="0" smtClean="0"/>
              <a:t>this already issue early C20</a:t>
            </a:r>
            <a:r>
              <a:rPr lang="en-GB" sz="2000" b="1" baseline="30000" dirty="0" smtClean="0"/>
              <a:t>th</a:t>
            </a:r>
            <a:r>
              <a:rPr lang="en-GB" sz="2000" b="1" dirty="0" smtClean="0"/>
              <a:t>)</a:t>
            </a:r>
          </a:p>
          <a:p>
            <a:pPr marL="514350" indent="-514350">
              <a:buFont typeface="+mj-lt"/>
              <a:buAutoNum type="arabicPeriod"/>
            </a:pPr>
            <a:endParaRPr lang="en-GB" sz="2000" dirty="0" smtClean="0"/>
          </a:p>
          <a:p>
            <a:pPr>
              <a:buNone/>
            </a:pPr>
            <a:endParaRPr lang="en-GB" sz="2000"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Patterns of disease, illness and death</a:t>
            </a:r>
            <a:endParaRPr lang="en-GB" dirty="0"/>
          </a:p>
        </p:txBody>
      </p:sp>
      <p:sp>
        <p:nvSpPr>
          <p:cNvPr id="3" name="Content Placeholder 2"/>
          <p:cNvSpPr>
            <a:spLocks noGrp="1"/>
          </p:cNvSpPr>
          <p:nvPr>
            <p:ph sz="quarter" idx="1"/>
          </p:nvPr>
        </p:nvSpPr>
        <p:spPr>
          <a:xfrm>
            <a:off x="457200" y="1412776"/>
            <a:ext cx="8229600" cy="5184576"/>
          </a:xfrm>
        </p:spPr>
        <p:txBody>
          <a:bodyPr>
            <a:normAutofit/>
          </a:bodyPr>
          <a:lstStyle/>
          <a:p>
            <a:pPr>
              <a:buNone/>
            </a:pPr>
            <a:r>
              <a:rPr lang="en-GB" dirty="0" smtClean="0"/>
              <a:t>	Patterns of mortality changed over Europe C19</a:t>
            </a:r>
            <a:r>
              <a:rPr lang="en-GB" baseline="30000" dirty="0" smtClean="0"/>
              <a:t>th</a:t>
            </a:r>
            <a:r>
              <a:rPr lang="en-GB" dirty="0" smtClean="0"/>
              <a:t>-C20</a:t>
            </a:r>
            <a:r>
              <a:rPr lang="en-GB" baseline="30000" dirty="0" smtClean="0"/>
              <a:t>th :</a:t>
            </a:r>
            <a:r>
              <a:rPr lang="en-GB" dirty="0" smtClean="0"/>
              <a:t> </a:t>
            </a:r>
          </a:p>
          <a:p>
            <a:pPr lvl="1"/>
            <a:r>
              <a:rPr lang="en-GB" dirty="0" smtClean="0">
                <a:solidFill>
                  <a:schemeClr val="tx1"/>
                </a:solidFill>
              </a:rPr>
              <a:t>Infectious diseases gradually brought under control (public health/medical interventions – N.B. </a:t>
            </a:r>
            <a:r>
              <a:rPr lang="en-GB" dirty="0" err="1" smtClean="0">
                <a:solidFill>
                  <a:schemeClr val="tx1"/>
                </a:solidFill>
              </a:rPr>
              <a:t>McKeown</a:t>
            </a:r>
            <a:r>
              <a:rPr lang="en-GB" dirty="0" smtClean="0">
                <a:solidFill>
                  <a:schemeClr val="tx1"/>
                </a:solidFill>
              </a:rPr>
              <a:t> </a:t>
            </a:r>
            <a:r>
              <a:rPr lang="en-GB" dirty="0" smtClean="0">
                <a:solidFill>
                  <a:schemeClr val="tx1"/>
                </a:solidFill>
              </a:rPr>
              <a:t>thesis </a:t>
            </a:r>
            <a:r>
              <a:rPr lang="en-GB" dirty="0" smtClean="0">
                <a:solidFill>
                  <a:schemeClr val="tx1"/>
                </a:solidFill>
              </a:rPr>
              <a:t>again).</a:t>
            </a:r>
          </a:p>
          <a:p>
            <a:pPr lvl="1"/>
            <a:r>
              <a:rPr lang="en-GB" dirty="0" smtClean="0">
                <a:solidFill>
                  <a:schemeClr val="tx1"/>
                </a:solidFill>
              </a:rPr>
              <a:t>Life expectancy increased – more people lived till older age/birth rate </a:t>
            </a:r>
            <a:r>
              <a:rPr lang="en-GB" dirty="0" smtClean="0">
                <a:solidFill>
                  <a:schemeClr val="tx1"/>
                </a:solidFill>
              </a:rPr>
              <a:t>declined </a:t>
            </a:r>
            <a:r>
              <a:rPr lang="mr-IN" dirty="0" smtClean="0">
                <a:solidFill>
                  <a:schemeClr val="tx1"/>
                </a:solidFill>
              </a:rPr>
              <a:t>–</a:t>
            </a:r>
            <a:r>
              <a:rPr lang="en-GB" dirty="0" smtClean="0">
                <a:solidFill>
                  <a:schemeClr val="tx1"/>
                </a:solidFill>
              </a:rPr>
              <a:t> Result </a:t>
            </a:r>
            <a:r>
              <a:rPr lang="en-GB" dirty="0" smtClean="0">
                <a:solidFill>
                  <a:schemeClr val="tx1"/>
                </a:solidFill>
              </a:rPr>
              <a:t>= ageing population</a:t>
            </a:r>
          </a:p>
          <a:p>
            <a:pPr lvl="1"/>
            <a:r>
              <a:rPr lang="en-GB" dirty="0" smtClean="0">
                <a:solidFill>
                  <a:schemeClr val="tx1"/>
                </a:solidFill>
              </a:rPr>
              <a:t>Degenerative diseases associated with </a:t>
            </a:r>
            <a:r>
              <a:rPr lang="en-GB" dirty="0" smtClean="0">
                <a:solidFill>
                  <a:schemeClr val="tx1"/>
                </a:solidFill>
              </a:rPr>
              <a:t>ageing </a:t>
            </a:r>
            <a:r>
              <a:rPr lang="en-GB" dirty="0" smtClean="0">
                <a:solidFill>
                  <a:schemeClr val="tx1"/>
                </a:solidFill>
              </a:rPr>
              <a:t>caused more deaths than acute illnesses</a:t>
            </a:r>
          </a:p>
          <a:p>
            <a:pPr lvl="1"/>
            <a:r>
              <a:rPr lang="en-GB" dirty="0" smtClean="0">
                <a:solidFill>
                  <a:schemeClr val="tx1"/>
                </a:solidFill>
              </a:rPr>
              <a:t>People became ill and recovered but took more time off work/spent more time getting better</a:t>
            </a:r>
          </a:p>
          <a:p>
            <a:pPr lvl="1"/>
            <a:r>
              <a:rPr lang="en-GB" dirty="0" smtClean="0">
                <a:solidFill>
                  <a:schemeClr val="tx1"/>
                </a:solidFill>
              </a:rPr>
              <a:t>OR/AND learnt to manage chronic disease but did not recover from it</a:t>
            </a:r>
          </a:p>
          <a:p>
            <a:endParaRPr lang="en-GB"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188640"/>
            <a:ext cx="8534400" cy="798912"/>
          </a:xfrm>
        </p:spPr>
        <p:txBody>
          <a:bodyPr>
            <a:normAutofit fontScale="90000"/>
          </a:bodyPr>
          <a:lstStyle/>
          <a:p>
            <a:r>
              <a:rPr lang="en-GB" u="sng" dirty="0" smtClean="0"/>
              <a:t/>
            </a:r>
            <a:br>
              <a:rPr lang="en-GB" u="sng" dirty="0" smtClean="0"/>
            </a:br>
            <a:r>
              <a:rPr lang="en-GB" sz="3100" dirty="0" smtClean="0"/>
              <a:t>Comparison of mortality with sickness recorded by friendly societies c.1900</a:t>
            </a:r>
            <a:endParaRPr lang="en-GB" sz="3100" dirty="0"/>
          </a:p>
        </p:txBody>
      </p:sp>
      <p:sp>
        <p:nvSpPr>
          <p:cNvPr id="3" name="Content Placeholder 2"/>
          <p:cNvSpPr>
            <a:spLocks noGrp="1"/>
          </p:cNvSpPr>
          <p:nvPr>
            <p:ph sz="half" idx="1"/>
          </p:nvPr>
        </p:nvSpPr>
        <p:spPr>
          <a:xfrm>
            <a:off x="457200" y="1600200"/>
            <a:ext cx="4038600" cy="4853136"/>
          </a:xfrm>
        </p:spPr>
        <p:txBody>
          <a:bodyPr>
            <a:normAutofit fontScale="85000" lnSpcReduction="20000"/>
          </a:bodyPr>
          <a:lstStyle/>
          <a:p>
            <a:pPr>
              <a:buNone/>
            </a:pPr>
            <a:r>
              <a:rPr lang="en-GB" sz="2400" u="sng" dirty="0" smtClean="0"/>
              <a:t>Leading causes of </a:t>
            </a:r>
            <a:r>
              <a:rPr lang="en-GB" sz="2400" b="1" u="sng" dirty="0" smtClean="0"/>
              <a:t>death</a:t>
            </a:r>
            <a:r>
              <a:rPr lang="en-GB" sz="2400" u="sng" dirty="0" smtClean="0"/>
              <a:t> in men 1908</a:t>
            </a:r>
          </a:p>
          <a:p>
            <a:pPr>
              <a:buNone/>
            </a:pPr>
            <a:r>
              <a:rPr lang="en-GB" sz="2400" u="sng" dirty="0" smtClean="0"/>
              <a:t>Cause</a:t>
            </a:r>
            <a:r>
              <a:rPr lang="en-GB" sz="2400" dirty="0" smtClean="0"/>
              <a:t>			</a:t>
            </a:r>
            <a:r>
              <a:rPr lang="en-GB" sz="2400" u="sng" dirty="0" smtClean="0"/>
              <a:t>% of total</a:t>
            </a:r>
            <a:endParaRPr lang="en-GB" sz="2400" u="sng" dirty="0"/>
          </a:p>
          <a:p>
            <a:pPr>
              <a:buNone/>
            </a:pPr>
            <a:r>
              <a:rPr lang="en-GB" sz="2400" dirty="0" smtClean="0"/>
              <a:t>Heart disease		14</a:t>
            </a:r>
          </a:p>
          <a:p>
            <a:pPr>
              <a:buNone/>
            </a:pPr>
            <a:r>
              <a:rPr lang="en-GB" sz="2400" dirty="0" smtClean="0"/>
              <a:t>Tuberculosis		14</a:t>
            </a:r>
          </a:p>
          <a:p>
            <a:pPr>
              <a:buNone/>
            </a:pPr>
            <a:r>
              <a:rPr lang="en-GB" sz="2400" dirty="0" smtClean="0"/>
              <a:t>Old age			8</a:t>
            </a:r>
          </a:p>
          <a:p>
            <a:pPr>
              <a:buNone/>
            </a:pPr>
            <a:r>
              <a:rPr lang="en-GB" sz="2400" dirty="0" smtClean="0"/>
              <a:t>Cancer			8</a:t>
            </a:r>
          </a:p>
          <a:p>
            <a:pPr>
              <a:buNone/>
            </a:pPr>
            <a:r>
              <a:rPr lang="en-GB" sz="2400" dirty="0" smtClean="0"/>
              <a:t>Bronchitis		7</a:t>
            </a:r>
          </a:p>
          <a:p>
            <a:pPr>
              <a:buNone/>
            </a:pPr>
            <a:r>
              <a:rPr lang="en-GB" sz="2400" dirty="0" smtClean="0"/>
              <a:t>Pneumonia		7</a:t>
            </a:r>
          </a:p>
          <a:p>
            <a:pPr>
              <a:buNone/>
            </a:pPr>
            <a:r>
              <a:rPr lang="en-GB" sz="2400" dirty="0" smtClean="0"/>
              <a:t>Cerebral bleeding	5</a:t>
            </a:r>
          </a:p>
          <a:p>
            <a:pPr>
              <a:buNone/>
            </a:pPr>
            <a:r>
              <a:rPr lang="en-GB" sz="2400" dirty="0" smtClean="0"/>
              <a:t>Accidents		5</a:t>
            </a:r>
          </a:p>
          <a:p>
            <a:pPr>
              <a:buNone/>
            </a:pPr>
            <a:r>
              <a:rPr lang="en-GB" sz="2400" dirty="0" err="1" smtClean="0"/>
              <a:t>Bright’s</a:t>
            </a:r>
            <a:r>
              <a:rPr lang="en-GB" sz="2400" dirty="0" smtClean="0"/>
              <a:t> disease		3</a:t>
            </a:r>
          </a:p>
          <a:p>
            <a:pPr>
              <a:buNone/>
            </a:pPr>
            <a:r>
              <a:rPr lang="en-GB" sz="2400" dirty="0" smtClean="0"/>
              <a:t>Influenza		3</a:t>
            </a:r>
          </a:p>
          <a:p>
            <a:pPr>
              <a:buNone/>
            </a:pPr>
            <a:r>
              <a:rPr lang="en-GB" sz="2400" dirty="0" smtClean="0"/>
              <a:t>Apoplexy		2</a:t>
            </a:r>
          </a:p>
          <a:p>
            <a:pPr>
              <a:buNone/>
            </a:pPr>
            <a:r>
              <a:rPr lang="en-GB" sz="2400" dirty="0" smtClean="0"/>
              <a:t>			</a:t>
            </a:r>
          </a:p>
          <a:p>
            <a:pPr>
              <a:buNone/>
            </a:pPr>
            <a:endParaRPr lang="en-GB" sz="2400" dirty="0" smtClean="0"/>
          </a:p>
          <a:p>
            <a:pPr>
              <a:buNone/>
            </a:pPr>
            <a:endParaRPr lang="en-GB" dirty="0"/>
          </a:p>
        </p:txBody>
      </p:sp>
      <p:sp>
        <p:nvSpPr>
          <p:cNvPr id="4" name="Content Placeholder 3"/>
          <p:cNvSpPr>
            <a:spLocks noGrp="1"/>
          </p:cNvSpPr>
          <p:nvPr>
            <p:ph sz="half" idx="2"/>
          </p:nvPr>
        </p:nvSpPr>
        <p:spPr/>
        <p:txBody>
          <a:bodyPr>
            <a:normAutofit fontScale="85000" lnSpcReduction="20000"/>
          </a:bodyPr>
          <a:lstStyle/>
          <a:p>
            <a:endParaRPr lang="en-GB" sz="2400" u="sng" dirty="0" smtClean="0"/>
          </a:p>
          <a:p>
            <a:pPr>
              <a:buNone/>
            </a:pPr>
            <a:r>
              <a:rPr lang="en-GB" sz="2400" u="sng" dirty="0" smtClean="0"/>
              <a:t>Leading causes of </a:t>
            </a:r>
            <a:r>
              <a:rPr lang="en-GB" sz="2400" b="1" u="sng" dirty="0" smtClean="0"/>
              <a:t>sickness</a:t>
            </a:r>
            <a:r>
              <a:rPr lang="en-GB" sz="2400" u="sng" dirty="0" smtClean="0"/>
              <a:t>, 3 friendly societies 1896-1919</a:t>
            </a:r>
          </a:p>
          <a:p>
            <a:pPr>
              <a:buNone/>
            </a:pPr>
            <a:r>
              <a:rPr lang="en-GB" sz="2400" u="sng" dirty="0" smtClean="0"/>
              <a:t>Cause</a:t>
            </a:r>
            <a:r>
              <a:rPr lang="en-GB" sz="2400" dirty="0" smtClean="0"/>
              <a:t>			</a:t>
            </a:r>
            <a:r>
              <a:rPr lang="en-GB" sz="2400" u="sng" dirty="0" smtClean="0"/>
              <a:t>% of total</a:t>
            </a:r>
          </a:p>
          <a:p>
            <a:pPr>
              <a:buNone/>
            </a:pPr>
            <a:r>
              <a:rPr lang="en-GB" sz="2400" dirty="0" smtClean="0"/>
              <a:t>Accidents		16</a:t>
            </a:r>
          </a:p>
          <a:p>
            <a:pPr>
              <a:buNone/>
            </a:pPr>
            <a:r>
              <a:rPr lang="en-GB" sz="2400" dirty="0" smtClean="0"/>
              <a:t>Poorly identified	13</a:t>
            </a:r>
          </a:p>
          <a:p>
            <a:pPr>
              <a:buNone/>
            </a:pPr>
            <a:r>
              <a:rPr lang="en-GB" sz="2400" dirty="0" smtClean="0"/>
              <a:t>Influenza and catarrh	13</a:t>
            </a:r>
          </a:p>
          <a:p>
            <a:pPr>
              <a:buNone/>
            </a:pPr>
            <a:r>
              <a:rPr lang="en-GB" sz="2400" dirty="0" smtClean="0"/>
              <a:t>Bronchitis		9</a:t>
            </a:r>
          </a:p>
          <a:p>
            <a:pPr>
              <a:buNone/>
            </a:pPr>
            <a:r>
              <a:rPr lang="en-GB" sz="2400" dirty="0" smtClean="0"/>
              <a:t>Rheumatism		4</a:t>
            </a:r>
          </a:p>
          <a:p>
            <a:pPr>
              <a:buNone/>
            </a:pPr>
            <a:r>
              <a:rPr lang="en-GB" sz="2400" dirty="0" smtClean="0"/>
              <a:t>Lumbago		4</a:t>
            </a:r>
          </a:p>
          <a:p>
            <a:pPr>
              <a:buNone/>
            </a:pPr>
            <a:r>
              <a:rPr lang="en-GB" sz="2400" dirty="0" smtClean="0"/>
              <a:t>Gastritis		2</a:t>
            </a:r>
          </a:p>
          <a:p>
            <a:pPr>
              <a:buNone/>
            </a:pPr>
            <a:r>
              <a:rPr lang="en-GB" sz="2400" dirty="0" smtClean="0"/>
              <a:t>Carbuncle		2</a:t>
            </a:r>
            <a:endParaRPr lang="en-GB" sz="2400" dirty="0"/>
          </a:p>
          <a:p>
            <a:pPr>
              <a:buNone/>
            </a:pPr>
            <a:r>
              <a:rPr lang="en-GB" sz="2400" dirty="0" smtClean="0"/>
              <a:t>Tonsillitis		1</a:t>
            </a:r>
          </a:p>
          <a:p>
            <a:pPr>
              <a:buNone/>
            </a:pPr>
            <a:r>
              <a:rPr lang="en-GB" sz="2400" dirty="0" smtClean="0"/>
              <a:t>Skin ulcers		1</a:t>
            </a:r>
            <a:endParaRPr lang="en-GB"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706090"/>
          </a:xfrm>
        </p:spPr>
        <p:txBody>
          <a:bodyPr>
            <a:normAutofit/>
          </a:bodyPr>
          <a:lstStyle/>
          <a:p>
            <a:r>
              <a:rPr lang="en-GB" dirty="0" smtClean="0"/>
              <a:t>Friendly societies and chronic ill health</a:t>
            </a:r>
            <a:endParaRPr lang="en-GB" dirty="0"/>
          </a:p>
        </p:txBody>
      </p:sp>
      <p:sp>
        <p:nvSpPr>
          <p:cNvPr id="6" name="Content Placeholder 5"/>
          <p:cNvSpPr>
            <a:spLocks noGrp="1"/>
          </p:cNvSpPr>
          <p:nvPr>
            <p:ph sz="quarter" idx="1"/>
          </p:nvPr>
        </p:nvSpPr>
        <p:spPr>
          <a:xfrm>
            <a:off x="457200" y="1556792"/>
            <a:ext cx="8229600" cy="5301208"/>
          </a:xfrm>
        </p:spPr>
        <p:txBody>
          <a:bodyPr>
            <a:normAutofit fontScale="92500" lnSpcReduction="10000"/>
          </a:bodyPr>
          <a:lstStyle/>
          <a:p>
            <a:r>
              <a:rPr lang="en-GB" dirty="0" smtClean="0"/>
              <a:t>Friendly societies set up from late C18th but most significant C19th, especially in industrialising areas</a:t>
            </a:r>
          </a:p>
          <a:p>
            <a:r>
              <a:rPr lang="en-GB" dirty="0" smtClean="0"/>
              <a:t>Offered health care and sick pay to those of working class able to pay a small weekly subscription – also funeral/insurance benefits</a:t>
            </a:r>
          </a:p>
          <a:p>
            <a:r>
              <a:rPr lang="en-GB" dirty="0" smtClean="0"/>
              <a:t>Usually members male though some female societies</a:t>
            </a:r>
          </a:p>
          <a:p>
            <a:r>
              <a:rPr lang="en-GB" dirty="0" smtClean="0"/>
              <a:t>Small local societies and also larger affiliated societies like United Society of </a:t>
            </a:r>
            <a:r>
              <a:rPr lang="en-GB" dirty="0" err="1" smtClean="0"/>
              <a:t>Oddfellows</a:t>
            </a:r>
            <a:endParaRPr lang="en-GB" dirty="0" smtClean="0"/>
          </a:p>
          <a:p>
            <a:r>
              <a:rPr lang="en-GB" dirty="0" smtClean="0"/>
              <a:t>Some subscribed to hospitals and many employed a club doctor to treat their members</a:t>
            </a:r>
          </a:p>
          <a:p>
            <a:r>
              <a:rPr lang="en-GB" dirty="0" smtClean="0"/>
              <a:t>Enabled some form of independence and self-reliance amongst members</a:t>
            </a:r>
          </a:p>
          <a:p>
            <a:r>
              <a:rPr lang="en-GB" dirty="0" smtClean="0"/>
              <a:t>Strict rules for conduct of members </a:t>
            </a:r>
          </a:p>
          <a:p>
            <a:pPr>
              <a:buNone/>
            </a:pPr>
            <a:r>
              <a:rPr lang="en-GB" baseline="30000" dirty="0" smtClean="0"/>
              <a:t>    </a:t>
            </a:r>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a:bodyPr>
          <a:lstStyle/>
          <a:p>
            <a:r>
              <a:rPr lang="en-GB" dirty="0" smtClean="0"/>
              <a:t>Problems of friendly societies</a:t>
            </a:r>
            <a:endParaRPr lang="en-GB" dirty="0"/>
          </a:p>
        </p:txBody>
      </p:sp>
      <p:sp>
        <p:nvSpPr>
          <p:cNvPr id="3" name="Content Placeholder 2"/>
          <p:cNvSpPr>
            <a:spLocks noGrp="1"/>
          </p:cNvSpPr>
          <p:nvPr>
            <p:ph sz="quarter" idx="1"/>
          </p:nvPr>
        </p:nvSpPr>
        <p:spPr>
          <a:xfrm>
            <a:off x="457200" y="1484784"/>
            <a:ext cx="8229600" cy="5040560"/>
          </a:xfrm>
        </p:spPr>
        <p:txBody>
          <a:bodyPr>
            <a:normAutofit fontScale="92500"/>
          </a:bodyPr>
          <a:lstStyle/>
          <a:p>
            <a:r>
              <a:rPr lang="en-GB" dirty="0" smtClean="0"/>
              <a:t>By late C19</a:t>
            </a:r>
            <a:r>
              <a:rPr lang="en-GB" baseline="30000" dirty="0" smtClean="0"/>
              <a:t>th</a:t>
            </a:r>
            <a:r>
              <a:rPr lang="en-GB" dirty="0" smtClean="0"/>
              <a:t> some of smaller ones running out of money… because their membership aging:</a:t>
            </a:r>
          </a:p>
          <a:p>
            <a:pPr lvl="1"/>
            <a:r>
              <a:rPr lang="en-GB" dirty="0" smtClean="0">
                <a:solidFill>
                  <a:schemeClr val="tx1"/>
                </a:solidFill>
              </a:rPr>
              <a:t>More members taking time off work so costs rose (benefits due, treatments needed)</a:t>
            </a:r>
          </a:p>
          <a:p>
            <a:pPr lvl="1"/>
            <a:r>
              <a:rPr lang="en-GB" dirty="0" smtClean="0">
                <a:solidFill>
                  <a:schemeClr val="tx1"/>
                </a:solidFill>
              </a:rPr>
              <a:t>Related to diseases of middle age/chronic conditions (members working in often awful industrial conditions)</a:t>
            </a:r>
            <a:r>
              <a:rPr lang="en-GB" dirty="0" smtClean="0"/>
              <a:t>. </a:t>
            </a:r>
          </a:p>
          <a:p>
            <a:r>
              <a:rPr lang="en-GB" dirty="0" smtClean="0"/>
              <a:t>Most common complaints:</a:t>
            </a:r>
          </a:p>
          <a:p>
            <a:pPr marL="731520" lvl="1" indent="-457200">
              <a:buFont typeface="+mj-lt"/>
              <a:buAutoNum type="arabicPeriod"/>
            </a:pPr>
            <a:r>
              <a:rPr lang="en-GB" dirty="0" smtClean="0"/>
              <a:t> </a:t>
            </a:r>
            <a:r>
              <a:rPr lang="en-GB" dirty="0" smtClean="0">
                <a:solidFill>
                  <a:schemeClr val="tx1"/>
                </a:solidFill>
              </a:rPr>
              <a:t>Respiratory – influenza, colds, bronchitis</a:t>
            </a:r>
          </a:p>
          <a:p>
            <a:pPr marL="731520" lvl="1" indent="-457200">
              <a:buFont typeface="+mj-lt"/>
              <a:buAutoNum type="arabicPeriod"/>
            </a:pPr>
            <a:r>
              <a:rPr lang="en-GB" dirty="0" smtClean="0">
                <a:solidFill>
                  <a:schemeClr val="tx1"/>
                </a:solidFill>
              </a:rPr>
              <a:t>Joint and muscle problems – rheumatism, lumbago.</a:t>
            </a:r>
          </a:p>
          <a:p>
            <a:pPr marL="731520" lvl="1" indent="-457200">
              <a:buNone/>
            </a:pPr>
            <a:r>
              <a:rPr lang="en-GB" dirty="0" smtClean="0">
                <a:solidFill>
                  <a:schemeClr val="tx1"/>
                </a:solidFill>
              </a:rPr>
              <a:t>Few reported sick with degenerative diseases. TB chronic but only disabling in latter stages.</a:t>
            </a:r>
          </a:p>
          <a:p>
            <a:r>
              <a:rPr lang="en-GB" dirty="0" smtClean="0"/>
              <a:t>Many societies fail in late C19th – to a certain extent National Insurance (1911) steps in to fill their place</a:t>
            </a: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96752"/>
          </a:xfrm>
        </p:spPr>
        <p:txBody>
          <a:bodyPr>
            <a:normAutofit fontScale="90000"/>
          </a:bodyPr>
          <a:lstStyle/>
          <a:p>
            <a:r>
              <a:rPr lang="en-GB" dirty="0" smtClean="0"/>
              <a:t>Sickness and class </a:t>
            </a:r>
            <a:br>
              <a:rPr lang="en-GB" dirty="0" smtClean="0"/>
            </a:br>
            <a:r>
              <a:rPr lang="en-GB" dirty="0" smtClean="0"/>
              <a:t>(different classes have different complaints)</a:t>
            </a:r>
            <a:endParaRPr lang="en-GB" dirty="0"/>
          </a:p>
        </p:txBody>
      </p:sp>
      <p:sp>
        <p:nvSpPr>
          <p:cNvPr id="3" name="Content Placeholder 2"/>
          <p:cNvSpPr>
            <a:spLocks noGrp="1"/>
          </p:cNvSpPr>
          <p:nvPr>
            <p:ph sz="quarter" idx="1"/>
          </p:nvPr>
        </p:nvSpPr>
        <p:spPr>
          <a:xfrm>
            <a:off x="457200" y="1340768"/>
            <a:ext cx="8229600" cy="5328592"/>
          </a:xfrm>
        </p:spPr>
        <p:txBody>
          <a:bodyPr>
            <a:normAutofit fontScale="85000" lnSpcReduction="10000"/>
          </a:bodyPr>
          <a:lstStyle/>
          <a:p>
            <a:r>
              <a:rPr lang="en-GB" dirty="0" smtClean="0"/>
              <a:t>GPs treated the same complaints as </a:t>
            </a:r>
            <a:r>
              <a:rPr lang="en-GB" dirty="0" smtClean="0"/>
              <a:t>Friendly Societies:</a:t>
            </a:r>
            <a:endParaRPr lang="en-GB" dirty="0" smtClean="0"/>
          </a:p>
          <a:p>
            <a:pPr lvl="1"/>
            <a:r>
              <a:rPr lang="en-GB" dirty="0" smtClean="0">
                <a:solidFill>
                  <a:schemeClr val="tx1"/>
                </a:solidFill>
              </a:rPr>
              <a:t>respiratory disorders, rheumatism (poor living conditions, more common in winter)</a:t>
            </a:r>
          </a:p>
          <a:p>
            <a:pPr lvl="1"/>
            <a:r>
              <a:rPr lang="en-GB" dirty="0" smtClean="0">
                <a:solidFill>
                  <a:schemeClr val="tx1"/>
                </a:solidFill>
              </a:rPr>
              <a:t>digestive complaints (related to poor food hygiene, most common in summer)</a:t>
            </a:r>
          </a:p>
          <a:p>
            <a:pPr lvl="1"/>
            <a:r>
              <a:rPr lang="en-GB" dirty="0" smtClean="0">
                <a:solidFill>
                  <a:schemeClr val="tx1"/>
                </a:solidFill>
              </a:rPr>
              <a:t>Rickets (poor nutrition, lack of sunlight) </a:t>
            </a:r>
          </a:p>
          <a:p>
            <a:r>
              <a:rPr lang="en-GB" dirty="0" smtClean="0"/>
              <a:t>GPs working in industrial areas saw many cases of accidents and occupational diseases e.g. miners suffered from pleurisy, pneumonia and bronchitis</a:t>
            </a:r>
          </a:p>
          <a:p>
            <a:r>
              <a:rPr lang="en-GB" dirty="0" smtClean="0"/>
              <a:t>Men saw GPs more than women. Women suffered from headaches, anaemia, ‘bad legs’ and gynaecological problems</a:t>
            </a:r>
          </a:p>
          <a:p>
            <a:r>
              <a:rPr lang="en-GB" dirty="0" smtClean="0"/>
              <a:t>GPs could do little about degenerative conditions e.g. cancer, except give pain relief</a:t>
            </a:r>
          </a:p>
          <a:p>
            <a:r>
              <a:rPr lang="en-GB" dirty="0" smtClean="0"/>
              <a:t>Middle- and upper-classes consulted doctors about gout, obesity and nervous complaints, conditions rarely reported by working-class</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1460</TotalTime>
  <Words>1860</Words>
  <Application>Microsoft Macintosh PowerPoint</Application>
  <PresentationFormat>On-screen Show (4:3)</PresentationFormat>
  <Paragraphs>203</Paragraphs>
  <Slides>25</Slides>
  <Notes>25</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Civic</vt:lpstr>
      <vt:lpstr>Keeping Young, Keeping Alive: Middle Age</vt:lpstr>
      <vt:lpstr>Changing expectations, changing time frames</vt:lpstr>
      <vt:lpstr>Themes</vt:lpstr>
      <vt:lpstr>Epidemiological transitions</vt:lpstr>
      <vt:lpstr>Patterns of disease, illness and death</vt:lpstr>
      <vt:lpstr> Comparison of mortality with sickness recorded by friendly societies c.1900</vt:lpstr>
      <vt:lpstr>Friendly societies and chronic ill health</vt:lpstr>
      <vt:lpstr>Problems of friendly societies</vt:lpstr>
      <vt:lpstr>Sickness and class  (different classes have different complaints)</vt:lpstr>
      <vt:lpstr>Chronicity</vt:lpstr>
      <vt:lpstr>TB – as chronic disease</vt:lpstr>
      <vt:lpstr>Romance and invalidism</vt:lpstr>
      <vt:lpstr>TB and poverty</vt:lpstr>
      <vt:lpstr>Diabetes</vt:lpstr>
      <vt:lpstr>Cancer</vt:lpstr>
      <vt:lpstr>Cancer</vt:lpstr>
      <vt:lpstr>    British Empire Cancer Campaign, 1928/poster 1941</vt:lpstr>
      <vt:lpstr>PowerPoint Presentation</vt:lpstr>
      <vt:lpstr>Change in post-war years</vt:lpstr>
      <vt:lpstr>Public health responses</vt:lpstr>
      <vt:lpstr>Health education WW2 </vt:lpstr>
      <vt:lpstr>Public Health Posters</vt:lpstr>
      <vt:lpstr>Anti-smoking campaigns</vt:lpstr>
      <vt:lpstr>Health Education</vt:lpstr>
      <vt:lpstr>Chronic illness and its commentators</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Keeping Young, Keeping Alive: Middle Age</dc:title>
  <dc:creator>IT Services</dc:creator>
  <cp:lastModifiedBy>hilary marland</cp:lastModifiedBy>
  <cp:revision>34</cp:revision>
  <dcterms:created xsi:type="dcterms:W3CDTF">2014-03-02T11:53:27Z</dcterms:created>
  <dcterms:modified xsi:type="dcterms:W3CDTF">2019-03-08T12:38:34Z</dcterms:modified>
</cp:coreProperties>
</file>