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61" r:id="rId5"/>
    <p:sldId id="288" r:id="rId6"/>
    <p:sldId id="260" r:id="rId7"/>
    <p:sldId id="262" r:id="rId8"/>
    <p:sldId id="268" r:id="rId9"/>
    <p:sldId id="270" r:id="rId10"/>
    <p:sldId id="266" r:id="rId11"/>
    <p:sldId id="265" r:id="rId12"/>
    <p:sldId id="274" r:id="rId13"/>
    <p:sldId id="273" r:id="rId14"/>
    <p:sldId id="267" r:id="rId15"/>
    <p:sldId id="275" r:id="rId16"/>
    <p:sldId id="276" r:id="rId17"/>
    <p:sldId id="277" r:id="rId18"/>
    <p:sldId id="264" r:id="rId19"/>
    <p:sldId id="283" r:id="rId20"/>
    <p:sldId id="285" r:id="rId21"/>
    <p:sldId id="287" r:id="rId22"/>
    <p:sldId id="280" r:id="rId23"/>
    <p:sldId id="286" r:id="rId24"/>
    <p:sldId id="269" r:id="rId25"/>
    <p:sldId id="278" r:id="rId26"/>
    <p:sldId id="27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2064" y="-5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1BEBBE-3753-4596-BB6F-8F5C1C89575C}" type="datetimeFigureOut">
              <a:rPr lang="en-GB" smtClean="0"/>
              <a:pPr/>
              <a:t>06/01/19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427586-2CB5-4A8D-9FE3-B568BB764D80}" type="slidenum">
              <a:rPr lang="en-GB" smtClean="0"/>
              <a:pPr/>
              <a:t>‹#›</a:t>
            </a:fld>
            <a:endParaRPr lang="en-GB"/>
          </a:p>
        </p:txBody>
      </p:sp>
    </p:spTree>
    <p:extLst>
      <p:ext uri="{BB962C8B-B14F-4D97-AF65-F5344CB8AC3E}">
        <p14:creationId xmlns:p14="http://schemas.microsoft.com/office/powerpoint/2010/main" val="2903818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24</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25</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26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7427586-2CB5-4A8D-9FE3-B568BB764D80}"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3C9336D-B83F-4C44-83BF-B18329E2746F}" type="datetimeFigureOut">
              <a:rPr lang="en-GB" smtClean="0"/>
              <a:pPr/>
              <a:t>06/01/19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C9336D-B83F-4C44-83BF-B18329E2746F}" type="datetimeFigureOut">
              <a:rPr lang="en-GB" smtClean="0"/>
              <a:pPr/>
              <a:t>06/01/19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C9336D-B83F-4C44-83BF-B18329E2746F}" type="datetimeFigureOut">
              <a:rPr lang="en-GB" smtClean="0"/>
              <a:pPr/>
              <a:t>06/01/19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C9336D-B83F-4C44-83BF-B18329E2746F}" type="datetimeFigureOut">
              <a:rPr lang="en-GB" smtClean="0"/>
              <a:pPr/>
              <a:t>06/01/19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C9336D-B83F-4C44-83BF-B18329E2746F}" type="datetimeFigureOut">
              <a:rPr lang="en-GB" smtClean="0"/>
              <a:pPr/>
              <a:t>06/01/19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3C9336D-B83F-4C44-83BF-B18329E2746F}" type="datetimeFigureOut">
              <a:rPr lang="en-GB" smtClean="0"/>
              <a:pPr/>
              <a:t>06/01/19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3C9336D-B83F-4C44-83BF-B18329E2746F}" type="datetimeFigureOut">
              <a:rPr lang="en-GB" smtClean="0"/>
              <a:pPr/>
              <a:t>06/01/19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3C9336D-B83F-4C44-83BF-B18329E2746F}" type="datetimeFigureOut">
              <a:rPr lang="en-GB" smtClean="0"/>
              <a:pPr/>
              <a:t>06/01/19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C9336D-B83F-4C44-83BF-B18329E2746F}" type="datetimeFigureOut">
              <a:rPr lang="en-GB" smtClean="0"/>
              <a:pPr/>
              <a:t>06/01/19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C9336D-B83F-4C44-83BF-B18329E2746F}" type="datetimeFigureOut">
              <a:rPr lang="en-GB" smtClean="0"/>
              <a:pPr/>
              <a:t>06/01/19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C9336D-B83F-4C44-83BF-B18329E2746F}" type="datetimeFigureOut">
              <a:rPr lang="en-GB" smtClean="0"/>
              <a:pPr/>
              <a:t>06/01/19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678B49-7748-4B29-AFC5-E26C8EBBAEF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C9336D-B83F-4C44-83BF-B18329E2746F}" type="datetimeFigureOut">
              <a:rPr lang="en-GB" smtClean="0"/>
              <a:pPr/>
              <a:t>06/01/19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678B49-7748-4B29-AFC5-E26C8EBBAEF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jpe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image" Target="../media/image16.jpeg"/><Relationship Id="rId7" Type="http://schemas.openxmlformats.org/officeDocument/2006/relationships/hyperlink" Target="http://www.nationalarchives.gov.uk/films/1979to2006/filmpage_aids.htm" TargetMode="Externa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2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789040"/>
            <a:ext cx="7772400" cy="1080120"/>
          </a:xfrm>
        </p:spPr>
        <p:txBody>
          <a:bodyPr>
            <a:noAutofit/>
          </a:bodyPr>
          <a:lstStyle/>
          <a:p>
            <a:r>
              <a:rPr lang="en-GB" sz="3600" dirty="0" smtClean="0"/>
              <a:t>Sex and Sexuality: Lecture 9 From Cradle to Grave</a:t>
            </a:r>
            <a:endParaRPr lang="en-GB" sz="3600" dirty="0"/>
          </a:p>
        </p:txBody>
      </p:sp>
      <p:pic>
        <p:nvPicPr>
          <p:cNvPr id="29698" name="Picture 2" descr="http://homepage.univie.ac.at/melanie.loidolt/Collier_Lady%20Godiva.jpg"/>
          <p:cNvPicPr>
            <a:picLocks noChangeAspect="1" noChangeArrowheads="1"/>
          </p:cNvPicPr>
          <p:nvPr/>
        </p:nvPicPr>
        <p:blipFill>
          <a:blip r:embed="rId3" cstate="print"/>
          <a:srcRect/>
          <a:stretch>
            <a:fillRect/>
          </a:stretch>
        </p:blipFill>
        <p:spPr bwMode="auto">
          <a:xfrm>
            <a:off x="323528" y="548680"/>
            <a:ext cx="4810125" cy="2952329"/>
          </a:xfrm>
          <a:prstGeom prst="rect">
            <a:avLst/>
          </a:prstGeom>
          <a:noFill/>
        </p:spPr>
      </p:pic>
      <p:pic>
        <p:nvPicPr>
          <p:cNvPr id="29700" name="Picture 4" descr="http://www.bridalwave.tv/Swinging%20sixties.JPG"/>
          <p:cNvPicPr>
            <a:picLocks noChangeAspect="1" noChangeArrowheads="1"/>
          </p:cNvPicPr>
          <p:nvPr/>
        </p:nvPicPr>
        <p:blipFill>
          <a:blip r:embed="rId4" cstate="print"/>
          <a:srcRect/>
          <a:stretch>
            <a:fillRect/>
          </a:stretch>
        </p:blipFill>
        <p:spPr bwMode="auto">
          <a:xfrm>
            <a:off x="5724128" y="404664"/>
            <a:ext cx="2781300" cy="3048001"/>
          </a:xfrm>
          <a:prstGeom prst="rect">
            <a:avLst/>
          </a:prstGeom>
          <a:noFill/>
        </p:spPr>
      </p:pic>
      <p:pic>
        <p:nvPicPr>
          <p:cNvPr id="29704" name="Picture 8" descr="https://encrypted-tbn2.gstatic.com/images?q=tbn:ANd9GcSM3-uuATGiwbXOo-Jb_7aK4_TxfK0pUDlSu5jRBh-j1YUiiLTC"/>
          <p:cNvPicPr>
            <a:picLocks noChangeAspect="1" noChangeArrowheads="1"/>
          </p:cNvPicPr>
          <p:nvPr/>
        </p:nvPicPr>
        <p:blipFill>
          <a:blip r:embed="rId5" cstate="print"/>
          <a:srcRect/>
          <a:stretch>
            <a:fillRect/>
          </a:stretch>
        </p:blipFill>
        <p:spPr bwMode="auto">
          <a:xfrm>
            <a:off x="5724128" y="4941168"/>
            <a:ext cx="2972966" cy="1717949"/>
          </a:xfrm>
          <a:prstGeom prst="rect">
            <a:avLst/>
          </a:prstGeom>
          <a:noFill/>
        </p:spPr>
      </p:pic>
      <p:pic>
        <p:nvPicPr>
          <p:cNvPr id="29706" name="Picture 10" descr="http://www.evestra.com/ESW/Images/red_fertility_control_pic.jpg"/>
          <p:cNvPicPr>
            <a:picLocks noChangeAspect="1" noChangeArrowheads="1"/>
          </p:cNvPicPr>
          <p:nvPr/>
        </p:nvPicPr>
        <p:blipFill>
          <a:blip r:embed="rId6" cstate="print"/>
          <a:srcRect/>
          <a:stretch>
            <a:fillRect/>
          </a:stretch>
        </p:blipFill>
        <p:spPr bwMode="auto">
          <a:xfrm>
            <a:off x="323528" y="4725144"/>
            <a:ext cx="3168352" cy="213285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274638"/>
            <a:ext cx="8229600" cy="850106"/>
          </a:xfrm>
        </p:spPr>
        <p:txBody>
          <a:bodyPr/>
          <a:lstStyle/>
          <a:p>
            <a:r>
              <a:rPr lang="en-GB" u="sng" dirty="0" smtClean="0"/>
              <a:t>The dangers of syphilis</a:t>
            </a:r>
            <a:endParaRPr lang="en-GB" u="sng" dirty="0"/>
          </a:p>
        </p:txBody>
      </p:sp>
      <p:sp>
        <p:nvSpPr>
          <p:cNvPr id="10" name="Text Placeholder 9"/>
          <p:cNvSpPr>
            <a:spLocks noGrp="1"/>
          </p:cNvSpPr>
          <p:nvPr>
            <p:ph type="body" idx="1"/>
          </p:nvPr>
        </p:nvSpPr>
        <p:spPr/>
        <p:txBody>
          <a:bodyPr>
            <a:normAutofit fontScale="92500" lnSpcReduction="20000"/>
          </a:bodyPr>
          <a:lstStyle/>
          <a:p>
            <a:r>
              <a:rPr lang="en-GB" dirty="0" smtClean="0"/>
              <a:t>A young suitor kneeling before death: satire on syphilis</a:t>
            </a:r>
            <a:endParaRPr lang="en-GB" dirty="0"/>
          </a:p>
        </p:txBody>
      </p:sp>
      <p:pic>
        <p:nvPicPr>
          <p:cNvPr id="4" name="Picture 4" descr="young suitor"/>
          <p:cNvPicPr>
            <a:picLocks noGrp="1" noChangeAspect="1" noChangeArrowheads="1"/>
          </p:cNvPicPr>
          <p:nvPr>
            <p:ph sz="half" idx="2"/>
          </p:nvPr>
        </p:nvPicPr>
        <p:blipFill>
          <a:blip r:embed="rId3" cstate="print"/>
          <a:stretch>
            <a:fillRect/>
          </a:stretch>
        </p:blipFill>
        <p:spPr bwMode="auto">
          <a:xfrm>
            <a:off x="899592" y="2174874"/>
            <a:ext cx="2882171" cy="4206453"/>
          </a:xfrm>
          <a:prstGeom prst="rect">
            <a:avLst/>
          </a:prstGeom>
          <a:noFill/>
          <a:ln w="9525">
            <a:noFill/>
            <a:miter lim="800000"/>
            <a:headEnd/>
            <a:tailEnd/>
          </a:ln>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1669242"/>
            <a:ext cx="3208392" cy="4702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u="sng" dirty="0" smtClean="0"/>
              <a:t>Contagious Disease Acts</a:t>
            </a:r>
            <a:endParaRPr lang="en-GB" u="sng" dirty="0"/>
          </a:p>
        </p:txBody>
      </p:sp>
      <p:sp>
        <p:nvSpPr>
          <p:cNvPr id="3" name="Content Placeholder 2"/>
          <p:cNvSpPr>
            <a:spLocks noGrp="1"/>
          </p:cNvSpPr>
          <p:nvPr>
            <p:ph idx="1"/>
          </p:nvPr>
        </p:nvSpPr>
        <p:spPr>
          <a:xfrm>
            <a:off x="395536" y="1124744"/>
            <a:ext cx="8208912" cy="5472608"/>
          </a:xfrm>
        </p:spPr>
        <p:txBody>
          <a:bodyPr>
            <a:normAutofit fontScale="70000" lnSpcReduction="20000"/>
          </a:bodyPr>
          <a:lstStyle/>
          <a:p>
            <a:pPr algn="just"/>
            <a:r>
              <a:rPr lang="en-GB" sz="3400" dirty="0" smtClean="0"/>
              <a:t>19</a:t>
            </a:r>
            <a:r>
              <a:rPr lang="en-GB" sz="3400" baseline="30000" dirty="0" smtClean="0"/>
              <a:t>th</a:t>
            </a:r>
            <a:r>
              <a:rPr lang="en-GB" sz="3400" dirty="0" smtClean="0"/>
              <a:t> century - women and especially prostitutes considered ‘vectors’ of venereal disease.</a:t>
            </a:r>
          </a:p>
          <a:p>
            <a:pPr algn="just"/>
            <a:r>
              <a:rPr lang="en-GB" sz="3400" dirty="0" smtClean="0"/>
              <a:t>CDAs required prostitutes to be medically examined.</a:t>
            </a:r>
          </a:p>
          <a:p>
            <a:pPr algn="just"/>
            <a:r>
              <a:rPr lang="en-GB" sz="3400" dirty="0" smtClean="0"/>
              <a:t>Forcible treatment in lock hospital for 3-6 months if found to be infected.</a:t>
            </a:r>
          </a:p>
          <a:p>
            <a:pPr algn="just"/>
            <a:r>
              <a:rPr lang="en-GB" sz="3400" dirty="0" smtClean="0"/>
              <a:t>1864 applied to garrison towns, in 1866 and 1869 extended to other districts.</a:t>
            </a:r>
          </a:p>
          <a:p>
            <a:pPr algn="just">
              <a:buNone/>
            </a:pPr>
            <a:r>
              <a:rPr lang="en-GB" sz="3400" dirty="0" smtClean="0"/>
              <a:t>BUT - Strong opposition to acts….</a:t>
            </a:r>
          </a:p>
          <a:p>
            <a:pPr algn="just">
              <a:buFont typeface="Arial" charset="0"/>
              <a:buChar char="•"/>
            </a:pPr>
            <a:r>
              <a:rPr lang="en-GB" sz="3400" dirty="0" smtClean="0"/>
              <a:t>Ladies’ National Association (civil liberties campaigns, feminists – Josephine Butler)</a:t>
            </a:r>
          </a:p>
          <a:p>
            <a:pPr algn="just">
              <a:buFont typeface="Arial" charset="0"/>
              <a:buChar char="•"/>
            </a:pPr>
            <a:r>
              <a:rPr lang="en-GB" sz="3400" dirty="0"/>
              <a:t>O</a:t>
            </a:r>
            <a:r>
              <a:rPr lang="en-GB" sz="3400" dirty="0" smtClean="0"/>
              <a:t>bjected to brutal examinations; blaming prostitutes rather than men; double standard, for men biological necessity while women depicted as ‘depraved’</a:t>
            </a:r>
          </a:p>
          <a:p>
            <a:pPr algn="just">
              <a:buFont typeface="Arial" charset="0"/>
              <a:buChar char="•"/>
            </a:pPr>
            <a:r>
              <a:rPr lang="en-GB" sz="3400" dirty="0" smtClean="0"/>
              <a:t>1886 Contagious Disease Acts repealed</a:t>
            </a:r>
          </a:p>
          <a:p>
            <a:pPr marL="0" indent="0" algn="just">
              <a:buNone/>
            </a:pPr>
            <a:endParaRPr lang="en-GB" sz="3400" dirty="0" smtClean="0"/>
          </a:p>
          <a:p>
            <a:pPr marL="0" indent="0" algn="just">
              <a:buNone/>
            </a:pPr>
            <a:r>
              <a:rPr lang="en-GB" sz="3400" dirty="0" smtClean="0"/>
              <a:t>See Frank Mort, </a:t>
            </a:r>
            <a:r>
              <a:rPr lang="en-GB" sz="3400" i="1" dirty="0" smtClean="0"/>
              <a:t>Dangerous Sexualities</a:t>
            </a:r>
            <a:r>
              <a:rPr lang="en-GB" sz="3400" dirty="0"/>
              <a:t> </a:t>
            </a:r>
            <a:r>
              <a:rPr lang="en-GB" sz="3400" dirty="0" smtClean="0"/>
              <a:t>(1987</a:t>
            </a:r>
            <a:r>
              <a:rPr lang="en-GB" sz="3600" dirty="0" smtClean="0"/>
              <a:t>)</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620688"/>
          </a:xfrm>
        </p:spPr>
        <p:txBody>
          <a:bodyPr>
            <a:normAutofit fontScale="90000"/>
          </a:bodyPr>
          <a:lstStyle/>
          <a:p>
            <a:r>
              <a:rPr lang="en-GB" u="sng" dirty="0" smtClean="0"/>
              <a:t>First World War and VD</a:t>
            </a:r>
            <a:endParaRPr lang="en-GB" u="sng" dirty="0"/>
          </a:p>
        </p:txBody>
      </p:sp>
      <p:sp>
        <p:nvSpPr>
          <p:cNvPr id="3" name="Content Placeholder 2"/>
          <p:cNvSpPr>
            <a:spLocks noGrp="1"/>
          </p:cNvSpPr>
          <p:nvPr>
            <p:ph idx="1"/>
          </p:nvPr>
        </p:nvSpPr>
        <p:spPr>
          <a:xfrm>
            <a:off x="457200" y="836712"/>
            <a:ext cx="8229600" cy="5472608"/>
          </a:xfrm>
        </p:spPr>
        <p:txBody>
          <a:bodyPr>
            <a:normAutofit fontScale="85000" lnSpcReduction="20000"/>
          </a:bodyPr>
          <a:lstStyle/>
          <a:p>
            <a:r>
              <a:rPr lang="en-GB" dirty="0" smtClean="0"/>
              <a:t>Defence of the Realm Act 1914 – introduced powers to stop soldiers being solicited and clamp down on prostitution.</a:t>
            </a:r>
          </a:p>
          <a:p>
            <a:r>
              <a:rPr lang="en-GB" dirty="0" smtClean="0"/>
              <a:t>Concern about health of troops – national efficiency.</a:t>
            </a:r>
          </a:p>
          <a:p>
            <a:r>
              <a:rPr lang="en-GB" dirty="0" smtClean="0"/>
              <a:t>Also huge concern about young women entering munitions factories and their exposure to risk – idea of risk changing, ‘easy’ or ‘amateur’ girl replaced prostitute as cause of anxiety/object of fear.</a:t>
            </a:r>
          </a:p>
          <a:p>
            <a:r>
              <a:rPr lang="en-GB" dirty="0" smtClean="0"/>
              <a:t>Venereal Disease Act 1916 - </a:t>
            </a:r>
          </a:p>
          <a:p>
            <a:r>
              <a:rPr lang="en-GB" dirty="0" smtClean="0"/>
              <a:t>Set up National Council for Combating Venereal Disease</a:t>
            </a:r>
          </a:p>
          <a:p>
            <a:r>
              <a:rPr lang="en-GB" dirty="0" smtClean="0"/>
              <a:t>Further Act of 1918 targeted those with VD, allowing for compulsory treatment if suffering from disease</a:t>
            </a:r>
          </a:p>
          <a:p>
            <a:r>
              <a:rPr lang="en-GB" dirty="0" smtClean="0"/>
              <a:t>DORA revoked as war ended</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lang="en-GB" sz="3600" u="sng" dirty="0" smtClean="0"/>
              <a:t>Venereal Diseases Act 1916</a:t>
            </a:r>
            <a:endParaRPr lang="en-GB" sz="3600" u="sng" dirty="0"/>
          </a:p>
        </p:txBody>
      </p:sp>
      <p:sp>
        <p:nvSpPr>
          <p:cNvPr id="3" name="Content Placeholder 2"/>
          <p:cNvSpPr>
            <a:spLocks noGrp="1"/>
          </p:cNvSpPr>
          <p:nvPr>
            <p:ph idx="1"/>
          </p:nvPr>
        </p:nvSpPr>
        <p:spPr>
          <a:xfrm>
            <a:off x="457200" y="908720"/>
            <a:ext cx="8229600" cy="5949280"/>
          </a:xfrm>
        </p:spPr>
        <p:txBody>
          <a:bodyPr>
            <a:normAutofit fontScale="85000" lnSpcReduction="20000"/>
          </a:bodyPr>
          <a:lstStyle/>
          <a:p>
            <a:r>
              <a:rPr lang="en-GB" dirty="0" smtClean="0"/>
              <a:t>Free diagnosis and treatment in local authority run clinics and </a:t>
            </a:r>
            <a:r>
              <a:rPr lang="en-GB" dirty="0" err="1" smtClean="0"/>
              <a:t>salvarsan</a:t>
            </a:r>
            <a:r>
              <a:rPr lang="en-GB" dirty="0" smtClean="0"/>
              <a:t> supplied free to GPs. Clinics protected patient’s anonymity.</a:t>
            </a:r>
          </a:p>
          <a:p>
            <a:r>
              <a:rPr lang="en-GB" dirty="0" smtClean="0"/>
              <a:t>Health education – based on ideas of ‘moral behaviour’, poster campaign. Banned quack remedies .</a:t>
            </a:r>
          </a:p>
          <a:p>
            <a:r>
              <a:rPr lang="en-GB" dirty="0" smtClean="0"/>
              <a:t>Recommended diagnosis and treatment of VD added to the medical curriculum – venereology had low status.</a:t>
            </a:r>
          </a:p>
          <a:p>
            <a:r>
              <a:rPr lang="en-GB" dirty="0" smtClean="0"/>
              <a:t>1905 bacteria causing VD identified, Wasserman blood test developed for screening 1906, </a:t>
            </a:r>
            <a:r>
              <a:rPr lang="en-GB" dirty="0" err="1" smtClean="0"/>
              <a:t>Salvarsan</a:t>
            </a:r>
            <a:r>
              <a:rPr lang="en-GB" dirty="0" smtClean="0"/>
              <a:t> effective cure from 1910s (Paul Ehrlich), and within 3 years claimed to have treated 10,000 syphilitics successfully.</a:t>
            </a:r>
          </a:p>
          <a:p>
            <a:r>
              <a:rPr lang="en-GB" dirty="0" smtClean="0"/>
              <a:t>1917 – 113 treatment centres treating 29,000 patients; 1920 – 190 centres treating 105,185 patients.</a:t>
            </a:r>
          </a:p>
          <a:p>
            <a:r>
              <a:rPr lang="en-GB" dirty="0" smtClean="0"/>
              <a:t>Treated more men than women; some patients did not complete treatment (1920 c.40%).</a:t>
            </a:r>
          </a:p>
          <a:p>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850106"/>
          </a:xfrm>
        </p:spPr>
        <p:txBody>
          <a:bodyPr/>
          <a:lstStyle/>
          <a:p>
            <a:r>
              <a:rPr lang="en-GB" dirty="0" smtClean="0"/>
              <a:t>VD poster campaigns</a:t>
            </a:r>
            <a:endParaRPr lang="en-GB" dirty="0"/>
          </a:p>
        </p:txBody>
      </p:sp>
      <p:sp>
        <p:nvSpPr>
          <p:cNvPr id="6" name="Text Placeholder 5"/>
          <p:cNvSpPr>
            <a:spLocks noGrp="1"/>
          </p:cNvSpPr>
          <p:nvPr>
            <p:ph type="body" idx="1"/>
          </p:nvPr>
        </p:nvSpPr>
        <p:spPr>
          <a:xfrm>
            <a:off x="467544" y="1196752"/>
            <a:ext cx="4040188" cy="648072"/>
          </a:xfrm>
        </p:spPr>
        <p:txBody>
          <a:bodyPr>
            <a:normAutofit fontScale="92500"/>
          </a:bodyPr>
          <a:lstStyle/>
          <a:p>
            <a:r>
              <a:rPr lang="en-GB" dirty="0" smtClean="0"/>
              <a:t>Reginald Mount, VD poster, 1943</a:t>
            </a:r>
            <a:endParaRPr lang="en-GB" dirty="0"/>
          </a:p>
        </p:txBody>
      </p:sp>
      <p:pic>
        <p:nvPicPr>
          <p:cNvPr id="4" name="Picture 2" descr="Campaign against syphillis, 1943-44; poster"/>
          <p:cNvPicPr>
            <a:picLocks noGrp="1" noChangeAspect="1" noChangeArrowheads="1"/>
          </p:cNvPicPr>
          <p:nvPr>
            <p:ph sz="half" idx="2"/>
          </p:nvPr>
        </p:nvPicPr>
        <p:blipFill>
          <a:blip r:embed="rId3" cstate="print"/>
          <a:stretch>
            <a:fillRect/>
          </a:stretch>
        </p:blipFill>
        <p:spPr bwMode="auto">
          <a:xfrm>
            <a:off x="5220072" y="2348880"/>
            <a:ext cx="3168352" cy="3888432"/>
          </a:xfrm>
          <a:prstGeom prst="rect">
            <a:avLst/>
          </a:prstGeom>
          <a:noFill/>
          <a:ln w="9525">
            <a:noFill/>
            <a:miter lim="800000"/>
            <a:headEnd/>
            <a:tailEnd/>
          </a:ln>
        </p:spPr>
      </p:pic>
      <p:sp>
        <p:nvSpPr>
          <p:cNvPr id="7" name="Text Placeholder 6"/>
          <p:cNvSpPr>
            <a:spLocks noGrp="1"/>
          </p:cNvSpPr>
          <p:nvPr>
            <p:ph type="body" sz="quarter" idx="3"/>
          </p:nvPr>
        </p:nvSpPr>
        <p:spPr>
          <a:xfrm>
            <a:off x="4644008" y="1340768"/>
            <a:ext cx="4041775" cy="639762"/>
          </a:xfrm>
        </p:spPr>
        <p:txBody>
          <a:bodyPr>
            <a:normAutofit fontScale="92500" lnSpcReduction="20000"/>
          </a:bodyPr>
          <a:lstStyle/>
          <a:p>
            <a:r>
              <a:rPr lang="en-GB" dirty="0" smtClean="0"/>
              <a:t>Anti-VD campaign amongst Allied troops in Italy, 1943-44</a:t>
            </a:r>
            <a:endParaRPr lang="en-GB" dirty="0"/>
          </a:p>
        </p:txBody>
      </p:sp>
      <p:pic>
        <p:nvPicPr>
          <p:cNvPr id="15362" name="Picture 2" descr="http://vintageposterblog.com/wp-content/uploads/2011/07/ww2-vd.jpg"/>
          <p:cNvPicPr>
            <a:picLocks noChangeAspect="1" noChangeArrowheads="1"/>
          </p:cNvPicPr>
          <p:nvPr/>
        </p:nvPicPr>
        <p:blipFill>
          <a:blip r:embed="rId4" cstate="print"/>
          <a:srcRect/>
          <a:stretch>
            <a:fillRect/>
          </a:stretch>
        </p:blipFill>
        <p:spPr bwMode="auto">
          <a:xfrm>
            <a:off x="755576" y="2204864"/>
            <a:ext cx="3270498" cy="446449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720080"/>
          </a:xfrm>
        </p:spPr>
        <p:txBody>
          <a:bodyPr>
            <a:normAutofit fontScale="90000"/>
          </a:bodyPr>
          <a:lstStyle/>
          <a:p>
            <a:r>
              <a:rPr lang="en-GB" b="1" dirty="0" smtClean="0"/>
              <a:t>HIV/AIDS</a:t>
            </a:r>
            <a:endParaRPr lang="en-GB" b="1" dirty="0"/>
          </a:p>
        </p:txBody>
      </p:sp>
      <p:sp>
        <p:nvSpPr>
          <p:cNvPr id="3" name="Content Placeholder 2"/>
          <p:cNvSpPr>
            <a:spLocks noGrp="1"/>
          </p:cNvSpPr>
          <p:nvPr>
            <p:ph idx="1"/>
          </p:nvPr>
        </p:nvSpPr>
        <p:spPr>
          <a:xfrm>
            <a:off x="457200" y="836712"/>
            <a:ext cx="8229600" cy="5688632"/>
          </a:xfrm>
        </p:spPr>
        <p:txBody>
          <a:bodyPr>
            <a:normAutofit fontScale="92500" lnSpcReduction="20000"/>
          </a:bodyPr>
          <a:lstStyle/>
          <a:p>
            <a:r>
              <a:rPr lang="en-GB" dirty="0" smtClean="0"/>
              <a:t>Few decades after mass distribution of penicillin marked end of VD, acquired immune deficiency syndrome (AIDS) made its appearance. </a:t>
            </a:r>
          </a:p>
          <a:p>
            <a:r>
              <a:rPr lang="en-GB" dirty="0" smtClean="0"/>
              <a:t>1988 reported in 138 countries. Soon established that spread result of human </a:t>
            </a:r>
            <a:r>
              <a:rPr lang="en-GB" dirty="0"/>
              <a:t>i</a:t>
            </a:r>
            <a:r>
              <a:rPr lang="en-GB" dirty="0" smtClean="0"/>
              <a:t>mmunodeficiency virus (HIV), caused by sexual contact or infected blood which crippled the body’s immune system, causing severe morbidity and high mortality.</a:t>
            </a:r>
          </a:p>
          <a:p>
            <a:r>
              <a:rPr lang="en-GB" dirty="0" smtClean="0"/>
              <a:t>Parallels with VD:</a:t>
            </a:r>
          </a:p>
          <a:p>
            <a:r>
              <a:rPr lang="en-GB" dirty="0" smtClean="0"/>
              <a:t>Attempts to establish principal vectors – separation of guilty from innocent victims; conflict between individual liberty and communal good in official responses (initially labelled ‘gay related immune deficiency’, ‘gay plague’). </a:t>
            </a:r>
          </a:p>
          <a:p>
            <a:pPr>
              <a:buNone/>
            </a:pPr>
            <a:endParaRPr lang="en-GB"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dirty="0" smtClean="0"/>
              <a:t>		</a:t>
            </a:r>
            <a:r>
              <a:rPr lang="en-GB" b="1" dirty="0" smtClean="0"/>
              <a:t>AIDS posters</a:t>
            </a:r>
            <a:endParaRPr lang="en-GB" b="1" dirty="0"/>
          </a:p>
        </p:txBody>
      </p:sp>
      <p:pic>
        <p:nvPicPr>
          <p:cNvPr id="1026" name="Picture 2" descr="AIDS poster: All you need is love"/>
          <p:cNvPicPr>
            <a:picLocks noChangeAspect="1" noChangeArrowheads="1"/>
          </p:cNvPicPr>
          <p:nvPr/>
        </p:nvPicPr>
        <p:blipFill>
          <a:blip r:embed="rId3" cstate="print"/>
          <a:srcRect/>
          <a:stretch>
            <a:fillRect/>
          </a:stretch>
        </p:blipFill>
        <p:spPr bwMode="auto">
          <a:xfrm>
            <a:off x="395536" y="2996952"/>
            <a:ext cx="3024336" cy="3861048"/>
          </a:xfrm>
          <a:prstGeom prst="rect">
            <a:avLst/>
          </a:prstGeom>
          <a:noFill/>
        </p:spPr>
      </p:pic>
      <p:pic>
        <p:nvPicPr>
          <p:cNvPr id="13314" name="Picture 2" descr="http://news.bbcimg.co.uk/media/images/56977000/jpg/_56977594_aidsposter_cut.jpg"/>
          <p:cNvPicPr>
            <a:picLocks noChangeAspect="1" noChangeArrowheads="1"/>
          </p:cNvPicPr>
          <p:nvPr/>
        </p:nvPicPr>
        <p:blipFill>
          <a:blip r:embed="rId4" cstate="print"/>
          <a:srcRect/>
          <a:stretch>
            <a:fillRect/>
          </a:stretch>
        </p:blipFill>
        <p:spPr bwMode="auto">
          <a:xfrm>
            <a:off x="3419872" y="1124744"/>
            <a:ext cx="5191125" cy="2495551"/>
          </a:xfrm>
          <a:prstGeom prst="rect">
            <a:avLst/>
          </a:prstGeom>
          <a:noFill/>
        </p:spPr>
      </p:pic>
      <p:pic>
        <p:nvPicPr>
          <p:cNvPr id="13316" name="Picture 4" descr="http://www.gayinthe80s.com/wp-content/uploads/2013/01/AIDS-Wrath-of-God2.jpg"/>
          <p:cNvPicPr>
            <a:picLocks noChangeAspect="1" noChangeArrowheads="1"/>
          </p:cNvPicPr>
          <p:nvPr/>
        </p:nvPicPr>
        <p:blipFill>
          <a:blip r:embed="rId5" cstate="print"/>
          <a:srcRect/>
          <a:stretch>
            <a:fillRect/>
          </a:stretch>
        </p:blipFill>
        <p:spPr bwMode="auto">
          <a:xfrm>
            <a:off x="323528" y="0"/>
            <a:ext cx="3048000" cy="2952328"/>
          </a:xfrm>
          <a:prstGeom prst="rect">
            <a:avLst/>
          </a:prstGeom>
          <a:noFill/>
        </p:spPr>
      </p:pic>
      <p:pic>
        <p:nvPicPr>
          <p:cNvPr id="13318" name="Picture 6" descr="http://news.bbcimg.co.uk/media/images/56977000/jpg/_56977596_tombstone.jpg"/>
          <p:cNvPicPr>
            <a:picLocks noChangeAspect="1" noChangeArrowheads="1"/>
          </p:cNvPicPr>
          <p:nvPr/>
        </p:nvPicPr>
        <p:blipFill>
          <a:blip r:embed="rId6" cstate="print"/>
          <a:srcRect/>
          <a:stretch>
            <a:fillRect/>
          </a:stretch>
        </p:blipFill>
        <p:spPr bwMode="auto">
          <a:xfrm>
            <a:off x="3635896" y="3645024"/>
            <a:ext cx="3543672" cy="2592288"/>
          </a:xfrm>
          <a:prstGeom prst="rect">
            <a:avLst/>
          </a:prstGeom>
          <a:noFill/>
        </p:spPr>
      </p:pic>
      <p:sp>
        <p:nvSpPr>
          <p:cNvPr id="4" name="TextBox 3"/>
          <p:cNvSpPr txBox="1"/>
          <p:nvPr/>
        </p:nvSpPr>
        <p:spPr>
          <a:xfrm>
            <a:off x="4283968" y="6281462"/>
            <a:ext cx="3888432" cy="830997"/>
          </a:xfrm>
          <a:prstGeom prst="rect">
            <a:avLst/>
          </a:prstGeom>
          <a:noFill/>
        </p:spPr>
        <p:txBody>
          <a:bodyPr wrap="square" rtlCol="0">
            <a:spAutoFit/>
          </a:bodyPr>
          <a:lstStyle/>
          <a:p>
            <a:r>
              <a:rPr lang="en-GB" sz="1600" dirty="0">
                <a:hlinkClick r:id="rId7"/>
              </a:rPr>
              <a:t>http</a:t>
            </a:r>
            <a:r>
              <a:rPr lang="en-GB" sz="1600">
                <a:hlinkClick r:id="rId7"/>
              </a:rPr>
              <a:t>://</a:t>
            </a:r>
            <a:r>
              <a:rPr lang="en-GB" sz="1600" smtClean="0">
                <a:hlinkClick r:id="rId7"/>
              </a:rPr>
              <a:t>www.nationalarchives.gov.uk/films/1979to2006/filmpage_aids.htm</a:t>
            </a:r>
            <a:endParaRPr lang="en-GB" sz="1600" smtClean="0"/>
          </a:p>
          <a:p>
            <a:endParaRPr lang="en-GB" sz="16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b="1" u="sng" dirty="0" smtClean="0"/>
              <a:t>Sexology</a:t>
            </a:r>
            <a:endParaRPr lang="en-GB" b="1" u="sng" dirty="0"/>
          </a:p>
        </p:txBody>
      </p:sp>
      <p:sp>
        <p:nvSpPr>
          <p:cNvPr id="3" name="Content Placeholder 2"/>
          <p:cNvSpPr>
            <a:spLocks noGrp="1"/>
          </p:cNvSpPr>
          <p:nvPr>
            <p:ph idx="1"/>
          </p:nvPr>
        </p:nvSpPr>
        <p:spPr>
          <a:xfrm>
            <a:off x="251520" y="908720"/>
            <a:ext cx="5328592" cy="5760640"/>
          </a:xfrm>
        </p:spPr>
        <p:txBody>
          <a:bodyPr>
            <a:normAutofit fontScale="62500" lnSpcReduction="20000"/>
          </a:bodyPr>
          <a:lstStyle/>
          <a:p>
            <a:r>
              <a:rPr lang="en-GB" dirty="0" smtClean="0"/>
              <a:t>From mid-19</a:t>
            </a:r>
            <a:r>
              <a:rPr lang="en-GB" baseline="30000" dirty="0" smtClean="0"/>
              <a:t>th</a:t>
            </a:r>
            <a:r>
              <a:rPr lang="en-GB" dirty="0" smtClean="0"/>
              <a:t> century  attempts to subject sexual variation to scientific scrutiny – deviance </a:t>
            </a:r>
            <a:r>
              <a:rPr lang="en-GB" dirty="0" err="1" smtClean="0"/>
              <a:t>pathologised</a:t>
            </a:r>
            <a:r>
              <a:rPr lang="en-GB" dirty="0" smtClean="0"/>
              <a:t>, and ‘sin’ and ‘excess’ replaced with medical or psychological categories such as ‘degeneracy’, ‘disease’ and ‘insanity’ .</a:t>
            </a:r>
          </a:p>
          <a:p>
            <a:r>
              <a:rPr lang="en-GB" dirty="0" smtClean="0"/>
              <a:t>William Acton, </a:t>
            </a:r>
            <a:r>
              <a:rPr lang="en-GB" i="1" dirty="0" smtClean="0"/>
              <a:t>Functions and Disorders of the Reproductive Organs</a:t>
            </a:r>
            <a:r>
              <a:rPr lang="en-GB" dirty="0" smtClean="0"/>
              <a:t> (1857); Havelock Ellis, </a:t>
            </a:r>
            <a:r>
              <a:rPr lang="en-GB" i="1" dirty="0" smtClean="0"/>
              <a:t>Studies in the Psychology of Sex </a:t>
            </a:r>
            <a:r>
              <a:rPr lang="en-GB" dirty="0" smtClean="0"/>
              <a:t>(1897-1928); Richard von Krafft-Ebing, </a:t>
            </a:r>
            <a:r>
              <a:rPr lang="en-GB" i="1" dirty="0" err="1" smtClean="0"/>
              <a:t>Psychopathia</a:t>
            </a:r>
            <a:r>
              <a:rPr lang="en-GB" i="1" dirty="0" smtClean="0"/>
              <a:t> </a:t>
            </a:r>
            <a:r>
              <a:rPr lang="en-GB" i="1" dirty="0" err="1" smtClean="0"/>
              <a:t>Sexualis</a:t>
            </a:r>
            <a:r>
              <a:rPr lang="en-GB" i="1" dirty="0" smtClean="0"/>
              <a:t> </a:t>
            </a:r>
            <a:r>
              <a:rPr lang="en-GB" dirty="0" smtClean="0"/>
              <a:t>(1886)</a:t>
            </a:r>
          </a:p>
          <a:p>
            <a:r>
              <a:rPr lang="en-GB" dirty="0" smtClean="0"/>
              <a:t>Coined and classified sexual transgressions – adultery, homosexuality, transvestism, sadism, etc.</a:t>
            </a:r>
          </a:p>
          <a:p>
            <a:r>
              <a:rPr lang="en-GB" dirty="0" smtClean="0"/>
              <a:t>Alfred Kinsey and sex therapists – mid-20thC – Kinsey’s reports revealed high levels of same-sex attraction and sexual activity. Castigated by conservative moralists.</a:t>
            </a:r>
          </a:p>
          <a:p>
            <a:r>
              <a:rPr lang="en-GB" dirty="0" smtClean="0"/>
              <a:t>Medical involvement in sexology ambiguous – Krafft-Ebing’s work deemed ‘morally disgusting’ by the </a:t>
            </a:r>
            <a:r>
              <a:rPr lang="en-GB" i="1" dirty="0" smtClean="0"/>
              <a:t>BMJ</a:t>
            </a:r>
            <a:r>
              <a:rPr lang="en-GB" dirty="0" smtClean="0"/>
              <a:t>, Kinsey’s funding withdrawn.</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1196752"/>
            <a:ext cx="3106744"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b="1" u="sng" dirty="0" smtClean="0"/>
              <a:t>Birth control </a:t>
            </a:r>
            <a:endParaRPr lang="en-GB" b="1" u="sng" dirty="0"/>
          </a:p>
        </p:txBody>
      </p:sp>
      <p:sp>
        <p:nvSpPr>
          <p:cNvPr id="3" name="Content Placeholder 2"/>
          <p:cNvSpPr>
            <a:spLocks noGrp="1"/>
          </p:cNvSpPr>
          <p:nvPr>
            <p:ph idx="1"/>
          </p:nvPr>
        </p:nvSpPr>
        <p:spPr>
          <a:xfrm>
            <a:off x="457200" y="980728"/>
            <a:ext cx="8229600" cy="5472608"/>
          </a:xfrm>
        </p:spPr>
        <p:txBody>
          <a:bodyPr>
            <a:noAutofit/>
          </a:bodyPr>
          <a:lstStyle/>
          <a:p>
            <a:r>
              <a:rPr lang="en-GB" sz="2400" dirty="0" smtClean="0"/>
              <a:t>19</a:t>
            </a:r>
            <a:r>
              <a:rPr lang="en-GB" sz="2400" baseline="30000" dirty="0" smtClean="0"/>
              <a:t>th</a:t>
            </a:r>
            <a:r>
              <a:rPr lang="en-GB" sz="2400" dirty="0"/>
              <a:t>-</a:t>
            </a:r>
            <a:r>
              <a:rPr lang="en-GB" sz="2400" dirty="0" smtClean="0"/>
              <a:t>century medical profession largely rejected involvement with contraception as ‘improper’</a:t>
            </a:r>
          </a:p>
          <a:p>
            <a:r>
              <a:rPr lang="en-GB" sz="2400" dirty="0" smtClean="0"/>
              <a:t>Some rudimentary techniques available and became part of growing commercial sector in medical appliances and products late 19</a:t>
            </a:r>
            <a:r>
              <a:rPr lang="en-GB" sz="2400" baseline="30000" dirty="0" smtClean="0"/>
              <a:t>th</a:t>
            </a:r>
            <a:r>
              <a:rPr lang="en-GB" sz="2400" dirty="0" smtClean="0"/>
              <a:t> century – condoms and diaphragms.</a:t>
            </a:r>
          </a:p>
          <a:p>
            <a:r>
              <a:rPr lang="en-GB" sz="2400" dirty="0" smtClean="0"/>
              <a:t>Birth control reformers: Charles </a:t>
            </a:r>
            <a:r>
              <a:rPr lang="en-GB" sz="2400" dirty="0" err="1" smtClean="0"/>
              <a:t>Bradlaugh</a:t>
            </a:r>
            <a:r>
              <a:rPr lang="en-GB" sz="2400" dirty="0" smtClean="0"/>
              <a:t>; Annie Besant.</a:t>
            </a:r>
          </a:p>
          <a:p>
            <a:r>
              <a:rPr lang="en-GB" sz="2400" dirty="0" err="1" smtClean="0"/>
              <a:t>Bradlaugh</a:t>
            </a:r>
            <a:r>
              <a:rPr lang="en-GB" sz="2400" dirty="0" smtClean="0"/>
              <a:t> republished Charles Knowlton’s </a:t>
            </a:r>
            <a:r>
              <a:rPr lang="en-GB" sz="2400" i="1" dirty="0" smtClean="0"/>
              <a:t>The Fruits of Philosophy </a:t>
            </a:r>
            <a:r>
              <a:rPr lang="en-GB" sz="2400" dirty="0" smtClean="0"/>
              <a:t>(1862) and together with </a:t>
            </a:r>
            <a:r>
              <a:rPr lang="en-GB" sz="2400" dirty="0" err="1" smtClean="0"/>
              <a:t>Besant</a:t>
            </a:r>
            <a:r>
              <a:rPr lang="en-GB" sz="2400" dirty="0" smtClean="0"/>
              <a:t> tried for publishing obscene material.</a:t>
            </a:r>
          </a:p>
          <a:p>
            <a:r>
              <a:rPr lang="en-GB" sz="2400" dirty="0" smtClean="0"/>
              <a:t>Malthusian League 1877, set up to promote birth control </a:t>
            </a:r>
            <a:r>
              <a:rPr lang="mr-IN" sz="2400" dirty="0" smtClean="0"/>
              <a:t>–</a:t>
            </a:r>
            <a:r>
              <a:rPr lang="en-GB" sz="2400" dirty="0" smtClean="0"/>
              <a:t>published </a:t>
            </a:r>
            <a:r>
              <a:rPr lang="en-GB" sz="2400" i="1" dirty="0" smtClean="0"/>
              <a:t>The Malthusian </a:t>
            </a:r>
            <a:r>
              <a:rPr lang="en-GB" sz="2400" dirty="0" smtClean="0"/>
              <a:t>1879-1921.</a:t>
            </a:r>
          </a:p>
          <a:p>
            <a:r>
              <a:rPr lang="en-GB" sz="2400" dirty="0" smtClean="0"/>
              <a:t>Marie </a:t>
            </a:r>
            <a:r>
              <a:rPr lang="en-GB" sz="2400" dirty="0" err="1" smtClean="0"/>
              <a:t>Stopes</a:t>
            </a:r>
            <a:r>
              <a:rPr lang="en-GB" sz="2400" dirty="0" smtClean="0"/>
              <a:t> (1880-1958), sexologist, birth control reformer, botanist and ‘agony aunt’. </a:t>
            </a:r>
          </a:p>
          <a:p>
            <a:endParaRPr lang="en-GB" sz="2400" dirty="0" smtClean="0"/>
          </a:p>
          <a:p>
            <a:pPr marL="0" indent="0">
              <a:buNone/>
            </a:pPr>
            <a:endParaRPr lang="en-GB" sz="24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Autofit/>
          </a:bodyPr>
          <a:lstStyle/>
          <a:p>
            <a:r>
              <a:rPr lang="en-GB" sz="2800" b="1" dirty="0" smtClean="0"/>
              <a:t>Simon </a:t>
            </a:r>
            <a:r>
              <a:rPr lang="en-GB" sz="2800" b="1" dirty="0" err="1" smtClean="0"/>
              <a:t>Szreter</a:t>
            </a:r>
            <a:r>
              <a:rPr lang="en-GB" sz="2800" b="1" dirty="0" smtClean="0"/>
              <a:t>, </a:t>
            </a:r>
            <a:r>
              <a:rPr lang="en-GB" sz="2800" b="1" i="1" dirty="0" smtClean="0"/>
              <a:t>Fertility, Class and Gender in Britain, 1860-1940</a:t>
            </a:r>
            <a:r>
              <a:rPr lang="en-GB" sz="2800" b="1" dirty="0" smtClean="0"/>
              <a:t> (1996)</a:t>
            </a:r>
            <a:endParaRPr lang="en-GB" sz="2800" b="1" dirty="0"/>
          </a:p>
        </p:txBody>
      </p:sp>
      <p:sp>
        <p:nvSpPr>
          <p:cNvPr id="3" name="Content Placeholder 2"/>
          <p:cNvSpPr>
            <a:spLocks noGrp="1"/>
          </p:cNvSpPr>
          <p:nvPr>
            <p:ph idx="1"/>
          </p:nvPr>
        </p:nvSpPr>
        <p:spPr>
          <a:xfrm>
            <a:off x="457200" y="1196752"/>
            <a:ext cx="8229600" cy="5544616"/>
          </a:xfrm>
        </p:spPr>
        <p:txBody>
          <a:bodyPr>
            <a:noAutofit/>
          </a:bodyPr>
          <a:lstStyle/>
          <a:p>
            <a:pPr>
              <a:lnSpc>
                <a:spcPct val="80000"/>
              </a:lnSpc>
            </a:pPr>
            <a:r>
              <a:rPr lang="en-GB" sz="2800" dirty="0" smtClean="0"/>
              <a:t>Coitus </a:t>
            </a:r>
            <a:r>
              <a:rPr lang="en-GB" sz="2800" dirty="0" err="1" smtClean="0"/>
              <a:t>interruptus</a:t>
            </a:r>
            <a:r>
              <a:rPr lang="en-GB" sz="2800" dirty="0" smtClean="0"/>
              <a:t> was the most important form of birth control before the Great War in Britain.</a:t>
            </a:r>
          </a:p>
          <a:p>
            <a:pPr>
              <a:lnSpc>
                <a:spcPct val="80000"/>
              </a:lnSpc>
            </a:pPr>
            <a:r>
              <a:rPr lang="en-GB" sz="2800" dirty="0" smtClean="0"/>
              <a:t>Abstinence was the ‘English way’ of adjusting fertility in response to the perceived relative costs of having children - escalating ‘costs’ of childrearing provided the conscious motivation to control births .</a:t>
            </a:r>
          </a:p>
          <a:p>
            <a:pPr>
              <a:lnSpc>
                <a:spcPct val="80000"/>
              </a:lnSpc>
            </a:pPr>
            <a:r>
              <a:rPr lang="en-GB" sz="2800" dirty="0" smtClean="0"/>
              <a:t>But it was the anti-sexual culture which was both conducive to the use of abstinence as the method to achieve that goal and, also, essential, in providing married men and women with a legitimating, anti-sexual rationale .</a:t>
            </a:r>
          </a:p>
          <a:p>
            <a:pPr>
              <a:lnSpc>
                <a:spcPct val="80000"/>
              </a:lnSpc>
            </a:pPr>
            <a:r>
              <a:rPr lang="en-GB" sz="2800" dirty="0" smtClean="0"/>
              <a:t>The regime of attempted abstinence was probably at its most prevalent as a general practice during the period 1870-1920, but it cast a ‘long cultural shadow’ extending until the 1960s.</a:t>
            </a:r>
            <a:endParaRPr lang="en-US" sz="2800" dirty="0" smtClean="0"/>
          </a:p>
          <a:p>
            <a:endParaRPr lang="en-GB" sz="28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b="1" u="sng" dirty="0" smtClean="0"/>
              <a:t>History of sexuality</a:t>
            </a:r>
            <a:endParaRPr lang="en-GB" b="1" u="sng" dirty="0"/>
          </a:p>
        </p:txBody>
      </p:sp>
      <p:sp>
        <p:nvSpPr>
          <p:cNvPr id="3" name="Content Placeholder 2"/>
          <p:cNvSpPr>
            <a:spLocks noGrp="1"/>
          </p:cNvSpPr>
          <p:nvPr>
            <p:ph idx="1"/>
          </p:nvPr>
        </p:nvSpPr>
        <p:spPr>
          <a:xfrm>
            <a:off x="457200" y="1196752"/>
            <a:ext cx="8219256" cy="5400600"/>
          </a:xfrm>
        </p:spPr>
        <p:txBody>
          <a:bodyPr>
            <a:normAutofit fontScale="77500" lnSpcReduction="20000"/>
          </a:bodyPr>
          <a:lstStyle/>
          <a:p>
            <a:r>
              <a:rPr lang="en-GB" dirty="0" smtClean="0"/>
              <a:t>History of sexuality flourishing field – linked to histories of demography, gender, medicine, anthropology and sociology, and strongly interdisciplinary.</a:t>
            </a:r>
          </a:p>
          <a:p>
            <a:r>
              <a:rPr lang="en-GB" dirty="0" smtClean="0"/>
              <a:t>Rich methodological and interpretative diversity. </a:t>
            </a:r>
          </a:p>
          <a:p>
            <a:r>
              <a:rPr lang="en-GB" dirty="0" smtClean="0"/>
              <a:t>Prism for observing social, cultural and political issues and changes.</a:t>
            </a:r>
          </a:p>
          <a:p>
            <a:r>
              <a:rPr lang="en-GB" dirty="0" smtClean="0"/>
              <a:t>Spurred on by interest in ordinary lives, the home (domestic sphere) and private lives, and feminism and gay liberation movements post 1960s.</a:t>
            </a:r>
          </a:p>
          <a:p>
            <a:r>
              <a:rPr lang="en-GB" dirty="0" smtClean="0"/>
              <a:t>As Gayle Davis states: ‘the history of sexuality has become “sexy”’.</a:t>
            </a:r>
          </a:p>
          <a:p>
            <a:r>
              <a:rPr lang="en-GB" dirty="0" smtClean="0"/>
              <a:t>Primary sources – vast range of medical textbooks, fiction, diaries, memoirs, letters and oral histories, institutional accounts (clinics), case notes and court records, newspapers, sex surveys.</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3050"/>
            <a:ext cx="8002588" cy="779463"/>
          </a:xfrm>
        </p:spPr>
        <p:txBody>
          <a:bodyPr/>
          <a:lstStyle/>
          <a:p>
            <a:pPr eaLnBrk="1" fontAlgn="auto" hangingPunct="1">
              <a:spcAft>
                <a:spcPts val="0"/>
              </a:spcAft>
              <a:defRPr/>
            </a:pPr>
            <a:r>
              <a:rPr lang="en-US">
                <a:solidFill>
                  <a:schemeClr val="tx1"/>
                </a:solidFill>
                <a:latin typeface="Century Gothic" charset="0"/>
                <a:ea typeface="+mj-ea"/>
              </a:rPr>
              <a:t>Marie Stopes (1880 - 1958) was a campaigner for women's rights and a pioneer in the field of family planning.</a:t>
            </a:r>
            <a:r>
              <a:rPr lang="en-US">
                <a:solidFill>
                  <a:srgbClr val="990000"/>
                </a:solidFill>
                <a:ea typeface="+mj-ea"/>
              </a:rPr>
              <a:t> </a:t>
            </a:r>
          </a:p>
        </p:txBody>
      </p:sp>
      <p:sp>
        <p:nvSpPr>
          <p:cNvPr id="20484" name="Content Placeholder 3"/>
          <p:cNvSpPr>
            <a:spLocks noGrp="1"/>
          </p:cNvSpPr>
          <p:nvPr>
            <p:ph sz="quarter" idx="1"/>
          </p:nvPr>
        </p:nvSpPr>
        <p:spPr>
          <a:xfrm>
            <a:off x="4786313" y="1341438"/>
            <a:ext cx="3900487" cy="5255914"/>
          </a:xfrm>
        </p:spPr>
        <p:txBody>
          <a:bodyPr>
            <a:normAutofit/>
          </a:bodyPr>
          <a:lstStyle/>
          <a:p>
            <a:pPr eaLnBrk="1" hangingPunct="1">
              <a:lnSpc>
                <a:spcPct val="90000"/>
              </a:lnSpc>
            </a:pPr>
            <a:r>
              <a:rPr lang="en-GB" sz="2000" dirty="0" smtClean="0"/>
              <a:t>1918 </a:t>
            </a:r>
            <a:r>
              <a:rPr lang="en-GB" sz="2000" i="1" dirty="0" smtClean="0"/>
              <a:t>Married Love </a:t>
            </a:r>
            <a:r>
              <a:rPr lang="en-GB" sz="2000" dirty="0" smtClean="0"/>
              <a:t>and 1922 </a:t>
            </a:r>
            <a:r>
              <a:rPr lang="en-GB" sz="2000" i="1" dirty="0" smtClean="0"/>
              <a:t>Wise Parenthood</a:t>
            </a:r>
          </a:p>
          <a:p>
            <a:pPr eaLnBrk="1" hangingPunct="1">
              <a:lnSpc>
                <a:spcPct val="90000"/>
              </a:lnSpc>
            </a:pPr>
            <a:r>
              <a:rPr lang="en-GB" sz="2000" dirty="0" smtClean="0"/>
              <a:t>Marie </a:t>
            </a:r>
            <a:r>
              <a:rPr lang="en-GB" sz="2000" dirty="0" err="1" smtClean="0"/>
              <a:t>Stopes</a:t>
            </a:r>
            <a:r>
              <a:rPr lang="en-GB" sz="2000" dirty="0" smtClean="0"/>
              <a:t> Mother’s Clinic opened in Holloway, north London in 1921</a:t>
            </a:r>
            <a:r>
              <a:rPr lang="en-US" sz="2000" dirty="0"/>
              <a:t> </a:t>
            </a:r>
            <a:r>
              <a:rPr lang="en-GB" sz="2000" dirty="0" smtClean="0"/>
              <a:t>– offered free contraceptive advice for married women</a:t>
            </a:r>
          </a:p>
          <a:p>
            <a:pPr eaLnBrk="1" hangingPunct="1">
              <a:lnSpc>
                <a:spcPct val="90000"/>
              </a:lnSpc>
            </a:pPr>
            <a:r>
              <a:rPr lang="en-GB" sz="2000" dirty="0" smtClean="0"/>
              <a:t>Slogan ‘Children by choice not chance’</a:t>
            </a:r>
          </a:p>
          <a:p>
            <a:pPr eaLnBrk="1" hangingPunct="1">
              <a:lnSpc>
                <a:spcPct val="90000"/>
              </a:lnSpc>
              <a:buFontTx/>
              <a:buNone/>
            </a:pPr>
            <a:r>
              <a:rPr lang="en-GB" sz="2000" dirty="0" smtClean="0"/>
              <a:t>(letters in </a:t>
            </a:r>
            <a:r>
              <a:rPr lang="en-GB" sz="2000" dirty="0" err="1" smtClean="0"/>
              <a:t>Wellcome</a:t>
            </a:r>
            <a:r>
              <a:rPr lang="en-GB" sz="2000" dirty="0" smtClean="0"/>
              <a:t> Library)</a:t>
            </a:r>
          </a:p>
          <a:p>
            <a:pPr eaLnBrk="1" hangingPunct="1">
              <a:lnSpc>
                <a:spcPct val="90000"/>
              </a:lnSpc>
            </a:pPr>
            <a:r>
              <a:rPr lang="en-GB" sz="2000" dirty="0" smtClean="0"/>
              <a:t>1930 National Birth Association established (later Family Planning Association, 1939) </a:t>
            </a:r>
          </a:p>
          <a:p>
            <a:pPr eaLnBrk="1" hangingPunct="1">
              <a:lnSpc>
                <a:spcPct val="90000"/>
              </a:lnSpc>
              <a:buFontTx/>
              <a:buNone/>
            </a:pPr>
            <a:r>
              <a:rPr lang="en-GB" sz="2000" dirty="0" smtClean="0"/>
              <a:t>	Local authority clinics opened inter-war period</a:t>
            </a:r>
          </a:p>
          <a:p>
            <a:pPr eaLnBrk="1" hangingPunct="1">
              <a:lnSpc>
                <a:spcPct val="90000"/>
              </a:lnSpc>
            </a:pPr>
            <a:r>
              <a:rPr lang="en-GB" sz="2000" dirty="0" smtClean="0"/>
              <a:t>1930 -16 clinics- 21,000 clients</a:t>
            </a:r>
          </a:p>
          <a:p>
            <a:pPr eaLnBrk="1" hangingPunct="1">
              <a:lnSpc>
                <a:spcPct val="90000"/>
              </a:lnSpc>
              <a:buFontTx/>
              <a:buNone/>
            </a:pPr>
            <a:r>
              <a:rPr lang="en-GB" sz="2000" dirty="0" smtClean="0"/>
              <a:t>	1939 - 65 clinics</a:t>
            </a:r>
          </a:p>
          <a:p>
            <a:pPr eaLnBrk="1" hangingPunct="1">
              <a:lnSpc>
                <a:spcPct val="90000"/>
              </a:lnSpc>
              <a:buNone/>
            </a:pPr>
            <a:endParaRPr lang="en-US" sz="2000" dirty="0" smtClean="0"/>
          </a:p>
        </p:txBody>
      </p:sp>
      <p:pic>
        <p:nvPicPr>
          <p:cNvPr id="20485" name="Picture 5" descr="Image of Marie Stopes, 1918"/>
          <p:cNvPicPr>
            <a:picLocks noChangeAspect="1" noChangeArrowheads="1"/>
          </p:cNvPicPr>
          <p:nvPr/>
        </p:nvPicPr>
        <p:blipFill>
          <a:blip r:embed="rId3" cstate="print"/>
          <a:srcRect/>
          <a:stretch>
            <a:fillRect/>
          </a:stretch>
        </p:blipFill>
        <p:spPr bwMode="auto">
          <a:xfrm>
            <a:off x="357188" y="1428750"/>
            <a:ext cx="4000500" cy="475773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sz="3200" dirty="0" err="1" smtClean="0"/>
              <a:t>Stopes</a:t>
            </a:r>
            <a:r>
              <a:rPr lang="en-GB" sz="3200" dirty="0" smtClean="0"/>
              <a:t>’ birth control work</a:t>
            </a:r>
            <a:endParaRPr lang="en-GB" sz="3200" dirty="0"/>
          </a:p>
        </p:txBody>
      </p:sp>
      <p:pic>
        <p:nvPicPr>
          <p:cNvPr id="8" name="Picture 2" descr="Birth control clinic in caravan, with nurse."/>
          <p:cNvPicPr>
            <a:picLocks noChangeAspect="1" noChangeArrowheads="1"/>
          </p:cNvPicPr>
          <p:nvPr/>
        </p:nvPicPr>
        <p:blipFill>
          <a:blip r:embed="rId3" cstate="print"/>
          <a:srcRect/>
          <a:stretch>
            <a:fillRect/>
          </a:stretch>
        </p:blipFill>
        <p:spPr bwMode="auto">
          <a:xfrm>
            <a:off x="539552" y="1484784"/>
            <a:ext cx="4104456" cy="3960440"/>
          </a:xfrm>
          <a:prstGeom prst="rect">
            <a:avLst/>
          </a:prstGeom>
          <a:noFill/>
          <a:ln w="9525">
            <a:noFill/>
            <a:miter lim="800000"/>
            <a:headEnd/>
            <a:tailEnd/>
          </a:ln>
        </p:spPr>
      </p:pic>
      <p:pic>
        <p:nvPicPr>
          <p:cNvPr id="9" name="Picture 2" descr="Advertisement for lecture by Marie Stopes on birth control."/>
          <p:cNvPicPr>
            <a:picLocks noChangeAspect="1" noChangeArrowheads="1"/>
          </p:cNvPicPr>
          <p:nvPr/>
        </p:nvPicPr>
        <p:blipFill>
          <a:blip r:embed="rId4" cstate="print"/>
          <a:srcRect/>
          <a:stretch>
            <a:fillRect/>
          </a:stretch>
        </p:blipFill>
        <p:spPr bwMode="auto">
          <a:xfrm>
            <a:off x="5004048" y="1340768"/>
            <a:ext cx="2808312" cy="472985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r>
              <a:rPr lang="en-GB" sz="3200" dirty="0" smtClean="0"/>
              <a:t>Commercialisation of birth control and abortion</a:t>
            </a:r>
            <a:endParaRPr lang="en-GB" sz="3200" dirty="0"/>
          </a:p>
        </p:txBody>
      </p:sp>
      <p:pic>
        <p:nvPicPr>
          <p:cNvPr id="4" name="Picture 5" descr=" image for id L0050915"/>
          <p:cNvPicPr>
            <a:picLocks noChangeAspect="1" noChangeArrowheads="1"/>
          </p:cNvPicPr>
          <p:nvPr/>
        </p:nvPicPr>
        <p:blipFill>
          <a:blip r:embed="rId3" cstate="print"/>
          <a:srcRect/>
          <a:stretch>
            <a:fillRect/>
          </a:stretch>
        </p:blipFill>
        <p:spPr bwMode="auto">
          <a:xfrm>
            <a:off x="827584" y="966936"/>
            <a:ext cx="3543300" cy="5486400"/>
          </a:xfrm>
          <a:prstGeom prst="rect">
            <a:avLst/>
          </a:prstGeom>
          <a:noFill/>
          <a:ln w="9525">
            <a:solidFill>
              <a:schemeClr val="tx1"/>
            </a:solidFill>
            <a:miter lim="800000"/>
            <a:headEnd/>
            <a:tailEnd/>
          </a:ln>
        </p:spPr>
      </p:pic>
      <p:pic>
        <p:nvPicPr>
          <p:cNvPr id="5" name="Picture 2" descr="Photograph of a birth control slot machine"/>
          <p:cNvPicPr>
            <a:picLocks noChangeAspect="1" noChangeArrowheads="1"/>
          </p:cNvPicPr>
          <p:nvPr/>
        </p:nvPicPr>
        <p:blipFill>
          <a:blip r:embed="rId4" cstate="print"/>
          <a:srcRect/>
          <a:stretch>
            <a:fillRect/>
          </a:stretch>
        </p:blipFill>
        <p:spPr bwMode="auto">
          <a:xfrm>
            <a:off x="4932040" y="980728"/>
            <a:ext cx="3238500" cy="555840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08720"/>
          </a:xfrm>
        </p:spPr>
        <p:txBody>
          <a:bodyPr>
            <a:noAutofit/>
          </a:bodyPr>
          <a:lstStyle/>
          <a:p>
            <a:r>
              <a:rPr lang="en-GB" sz="2400" b="1" cap="none" dirty="0" smtClean="0">
                <a:solidFill>
                  <a:schemeClr val="tx1"/>
                </a:solidFill>
              </a:rPr>
              <a:t>NORMAN DENNIS, FERNANDO HENRIQUES AND CLIFFORD SLAUGHTER, </a:t>
            </a:r>
            <a:r>
              <a:rPr lang="en-GB" sz="2400" b="1" i="1" cap="none" dirty="0" smtClean="0">
                <a:solidFill>
                  <a:schemeClr val="tx1"/>
                </a:solidFill>
              </a:rPr>
              <a:t>COAL IS OUR LIFE</a:t>
            </a:r>
            <a:r>
              <a:rPr lang="en-GB" sz="2400" b="1" cap="none" dirty="0" smtClean="0">
                <a:solidFill>
                  <a:schemeClr val="tx1"/>
                </a:solidFill>
              </a:rPr>
              <a:t> (1969)</a:t>
            </a:r>
            <a:endParaRPr lang="en-GB" sz="2400" dirty="0"/>
          </a:p>
        </p:txBody>
      </p:sp>
      <p:sp>
        <p:nvSpPr>
          <p:cNvPr id="3" name="Content Placeholder 2"/>
          <p:cNvSpPr>
            <a:spLocks noGrp="1"/>
          </p:cNvSpPr>
          <p:nvPr>
            <p:ph idx="1"/>
          </p:nvPr>
        </p:nvSpPr>
        <p:spPr>
          <a:xfrm>
            <a:off x="457200" y="836712"/>
            <a:ext cx="8229600" cy="6021288"/>
          </a:xfrm>
        </p:spPr>
        <p:txBody>
          <a:bodyPr>
            <a:noAutofit/>
          </a:bodyPr>
          <a:lstStyle/>
          <a:p>
            <a:r>
              <a:rPr lang="en-GB" sz="2400" dirty="0" smtClean="0"/>
              <a:t>‘When Mary and Jean were told repeatedly of the ease of birth control under modern clinical supervision, they reacted… in a manner illustrative of… the conditioning of women in Ashton to a narrow and traditional range of activity, ideas and personality. Jean was at first unreceptive to the idea of birth-control appliances. She had a feeling that there was something unnatural about it; she would feel awkward and embarrassed about going to the clinic. Secondly, and very significantly, she thought her husband would not favour the idea; once, she said, she had brought home some rubber sheaths sold to her by the chemist and her husband had thrown them on the fire, saying that they took all the enjoyment out of sex, and were no safer than withdrawal. She thought Stanley would ridicule the appearance of the appliance which was shown. She had no bathroom, and she would find it very awkward to use the equipment correctly’.</a:t>
            </a:r>
            <a:endParaRPr lang="en-GB" sz="24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Liberal ideas</a:t>
            </a:r>
            <a:endParaRPr lang="en-GB" u="sng" dirty="0"/>
          </a:p>
        </p:txBody>
      </p:sp>
      <p:sp>
        <p:nvSpPr>
          <p:cNvPr id="3" name="Content Placeholder 2"/>
          <p:cNvSpPr>
            <a:spLocks noGrp="1"/>
          </p:cNvSpPr>
          <p:nvPr>
            <p:ph sz="half" idx="1"/>
          </p:nvPr>
        </p:nvSpPr>
        <p:spPr>
          <a:xfrm>
            <a:off x="457200" y="1268760"/>
            <a:ext cx="4258816" cy="5345436"/>
          </a:xfrm>
        </p:spPr>
        <p:txBody>
          <a:bodyPr>
            <a:normAutofit fontScale="77500" lnSpcReduction="20000"/>
          </a:bodyPr>
          <a:lstStyle/>
          <a:p>
            <a:r>
              <a:rPr lang="en-GB" dirty="0" smtClean="0"/>
              <a:t>From Victorian period onwards, a fringe element offered more liberal approaches and advice on sexuality. </a:t>
            </a:r>
          </a:p>
          <a:p>
            <a:r>
              <a:rPr lang="en-GB" dirty="0" smtClean="0"/>
              <a:t>Birth control reformers.</a:t>
            </a:r>
          </a:p>
          <a:p>
            <a:r>
              <a:rPr lang="en-GB" dirty="0" err="1" smtClean="0"/>
              <a:t>Bernaar</a:t>
            </a:r>
            <a:r>
              <a:rPr lang="en-GB" dirty="0" smtClean="0"/>
              <a:t> </a:t>
            </a:r>
            <a:r>
              <a:rPr lang="en-GB" dirty="0" err="1" smtClean="0"/>
              <a:t>Macfadden</a:t>
            </a:r>
            <a:r>
              <a:rPr lang="en-GB" dirty="0" smtClean="0"/>
              <a:t> promoted physical love and openness about sexuality; Annette Kellerman role of sexual attracted and woman’s part in seeking partner.</a:t>
            </a:r>
          </a:p>
          <a:p>
            <a:r>
              <a:rPr lang="en-GB" dirty="0" smtClean="0"/>
              <a:t>Dutch gynaecologist, </a:t>
            </a:r>
            <a:r>
              <a:rPr lang="en-GB" dirty="0" err="1" smtClean="0"/>
              <a:t>Theodoor</a:t>
            </a:r>
            <a:r>
              <a:rPr lang="en-GB" dirty="0" smtClean="0"/>
              <a:t> </a:t>
            </a:r>
            <a:r>
              <a:rPr lang="en-GB" dirty="0" err="1" smtClean="0"/>
              <a:t>Hendrick</a:t>
            </a:r>
            <a:r>
              <a:rPr lang="en-GB" dirty="0" smtClean="0"/>
              <a:t> van de </a:t>
            </a:r>
            <a:r>
              <a:rPr lang="en-GB" dirty="0" err="1" smtClean="0"/>
              <a:t>Velde</a:t>
            </a:r>
            <a:r>
              <a:rPr lang="en-GB" dirty="0" smtClean="0"/>
              <a:t> (1873-1937) </a:t>
            </a:r>
            <a:r>
              <a:rPr lang="en-GB" i="1" dirty="0" smtClean="0"/>
              <a:t>Ideal Marriage: Its Physiology and Technique </a:t>
            </a:r>
            <a:r>
              <a:rPr lang="en-GB" dirty="0" smtClean="0"/>
              <a:t>– educated couples in sexual anatomy, and encouraged mutual pleasure.</a:t>
            </a:r>
          </a:p>
          <a:p>
            <a:endParaRPr lang="en-GB" dirty="0"/>
          </a:p>
        </p:txBody>
      </p:sp>
      <p:pic>
        <p:nvPicPr>
          <p:cNvPr id="3074" name="Picture 2" descr="File:Annette Kellerman1.jpg"/>
          <p:cNvPicPr>
            <a:picLocks noChangeAspect="1" noChangeArrowheads="1"/>
          </p:cNvPicPr>
          <p:nvPr/>
        </p:nvPicPr>
        <p:blipFill>
          <a:blip r:embed="rId3" cstate="print"/>
          <a:srcRect/>
          <a:stretch>
            <a:fillRect/>
          </a:stretch>
        </p:blipFill>
        <p:spPr bwMode="auto">
          <a:xfrm>
            <a:off x="4932040" y="1340768"/>
            <a:ext cx="3657600" cy="527342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b="1" dirty="0" smtClean="0"/>
              <a:t>Permissive Society</a:t>
            </a:r>
            <a:endParaRPr lang="en-GB" b="1" dirty="0"/>
          </a:p>
        </p:txBody>
      </p:sp>
      <p:sp>
        <p:nvSpPr>
          <p:cNvPr id="3" name="Content Placeholder 2"/>
          <p:cNvSpPr>
            <a:spLocks noGrp="1"/>
          </p:cNvSpPr>
          <p:nvPr>
            <p:ph idx="1"/>
          </p:nvPr>
        </p:nvSpPr>
        <p:spPr>
          <a:xfrm>
            <a:off x="251520" y="1052736"/>
            <a:ext cx="8136904" cy="5544616"/>
          </a:xfrm>
        </p:spPr>
        <p:txBody>
          <a:bodyPr>
            <a:normAutofit fontScale="77500" lnSpcReduction="20000"/>
          </a:bodyPr>
          <a:lstStyle/>
          <a:p>
            <a:r>
              <a:rPr lang="en-GB" dirty="0" smtClean="0"/>
              <a:t>Cultural stereotype of 20thC – 1960s witnessed a ‘sexual revolution’, permissiveness around sex, drugs and rock and roll, nudity, free love, mini skirts</a:t>
            </a:r>
          </a:p>
          <a:p>
            <a:r>
              <a:rPr lang="en-GB" dirty="0" smtClean="0"/>
              <a:t>Sexual reform movements had impact on social life and many countries relaxed restrictive legislation, including that covering homosexuality and abortion. Abortion Act 1967</a:t>
            </a:r>
          </a:p>
          <a:p>
            <a:r>
              <a:rPr lang="en-GB" dirty="0" smtClean="0"/>
              <a:t>Sexual surveys revealed transformation in public attitudes and in sexual behaviour </a:t>
            </a:r>
          </a:p>
          <a:p>
            <a:r>
              <a:rPr lang="en-GB" dirty="0" smtClean="0"/>
              <a:t>Medical interventions – including treatment of VD with antibiotics and the oral contraceptive pill – divorced sex from reproduction, and made pre-marital sex more common. Combined pill first prescribed at FPA clinics 1961, first for married women only</a:t>
            </a:r>
          </a:p>
          <a:p>
            <a:r>
              <a:rPr lang="en-GB" dirty="0" smtClean="0"/>
              <a:t>Age of marriage began to rise, divorce rate increased and birth rate declined </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b="1" dirty="0" smtClean="0"/>
              <a:t>Conclusions</a:t>
            </a:r>
            <a:endParaRPr lang="en-GB" b="1" dirty="0"/>
          </a:p>
        </p:txBody>
      </p:sp>
      <p:sp>
        <p:nvSpPr>
          <p:cNvPr id="3" name="Content Placeholder 2"/>
          <p:cNvSpPr>
            <a:spLocks noGrp="1"/>
          </p:cNvSpPr>
          <p:nvPr>
            <p:ph idx="1"/>
          </p:nvPr>
        </p:nvSpPr>
        <p:spPr>
          <a:xfrm>
            <a:off x="457200" y="1196752"/>
            <a:ext cx="8229600" cy="5184576"/>
          </a:xfrm>
        </p:spPr>
        <p:txBody>
          <a:bodyPr/>
          <a:lstStyle/>
          <a:p>
            <a:r>
              <a:rPr lang="en-GB" dirty="0" smtClean="0"/>
              <a:t>Did the 1960s signal a revolution in behaviour or was change more subtle? Did the permissive society liberate women finally from ‘double standard’?</a:t>
            </a:r>
          </a:p>
          <a:p>
            <a:r>
              <a:rPr lang="en-GB" dirty="0" smtClean="0"/>
              <a:t>Huge changes in attitudes to sexuality over last 150 years</a:t>
            </a:r>
          </a:p>
          <a:p>
            <a:r>
              <a:rPr lang="en-GB" dirty="0" smtClean="0"/>
              <a:t>1980s and 1990s seen as characterised by backlash and retribution – HIV/AIDS, rise in sexually transmitted disease, teenage pregnancy and rise in divorce rates</a:t>
            </a:r>
          </a:p>
          <a:p>
            <a:endParaRPr lang="en-GB"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b="1" dirty="0" smtClean="0"/>
              <a:t>Lecture Outline</a:t>
            </a:r>
            <a:endParaRPr lang="en-GB" b="1" dirty="0"/>
          </a:p>
        </p:txBody>
      </p:sp>
      <p:sp>
        <p:nvSpPr>
          <p:cNvPr id="3" name="Content Placeholder 2"/>
          <p:cNvSpPr>
            <a:spLocks noGrp="1"/>
          </p:cNvSpPr>
          <p:nvPr>
            <p:ph idx="1"/>
          </p:nvPr>
        </p:nvSpPr>
        <p:spPr>
          <a:xfrm>
            <a:off x="457200" y="1303824"/>
            <a:ext cx="4762872" cy="5149512"/>
          </a:xfrm>
        </p:spPr>
        <p:txBody>
          <a:bodyPr/>
          <a:lstStyle/>
          <a:p>
            <a:r>
              <a:rPr lang="en-GB" dirty="0" smtClean="0"/>
              <a:t>Sex and the Victorians </a:t>
            </a:r>
          </a:p>
          <a:p>
            <a:r>
              <a:rPr lang="en-GB" dirty="0" smtClean="0"/>
              <a:t>Venereal disease, Contagious Disease Acts and moral panics</a:t>
            </a:r>
          </a:p>
          <a:p>
            <a:r>
              <a:rPr lang="en-GB" dirty="0" smtClean="0"/>
              <a:t>Sexology</a:t>
            </a:r>
          </a:p>
          <a:p>
            <a:r>
              <a:rPr lang="en-GB" dirty="0" smtClean="0"/>
              <a:t>Birth control</a:t>
            </a:r>
          </a:p>
          <a:p>
            <a:r>
              <a:rPr lang="en-GB" dirty="0" smtClean="0"/>
              <a:t>The permissive society?</a:t>
            </a:r>
          </a:p>
          <a:p>
            <a:endParaRPr lang="en-GB" dirty="0"/>
          </a:p>
        </p:txBody>
      </p:sp>
      <p:pic>
        <p:nvPicPr>
          <p:cNvPr id="27650" name="Picture 2" descr="https://encrypted-tbn1.gstatic.com/images?q=tbn:ANd9GcQ5VMYpDtkC3pJECT_SkVHDS4oO0qI4vB3Mg9T7_OGtLptqiJ7T"/>
          <p:cNvPicPr>
            <a:picLocks noChangeAspect="1" noChangeArrowheads="1"/>
          </p:cNvPicPr>
          <p:nvPr/>
        </p:nvPicPr>
        <p:blipFill>
          <a:blip r:embed="rId3" cstate="print"/>
          <a:srcRect/>
          <a:stretch>
            <a:fillRect/>
          </a:stretch>
        </p:blipFill>
        <p:spPr bwMode="auto">
          <a:xfrm>
            <a:off x="5220072" y="2060848"/>
            <a:ext cx="3746043" cy="248521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620688"/>
          </a:xfrm>
        </p:spPr>
        <p:txBody>
          <a:bodyPr>
            <a:normAutofit fontScale="90000"/>
          </a:bodyPr>
          <a:lstStyle/>
          <a:p>
            <a:r>
              <a:rPr lang="en-GB" b="1" u="sng" dirty="0" smtClean="0"/>
              <a:t>One-sex model</a:t>
            </a:r>
            <a:endParaRPr lang="en-GB" b="1" u="sng" dirty="0"/>
          </a:p>
        </p:txBody>
      </p:sp>
      <p:sp>
        <p:nvSpPr>
          <p:cNvPr id="3" name="Content Placeholder 2"/>
          <p:cNvSpPr>
            <a:spLocks noGrp="1"/>
          </p:cNvSpPr>
          <p:nvPr>
            <p:ph idx="1"/>
          </p:nvPr>
        </p:nvSpPr>
        <p:spPr>
          <a:xfrm>
            <a:off x="467544" y="908720"/>
            <a:ext cx="5616624" cy="5472608"/>
          </a:xfrm>
        </p:spPr>
        <p:txBody>
          <a:bodyPr>
            <a:normAutofit fontScale="85000" lnSpcReduction="20000"/>
          </a:bodyPr>
          <a:lstStyle/>
          <a:p>
            <a:r>
              <a:rPr lang="en-GB" dirty="0" smtClean="0"/>
              <a:t>Before the 18</a:t>
            </a:r>
            <a:r>
              <a:rPr lang="en-GB" baseline="30000" dirty="0" smtClean="0"/>
              <a:t>th</a:t>
            </a:r>
            <a:r>
              <a:rPr lang="en-GB" dirty="0" smtClean="0"/>
              <a:t> century sex and gender were believed to exist on the ‘sliding scale’. </a:t>
            </a:r>
          </a:p>
          <a:p>
            <a:r>
              <a:rPr lang="en-GB" dirty="0" smtClean="0"/>
              <a:t>Thomas </a:t>
            </a:r>
            <a:r>
              <a:rPr lang="en-GB" dirty="0" err="1" smtClean="0"/>
              <a:t>Laqueur</a:t>
            </a:r>
            <a:r>
              <a:rPr lang="en-GB" dirty="0" smtClean="0"/>
              <a:t> has described this as the ‘one-sex’ model of sexual difference</a:t>
            </a:r>
          </a:p>
          <a:p>
            <a:r>
              <a:rPr lang="en-GB" dirty="0" smtClean="0"/>
              <a:t>Women were considered ‘inferior’ versions of men in medical terms – two different forms of one essential sex.</a:t>
            </a:r>
          </a:p>
          <a:p>
            <a:r>
              <a:rPr lang="en-GB" dirty="0" smtClean="0"/>
              <a:t>Women were understood to have same basic reproductive structures as men but tucked inside the body (vagina/penis; ovaries/testicles)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2512" y="1124744"/>
            <a:ext cx="2448272" cy="3713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922114"/>
          </a:xfrm>
        </p:spPr>
        <p:txBody>
          <a:bodyPr/>
          <a:lstStyle/>
          <a:p>
            <a:r>
              <a:rPr lang="en-GB" b="1" u="sng" dirty="0" smtClean="0"/>
              <a:t>Two-Sex Model</a:t>
            </a:r>
            <a:endParaRPr lang="en-GB" b="1" u="sng" dirty="0"/>
          </a:p>
        </p:txBody>
      </p:sp>
      <p:sp>
        <p:nvSpPr>
          <p:cNvPr id="3" name="Content Placeholder 2"/>
          <p:cNvSpPr>
            <a:spLocks noGrp="1"/>
          </p:cNvSpPr>
          <p:nvPr>
            <p:ph idx="1"/>
          </p:nvPr>
        </p:nvSpPr>
        <p:spPr>
          <a:xfrm>
            <a:off x="301248" y="1196752"/>
            <a:ext cx="6214968" cy="5112568"/>
          </a:xfrm>
        </p:spPr>
        <p:txBody>
          <a:bodyPr>
            <a:normAutofit fontScale="85000" lnSpcReduction="20000"/>
          </a:bodyPr>
          <a:lstStyle/>
          <a:p>
            <a:r>
              <a:rPr lang="en-GB" dirty="0"/>
              <a:t>Around </a:t>
            </a:r>
            <a:r>
              <a:rPr lang="en-GB" dirty="0" smtClean="0"/>
              <a:t>18</a:t>
            </a:r>
            <a:r>
              <a:rPr lang="en-GB" baseline="30000" dirty="0" smtClean="0"/>
              <a:t>th</a:t>
            </a:r>
            <a:r>
              <a:rPr lang="en-GB" dirty="0" smtClean="0"/>
              <a:t> century the </a:t>
            </a:r>
            <a:r>
              <a:rPr lang="en-GB" dirty="0"/>
              <a:t>two sexes began to be seen as </a:t>
            </a:r>
            <a:r>
              <a:rPr lang="en-GB" dirty="0" smtClean="0"/>
              <a:t>fundamental opposites – differences in the bones, nerves and minds of men and women were emphasised.</a:t>
            </a:r>
          </a:p>
          <a:p>
            <a:r>
              <a:rPr lang="en-GB" dirty="0" err="1" smtClean="0"/>
              <a:t>Laqueur</a:t>
            </a:r>
            <a:r>
              <a:rPr lang="en-GB" dirty="0" smtClean="0"/>
              <a:t> refers to this as the ‘two-sex’ model of sexual difference.</a:t>
            </a:r>
          </a:p>
          <a:p>
            <a:r>
              <a:rPr lang="en-GB" dirty="0" smtClean="0"/>
              <a:t>By the </a:t>
            </a:r>
            <a:r>
              <a:rPr lang="en-GB" dirty="0"/>
              <a:t>late </a:t>
            </a:r>
            <a:r>
              <a:rPr lang="en-GB" dirty="0" smtClean="0"/>
              <a:t>18</a:t>
            </a:r>
            <a:r>
              <a:rPr lang="en-GB" baseline="30000" dirty="0" smtClean="0"/>
              <a:t>th</a:t>
            </a:r>
            <a:r>
              <a:rPr lang="en-GB" dirty="0" smtClean="0"/>
              <a:t> century </a:t>
            </a:r>
            <a:r>
              <a:rPr lang="en-GB" dirty="0"/>
              <a:t>only male orgasm seen as essential to conception and active sexuality a masculine trait. </a:t>
            </a:r>
            <a:endParaRPr lang="en-GB" dirty="0" smtClean="0"/>
          </a:p>
          <a:p>
            <a:r>
              <a:rPr lang="en-GB" dirty="0" smtClean="0"/>
              <a:t>‘</a:t>
            </a:r>
            <a:r>
              <a:rPr lang="en-GB" dirty="0"/>
              <a:t>Normal’ women were not believed to have sexual desires and thus female sexual activity </a:t>
            </a:r>
            <a:r>
              <a:rPr lang="en-GB" dirty="0" smtClean="0"/>
              <a:t>abhorrent </a:t>
            </a:r>
            <a:r>
              <a:rPr lang="en-GB" dirty="0"/>
              <a:t>(in </a:t>
            </a:r>
            <a:r>
              <a:rPr lang="en-GB" dirty="0" smtClean="0"/>
              <a:t>opinion </a:t>
            </a:r>
            <a:r>
              <a:rPr lang="en-GB" dirty="0"/>
              <a:t>of physicians, clergymen, </a:t>
            </a:r>
            <a:r>
              <a:rPr lang="en-GB" dirty="0" smtClean="0"/>
              <a:t>some novelists).</a:t>
            </a:r>
            <a:endParaRPr lang="en-GB" dirty="0"/>
          </a:p>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2695" y="1299354"/>
            <a:ext cx="2352675"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82715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u="sng" dirty="0" smtClean="0"/>
              <a:t>Sex and the Victorians</a:t>
            </a:r>
            <a:endParaRPr lang="en-GB" u="sng" dirty="0"/>
          </a:p>
        </p:txBody>
      </p:sp>
      <p:sp>
        <p:nvSpPr>
          <p:cNvPr id="3" name="Content Placeholder 2"/>
          <p:cNvSpPr>
            <a:spLocks noGrp="1"/>
          </p:cNvSpPr>
          <p:nvPr>
            <p:ph idx="1"/>
          </p:nvPr>
        </p:nvSpPr>
        <p:spPr>
          <a:xfrm>
            <a:off x="395536" y="1196752"/>
            <a:ext cx="5616624" cy="5256584"/>
          </a:xfrm>
        </p:spPr>
        <p:txBody>
          <a:bodyPr>
            <a:normAutofit fontScale="77500" lnSpcReduction="20000"/>
          </a:bodyPr>
          <a:lstStyle/>
          <a:p>
            <a:r>
              <a:rPr lang="en-GB" dirty="0" smtClean="0"/>
              <a:t>Idea of ‘passionless’ woman reflected wider ideas in Victorian Britain.</a:t>
            </a:r>
          </a:p>
          <a:p>
            <a:r>
              <a:rPr lang="en-GB" dirty="0" smtClean="0"/>
              <a:t>‘Separate spheres’ of wholesome domestic environment and polluting public sphere - though this sharp division questioned in recent scholarship.</a:t>
            </a:r>
          </a:p>
          <a:p>
            <a:r>
              <a:rPr lang="en-GB" dirty="0" smtClean="0"/>
              <a:t>Yet clear that separate spheres gave tacit acceptance to men’s greater sexual needs – ‘double-standard’.</a:t>
            </a:r>
          </a:p>
          <a:p>
            <a:r>
              <a:rPr lang="en-GB" dirty="0" smtClean="0"/>
              <a:t>English physician William Acton (1813-75) ‘classic example’ of Victorian prudery: </a:t>
            </a:r>
            <a:r>
              <a:rPr lang="en-GB" b="1" dirty="0" smtClean="0"/>
              <a:t>‘the majority of women (happily for them) are not very much troubled by sexual feelings of any kind’</a:t>
            </a:r>
          </a:p>
          <a:p>
            <a:endParaRPr lang="en-GB" dirty="0" smtClean="0"/>
          </a:p>
          <a:p>
            <a:endParaRPr lang="en-GB"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1052736"/>
            <a:ext cx="2505547"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fontScale="90000"/>
          </a:bodyPr>
          <a:lstStyle/>
          <a:p>
            <a:r>
              <a:rPr lang="en-GB" b="1" u="sng" dirty="0" smtClean="0"/>
              <a:t>Sex, Pathology and Psychiatry</a:t>
            </a:r>
            <a:endParaRPr lang="en-GB" b="1" u="sng" dirty="0"/>
          </a:p>
        </p:txBody>
      </p:sp>
      <p:sp>
        <p:nvSpPr>
          <p:cNvPr id="3" name="Content Placeholder 2"/>
          <p:cNvSpPr>
            <a:spLocks noGrp="1"/>
          </p:cNvSpPr>
          <p:nvPr>
            <p:ph idx="1"/>
          </p:nvPr>
        </p:nvSpPr>
        <p:spPr>
          <a:xfrm>
            <a:off x="457200" y="620688"/>
            <a:ext cx="8147248" cy="6120680"/>
          </a:xfrm>
        </p:spPr>
        <p:txBody>
          <a:bodyPr>
            <a:normAutofit fontScale="62500" lnSpcReduction="20000"/>
          </a:bodyPr>
          <a:lstStyle/>
          <a:p>
            <a:r>
              <a:rPr lang="en-GB" sz="3800" dirty="0" smtClean="0"/>
              <a:t>Prostitution represented all that was ‘pathological’ about female sexuality – though prostitutes considered by some a ‘necessary evil’. Also a public health problem, Contagious Diseases Acts of 1860s.</a:t>
            </a:r>
          </a:p>
          <a:p>
            <a:r>
              <a:rPr lang="en-GB" sz="3800" dirty="0" smtClean="0"/>
              <a:t>Prostitutes were also  ‘</a:t>
            </a:r>
            <a:r>
              <a:rPr lang="en-GB" sz="3800" dirty="0" err="1" smtClean="0"/>
              <a:t>psychiatrised</a:t>
            </a:r>
            <a:r>
              <a:rPr lang="en-GB" sz="3800" dirty="0" smtClean="0"/>
              <a:t>’ – wilful rejection of the ‘angel in the home’ ideal linked to mental instability.</a:t>
            </a:r>
          </a:p>
          <a:p>
            <a:r>
              <a:rPr lang="en-GB" sz="3800" dirty="0" smtClean="0"/>
              <a:t>Hysteria linked to female sexual arousal, mania typified by overtly sexual behaviour, and nymphomania defined in late 19</a:t>
            </a:r>
            <a:r>
              <a:rPr lang="en-GB" sz="3800" baseline="30000" dirty="0" smtClean="0"/>
              <a:t>th</a:t>
            </a:r>
            <a:r>
              <a:rPr lang="en-GB" sz="3800" dirty="0"/>
              <a:t> </a:t>
            </a:r>
            <a:r>
              <a:rPr lang="en-GB" sz="3800" dirty="0" smtClean="0"/>
              <a:t>century.</a:t>
            </a:r>
          </a:p>
          <a:p>
            <a:pPr>
              <a:buNone/>
            </a:pPr>
            <a:r>
              <a:rPr lang="en-GB" sz="3800" dirty="0" smtClean="0"/>
              <a:t>	</a:t>
            </a:r>
            <a:r>
              <a:rPr lang="en-GB" sz="3800" b="1" dirty="0" smtClean="0"/>
              <a:t>‘Take, for example, the irritation of ovaries or uterus, which is sometimes the direct occasion of </a:t>
            </a:r>
            <a:r>
              <a:rPr lang="en-GB" sz="3800" b="1" i="1" dirty="0" smtClean="0"/>
              <a:t>nymphomania </a:t>
            </a:r>
            <a:r>
              <a:rPr lang="en-GB" sz="3800" b="1" dirty="0" smtClean="0"/>
              <a:t>– a disease by which the most chaste and modest woman is transformed into a raging fury of lust’. Henry </a:t>
            </a:r>
            <a:r>
              <a:rPr lang="en-GB" sz="3800" b="1" dirty="0" err="1" smtClean="0"/>
              <a:t>Maudsley</a:t>
            </a:r>
            <a:r>
              <a:rPr lang="en-GB" sz="3800" b="1" dirty="0" smtClean="0"/>
              <a:t>, </a:t>
            </a:r>
            <a:r>
              <a:rPr lang="en-GB" sz="3800" b="1" i="1" dirty="0" smtClean="0"/>
              <a:t>Body and Mind</a:t>
            </a:r>
            <a:r>
              <a:rPr lang="en-GB" sz="3800" b="1" dirty="0" smtClean="0"/>
              <a:t> (1873)</a:t>
            </a:r>
          </a:p>
          <a:p>
            <a:r>
              <a:rPr lang="en-GB" sz="3800" dirty="0" smtClean="0"/>
              <a:t>Related to female instability and instability of reproductive organs.</a:t>
            </a:r>
          </a:p>
          <a:p>
            <a:r>
              <a:rPr lang="en-GB" sz="3800" dirty="0" err="1" smtClean="0"/>
              <a:t>Clitoridectomy</a:t>
            </a:r>
            <a:r>
              <a:rPr lang="en-GB" sz="3800" dirty="0" smtClean="0"/>
              <a:t> extreme manifestation of dread of female sexuality, 1,000s of </a:t>
            </a:r>
            <a:r>
              <a:rPr lang="en-GB" sz="3800" dirty="0" err="1" smtClean="0"/>
              <a:t>ovariotomies</a:t>
            </a:r>
            <a:r>
              <a:rPr lang="en-GB" sz="3800" dirty="0" smtClean="0"/>
              <a:t> performed (see </a:t>
            </a:r>
            <a:r>
              <a:rPr lang="en-GB" sz="3800" dirty="0" err="1" smtClean="0"/>
              <a:t>Jalland</a:t>
            </a:r>
            <a:r>
              <a:rPr lang="en-GB" sz="3800" dirty="0" smtClean="0"/>
              <a:t> and Hooper extracts)</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29600" cy="980728"/>
          </a:xfrm>
        </p:spPr>
        <p:txBody>
          <a:bodyPr>
            <a:noAutofit/>
          </a:bodyPr>
          <a:lstStyle/>
          <a:p>
            <a:r>
              <a:rPr lang="en-GB" sz="2800" dirty="0" smtClean="0"/>
              <a:t/>
            </a:r>
            <a:br>
              <a:rPr lang="en-GB" sz="2800" dirty="0" smtClean="0"/>
            </a:br>
            <a:r>
              <a:rPr lang="en-GB" sz="2800" b="1" u="sng" dirty="0" smtClean="0"/>
              <a:t>Masturbation, </a:t>
            </a:r>
            <a:r>
              <a:rPr lang="en-GB" sz="2800" b="1" u="sng" dirty="0" err="1" smtClean="0"/>
              <a:t>onanism</a:t>
            </a:r>
            <a:r>
              <a:rPr lang="en-GB" sz="2800" b="1" u="sng" dirty="0" smtClean="0"/>
              <a:t> or the ‘Secret Sin of Self-abuse’ and homosexuality</a:t>
            </a:r>
            <a:r>
              <a:rPr lang="en-GB" sz="2800" dirty="0" smtClean="0"/>
              <a:t/>
            </a:r>
            <a:br>
              <a:rPr lang="en-GB" sz="2800" dirty="0" smtClean="0"/>
            </a:br>
            <a:endParaRPr lang="en-GB" sz="2800" dirty="0"/>
          </a:p>
        </p:txBody>
      </p:sp>
      <p:sp>
        <p:nvSpPr>
          <p:cNvPr id="3" name="Content Placeholder 2"/>
          <p:cNvSpPr>
            <a:spLocks noGrp="1"/>
          </p:cNvSpPr>
          <p:nvPr>
            <p:ph idx="1"/>
          </p:nvPr>
        </p:nvSpPr>
        <p:spPr>
          <a:xfrm>
            <a:off x="457200" y="1196752"/>
            <a:ext cx="8229600" cy="5472608"/>
          </a:xfrm>
        </p:spPr>
        <p:txBody>
          <a:bodyPr>
            <a:normAutofit fontScale="77500" lnSpcReduction="20000"/>
          </a:bodyPr>
          <a:lstStyle/>
          <a:p>
            <a:r>
              <a:rPr lang="en-GB" dirty="0" smtClean="0"/>
              <a:t>Male ‘wasting of seed’, would lead to debility, insanity and even death (idea of fixed reservoir of sexual energy)</a:t>
            </a:r>
          </a:p>
          <a:p>
            <a:r>
              <a:rPr lang="en-GB" dirty="0" smtClean="0"/>
              <a:t>Considered pre-cursor of homosexual acts</a:t>
            </a:r>
          </a:p>
          <a:p>
            <a:r>
              <a:rPr lang="en-GB" dirty="0" smtClean="0"/>
              <a:t>Homosexuality considered ultimate threat – pathological and danger to state. </a:t>
            </a:r>
            <a:r>
              <a:rPr lang="en-GB" dirty="0" err="1" smtClean="0"/>
              <a:t>Reconceptualised</a:t>
            </a:r>
            <a:r>
              <a:rPr lang="en-GB" dirty="0" smtClean="0"/>
              <a:t> from ‘sin’ to ‘crime’. Oscar Wilde case (charged with gross indecency).</a:t>
            </a:r>
          </a:p>
          <a:p>
            <a:r>
              <a:rPr lang="en-GB" dirty="0" smtClean="0"/>
              <a:t>Yet at same time a number of sexologists, notably Dr Havelock Ellis protested against homosexual laws.</a:t>
            </a:r>
          </a:p>
          <a:p>
            <a:r>
              <a:rPr lang="en-GB" dirty="0" smtClean="0"/>
              <a:t>In 1950s </a:t>
            </a:r>
            <a:r>
              <a:rPr lang="en-GB" dirty="0" err="1" smtClean="0"/>
              <a:t>Wolfenden</a:t>
            </a:r>
            <a:r>
              <a:rPr lang="en-GB" dirty="0" smtClean="0"/>
              <a:t> Committee recommended decriminalisation of homosexual behaviour.</a:t>
            </a:r>
          </a:p>
          <a:p>
            <a:r>
              <a:rPr lang="en-GB" dirty="0" smtClean="0"/>
              <a:t>1967 Sexual Offences Act decriminalised homosexual activities in private for adults, yet in 1970s attempts to ‘treat’ homosexual men peaked.</a:t>
            </a:r>
          </a:p>
          <a:p>
            <a:r>
              <a:rPr lang="en-GB" dirty="0" smtClean="0"/>
              <a:t>1973 DSM (Diagnostic and Statistical Manual of Mental Disorders) dropped ‘homosexuality’ as diagnostic category.</a:t>
            </a:r>
          </a:p>
          <a:p>
            <a:endParaRPr lang="en-GB"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404664"/>
          </a:xfrm>
        </p:spPr>
        <p:txBody>
          <a:bodyPr>
            <a:normAutofit fontScale="90000"/>
          </a:bodyPr>
          <a:lstStyle/>
          <a:p>
            <a:r>
              <a:rPr lang="en-GB" sz="3600" b="1" u="sng" dirty="0" smtClean="0"/>
              <a:t>The Dangers of Self-abuse (Girls)</a:t>
            </a:r>
            <a:endParaRPr lang="en-GB" sz="3600" b="1" u="sng" dirty="0"/>
          </a:p>
        </p:txBody>
      </p:sp>
      <p:sp>
        <p:nvSpPr>
          <p:cNvPr id="3" name="Content Placeholder 2"/>
          <p:cNvSpPr>
            <a:spLocks noGrp="1"/>
          </p:cNvSpPr>
          <p:nvPr>
            <p:ph idx="1"/>
          </p:nvPr>
        </p:nvSpPr>
        <p:spPr>
          <a:xfrm>
            <a:off x="467544" y="620688"/>
            <a:ext cx="8496944" cy="6120680"/>
          </a:xfrm>
        </p:spPr>
        <p:txBody>
          <a:bodyPr>
            <a:normAutofit fontScale="77500" lnSpcReduction="20000"/>
          </a:bodyPr>
          <a:lstStyle/>
          <a:p>
            <a:pPr marL="0" indent="0">
              <a:buNone/>
            </a:pPr>
            <a:r>
              <a:rPr lang="en-GB" dirty="0" smtClean="0"/>
              <a:t>‘this specific sin of Self-abuse is related to a whole set of sinful corruptions, impurity of thought and imagination leading the way into the bestial realm of impure literature, art, and the whole science of sin… I tell you in plain words, your body cannot be abused without injury to the life forces, which will bring in its train all kinds of complaints and diseases. Even now I have in my mind’s eye a young woman who is thought to be in consumption, whilst all the time it is the secret sin of Self-abuse that is sapping the vital strength and bodily vigour…. The face loses its colour, and the eye grows dull, heavy,  and weak, the hands feel soft and clammy, and often the smell of the feet is unbearable. Inwardly the ravages are more serious, nervous exhaustion and hysteria, loss of energy, memory, &amp;c. These are only the heralds of more terrible things to come, such as epilepsy, insanity, and a mighty host of innumerable evils, all of them paving the way too sadly, and too surely, to a premature grave.’</a:t>
            </a:r>
          </a:p>
          <a:p>
            <a:pPr>
              <a:buNone/>
            </a:pPr>
            <a:r>
              <a:rPr lang="en-GB" dirty="0" smtClean="0"/>
              <a:t>Priscilla Barker, </a:t>
            </a:r>
            <a:r>
              <a:rPr lang="en-GB" i="1" dirty="0" smtClean="0"/>
              <a:t>The Secret Book… for Women and Young Girls </a:t>
            </a:r>
            <a:r>
              <a:rPr lang="en-GB" dirty="0" smtClean="0"/>
              <a:t>(1888).</a:t>
            </a:r>
          </a:p>
          <a:p>
            <a:endParaRPr lang="en-GB"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TotalTime>
  <Words>2409</Words>
  <Application>Microsoft Macintosh PowerPoint</Application>
  <PresentationFormat>On-screen Show (4:3)</PresentationFormat>
  <Paragraphs>156</Paragraphs>
  <Slides>26</Slides>
  <Notes>25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Sex and Sexuality: Lecture 9 From Cradle to Grave</vt:lpstr>
      <vt:lpstr>History of sexuality</vt:lpstr>
      <vt:lpstr>Lecture Outline</vt:lpstr>
      <vt:lpstr>One-sex model</vt:lpstr>
      <vt:lpstr>Two-Sex Model</vt:lpstr>
      <vt:lpstr>Sex and the Victorians</vt:lpstr>
      <vt:lpstr>Sex, Pathology and Psychiatry</vt:lpstr>
      <vt:lpstr> Masturbation, onanism or the ‘Secret Sin of Self-abuse’ and homosexuality </vt:lpstr>
      <vt:lpstr>The Dangers of Self-abuse (Girls)</vt:lpstr>
      <vt:lpstr>The dangers of syphilis</vt:lpstr>
      <vt:lpstr>Contagious Disease Acts</vt:lpstr>
      <vt:lpstr>First World War and VD</vt:lpstr>
      <vt:lpstr>Venereal Diseases Act 1916</vt:lpstr>
      <vt:lpstr>VD poster campaigns</vt:lpstr>
      <vt:lpstr>HIV/AIDS</vt:lpstr>
      <vt:lpstr>  AIDS posters</vt:lpstr>
      <vt:lpstr>Sexology</vt:lpstr>
      <vt:lpstr>Birth control </vt:lpstr>
      <vt:lpstr>Simon Szreter, Fertility, Class and Gender in Britain, 1860-1940 (1996)</vt:lpstr>
      <vt:lpstr>Marie Stopes (1880 - 1958) was a campaigner for women's rights and a pioneer in the field of family planning. </vt:lpstr>
      <vt:lpstr>Stopes’ birth control work</vt:lpstr>
      <vt:lpstr>Commercialisation of birth control and abortion</vt:lpstr>
      <vt:lpstr>NORMAN DENNIS, FERNANDO HENRIQUES AND CLIFFORD SLAUGHTER, COAL IS OUR LIFE (1969)</vt:lpstr>
      <vt:lpstr>Liberal ideas</vt:lpstr>
      <vt:lpstr>Permissive Society</vt:lpstr>
      <vt:lpstr>Conclusions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 and Drugs</dc:title>
  <dc:creator>IT Services</dc:creator>
  <cp:lastModifiedBy>hilary marland</cp:lastModifiedBy>
  <cp:revision>19</cp:revision>
  <dcterms:created xsi:type="dcterms:W3CDTF">2013-11-30T08:25:14Z</dcterms:created>
  <dcterms:modified xsi:type="dcterms:W3CDTF">2019-01-06T14:54:57Z</dcterms:modified>
</cp:coreProperties>
</file>