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5" r:id="rId4"/>
    <p:sldId id="259" r:id="rId5"/>
    <p:sldId id="258" r:id="rId6"/>
    <p:sldId id="265" r:id="rId7"/>
    <p:sldId id="274" r:id="rId8"/>
    <p:sldId id="260" r:id="rId9"/>
    <p:sldId id="266" r:id="rId10"/>
    <p:sldId id="261" r:id="rId11"/>
    <p:sldId id="262" r:id="rId12"/>
    <p:sldId id="267" r:id="rId13"/>
    <p:sldId id="263" r:id="rId14"/>
    <p:sldId id="264" r:id="rId15"/>
    <p:sldId id="270" r:id="rId16"/>
    <p:sldId id="271" r:id="rId17"/>
    <p:sldId id="268" r:id="rId18"/>
    <p:sldId id="269" r:id="rId19"/>
    <p:sldId id="272" r:id="rId20"/>
    <p:sldId id="27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22" d="100"/>
          <a:sy n="122" d="100"/>
        </p:scale>
        <p:origin x="-120"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E0CEE4E-4D14-42E2-9EE3-69E8FBF967BA}" type="datetimeFigureOut">
              <a:rPr lang="en-GB" smtClean="0"/>
              <a:t>02/02/19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13DDF7-441A-4D0B-AA4B-CB98CB517078}" type="slidenum">
              <a:rPr lang="en-GB" smtClean="0"/>
              <a:t>‹#›</a:t>
            </a:fld>
            <a:endParaRPr lang="en-GB"/>
          </a:p>
        </p:txBody>
      </p:sp>
    </p:spTree>
    <p:extLst>
      <p:ext uri="{BB962C8B-B14F-4D97-AF65-F5344CB8AC3E}">
        <p14:creationId xmlns:p14="http://schemas.microsoft.com/office/powerpoint/2010/main" val="3070482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E0CEE4E-4D14-42E2-9EE3-69E8FBF967BA}" type="datetimeFigureOut">
              <a:rPr lang="en-GB" smtClean="0"/>
              <a:t>02/02/19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13DDF7-441A-4D0B-AA4B-CB98CB517078}" type="slidenum">
              <a:rPr lang="en-GB" smtClean="0"/>
              <a:t>‹#›</a:t>
            </a:fld>
            <a:endParaRPr lang="en-GB"/>
          </a:p>
        </p:txBody>
      </p:sp>
    </p:spTree>
    <p:extLst>
      <p:ext uri="{BB962C8B-B14F-4D97-AF65-F5344CB8AC3E}">
        <p14:creationId xmlns:p14="http://schemas.microsoft.com/office/powerpoint/2010/main" val="1661926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E0CEE4E-4D14-42E2-9EE3-69E8FBF967BA}" type="datetimeFigureOut">
              <a:rPr lang="en-GB" smtClean="0"/>
              <a:t>02/02/19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13DDF7-441A-4D0B-AA4B-CB98CB517078}" type="slidenum">
              <a:rPr lang="en-GB" smtClean="0"/>
              <a:t>‹#›</a:t>
            </a:fld>
            <a:endParaRPr lang="en-GB"/>
          </a:p>
        </p:txBody>
      </p:sp>
    </p:spTree>
    <p:extLst>
      <p:ext uri="{BB962C8B-B14F-4D97-AF65-F5344CB8AC3E}">
        <p14:creationId xmlns:p14="http://schemas.microsoft.com/office/powerpoint/2010/main" val="3823859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E0CEE4E-4D14-42E2-9EE3-69E8FBF967BA}" type="datetimeFigureOut">
              <a:rPr lang="en-GB" smtClean="0"/>
              <a:t>02/02/19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13DDF7-441A-4D0B-AA4B-CB98CB517078}" type="slidenum">
              <a:rPr lang="en-GB" smtClean="0"/>
              <a:t>‹#›</a:t>
            </a:fld>
            <a:endParaRPr lang="en-GB"/>
          </a:p>
        </p:txBody>
      </p:sp>
    </p:spTree>
    <p:extLst>
      <p:ext uri="{BB962C8B-B14F-4D97-AF65-F5344CB8AC3E}">
        <p14:creationId xmlns:p14="http://schemas.microsoft.com/office/powerpoint/2010/main" val="2733730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E0CEE4E-4D14-42E2-9EE3-69E8FBF967BA}" type="datetimeFigureOut">
              <a:rPr lang="en-GB" smtClean="0"/>
              <a:t>02/02/19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13DDF7-441A-4D0B-AA4B-CB98CB517078}" type="slidenum">
              <a:rPr lang="en-GB" smtClean="0"/>
              <a:t>‹#›</a:t>
            </a:fld>
            <a:endParaRPr lang="en-GB"/>
          </a:p>
        </p:txBody>
      </p:sp>
    </p:spTree>
    <p:extLst>
      <p:ext uri="{BB962C8B-B14F-4D97-AF65-F5344CB8AC3E}">
        <p14:creationId xmlns:p14="http://schemas.microsoft.com/office/powerpoint/2010/main" val="478419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E0CEE4E-4D14-42E2-9EE3-69E8FBF967BA}" type="datetimeFigureOut">
              <a:rPr lang="en-GB" smtClean="0"/>
              <a:t>02/02/19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813DDF7-441A-4D0B-AA4B-CB98CB517078}" type="slidenum">
              <a:rPr lang="en-GB" smtClean="0"/>
              <a:t>‹#›</a:t>
            </a:fld>
            <a:endParaRPr lang="en-GB"/>
          </a:p>
        </p:txBody>
      </p:sp>
    </p:spTree>
    <p:extLst>
      <p:ext uri="{BB962C8B-B14F-4D97-AF65-F5344CB8AC3E}">
        <p14:creationId xmlns:p14="http://schemas.microsoft.com/office/powerpoint/2010/main" val="906670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E0CEE4E-4D14-42E2-9EE3-69E8FBF967BA}" type="datetimeFigureOut">
              <a:rPr lang="en-GB" smtClean="0"/>
              <a:t>02/02/19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813DDF7-441A-4D0B-AA4B-CB98CB517078}" type="slidenum">
              <a:rPr lang="en-GB" smtClean="0"/>
              <a:t>‹#›</a:t>
            </a:fld>
            <a:endParaRPr lang="en-GB"/>
          </a:p>
        </p:txBody>
      </p:sp>
    </p:spTree>
    <p:extLst>
      <p:ext uri="{BB962C8B-B14F-4D97-AF65-F5344CB8AC3E}">
        <p14:creationId xmlns:p14="http://schemas.microsoft.com/office/powerpoint/2010/main" val="1784318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E0CEE4E-4D14-42E2-9EE3-69E8FBF967BA}" type="datetimeFigureOut">
              <a:rPr lang="en-GB" smtClean="0"/>
              <a:t>02/02/19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813DDF7-441A-4D0B-AA4B-CB98CB517078}" type="slidenum">
              <a:rPr lang="en-GB" smtClean="0"/>
              <a:t>‹#›</a:t>
            </a:fld>
            <a:endParaRPr lang="en-GB"/>
          </a:p>
        </p:txBody>
      </p:sp>
    </p:spTree>
    <p:extLst>
      <p:ext uri="{BB962C8B-B14F-4D97-AF65-F5344CB8AC3E}">
        <p14:creationId xmlns:p14="http://schemas.microsoft.com/office/powerpoint/2010/main" val="3955106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0CEE4E-4D14-42E2-9EE3-69E8FBF967BA}" type="datetimeFigureOut">
              <a:rPr lang="en-GB" smtClean="0"/>
              <a:t>02/02/19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813DDF7-441A-4D0B-AA4B-CB98CB517078}" type="slidenum">
              <a:rPr lang="en-GB" smtClean="0"/>
              <a:t>‹#›</a:t>
            </a:fld>
            <a:endParaRPr lang="en-GB"/>
          </a:p>
        </p:txBody>
      </p:sp>
    </p:spTree>
    <p:extLst>
      <p:ext uri="{BB962C8B-B14F-4D97-AF65-F5344CB8AC3E}">
        <p14:creationId xmlns:p14="http://schemas.microsoft.com/office/powerpoint/2010/main" val="1375389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E0CEE4E-4D14-42E2-9EE3-69E8FBF967BA}" type="datetimeFigureOut">
              <a:rPr lang="en-GB" smtClean="0"/>
              <a:t>02/02/19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813DDF7-441A-4D0B-AA4B-CB98CB517078}" type="slidenum">
              <a:rPr lang="en-GB" smtClean="0"/>
              <a:t>‹#›</a:t>
            </a:fld>
            <a:endParaRPr lang="en-GB"/>
          </a:p>
        </p:txBody>
      </p:sp>
    </p:spTree>
    <p:extLst>
      <p:ext uri="{BB962C8B-B14F-4D97-AF65-F5344CB8AC3E}">
        <p14:creationId xmlns:p14="http://schemas.microsoft.com/office/powerpoint/2010/main" val="1797158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E0CEE4E-4D14-42E2-9EE3-69E8FBF967BA}" type="datetimeFigureOut">
              <a:rPr lang="en-GB" smtClean="0"/>
              <a:t>02/02/19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813DDF7-441A-4D0B-AA4B-CB98CB517078}" type="slidenum">
              <a:rPr lang="en-GB" smtClean="0"/>
              <a:t>‹#›</a:t>
            </a:fld>
            <a:endParaRPr lang="en-GB"/>
          </a:p>
        </p:txBody>
      </p:sp>
    </p:spTree>
    <p:extLst>
      <p:ext uri="{BB962C8B-B14F-4D97-AF65-F5344CB8AC3E}">
        <p14:creationId xmlns:p14="http://schemas.microsoft.com/office/powerpoint/2010/main" val="8044330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0CEE4E-4D14-42E2-9EE3-69E8FBF967BA}" type="datetimeFigureOut">
              <a:rPr lang="en-GB" smtClean="0"/>
              <a:t>02/02/19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13DDF7-441A-4D0B-AA4B-CB98CB517078}" type="slidenum">
              <a:rPr lang="en-GB" smtClean="0"/>
              <a:t>‹#›</a:t>
            </a:fld>
            <a:endParaRPr lang="en-GB"/>
          </a:p>
        </p:txBody>
      </p:sp>
    </p:spTree>
    <p:extLst>
      <p:ext uri="{BB962C8B-B14F-4D97-AF65-F5344CB8AC3E}">
        <p14:creationId xmlns:p14="http://schemas.microsoft.com/office/powerpoint/2010/main" val="41064407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6424246" cy="4037427"/>
          </a:xfrm>
        </p:spPr>
        <p:txBody>
          <a:bodyPr>
            <a:normAutofit fontScale="90000"/>
          </a:bodyPr>
          <a:lstStyle/>
          <a:p>
            <a:r>
              <a:rPr lang="en-GB" b="1" dirty="0" smtClean="0"/>
              <a:t>The Empty Cradle: Fertility and Reproductive Health</a:t>
            </a:r>
            <a:endParaRPr lang="en-GB" b="1" dirty="0"/>
          </a:p>
        </p:txBody>
      </p:sp>
      <p:sp>
        <p:nvSpPr>
          <p:cNvPr id="3" name="Subtitle 2"/>
          <p:cNvSpPr>
            <a:spLocks noGrp="1"/>
          </p:cNvSpPr>
          <p:nvPr>
            <p:ph type="subTitle" idx="1"/>
          </p:nvPr>
        </p:nvSpPr>
        <p:spPr>
          <a:xfrm>
            <a:off x="1524000" y="4417254"/>
            <a:ext cx="5763065" cy="840545"/>
          </a:xfrm>
        </p:spPr>
        <p:txBody>
          <a:bodyPr>
            <a:normAutofit/>
          </a:bodyPr>
          <a:lstStyle/>
          <a:p>
            <a:r>
              <a:rPr lang="en-GB" sz="3200" dirty="0" smtClean="0"/>
              <a:t>Term 2, </a:t>
            </a:r>
            <a:r>
              <a:rPr lang="en-GB" sz="3200" dirty="0" smtClean="0"/>
              <a:t>Lecture 5</a:t>
            </a:r>
            <a:endParaRPr lang="en-GB" sz="3200" dirty="0"/>
          </a:p>
        </p:txBody>
      </p:sp>
      <p:pic>
        <p:nvPicPr>
          <p:cNvPr id="4" name="Picture 3" descr="http://i.telegraph.co.uk/multimedia/archive/02175/baby_2175522b.jpg"/>
          <p:cNvPicPr/>
          <p:nvPr/>
        </p:nvPicPr>
        <p:blipFill>
          <a:blip r:embed="rId2">
            <a:extLst>
              <a:ext uri="{28A0092B-C50C-407E-A947-70E740481C1C}">
                <a14:useLocalDpi xmlns:a14="http://schemas.microsoft.com/office/drawing/2010/main" val="0"/>
              </a:ext>
            </a:extLst>
          </a:blip>
          <a:srcRect/>
          <a:stretch>
            <a:fillRect/>
          </a:stretch>
        </p:blipFill>
        <p:spPr bwMode="auto">
          <a:xfrm>
            <a:off x="8629650" y="1122363"/>
            <a:ext cx="2722978" cy="1907857"/>
          </a:xfrm>
          <a:prstGeom prst="rect">
            <a:avLst/>
          </a:prstGeom>
          <a:noFill/>
          <a:ln>
            <a:noFill/>
          </a:ln>
        </p:spPr>
      </p:pic>
      <p:pic>
        <p:nvPicPr>
          <p:cNvPr id="5" name="Picture 4"/>
          <p:cNvPicPr>
            <a:picLocks noChangeAspect="1"/>
          </p:cNvPicPr>
          <p:nvPr/>
        </p:nvPicPr>
        <p:blipFill>
          <a:blip r:embed="rId3"/>
          <a:stretch>
            <a:fillRect/>
          </a:stretch>
        </p:blipFill>
        <p:spPr>
          <a:xfrm>
            <a:off x="8210797" y="3305908"/>
            <a:ext cx="3560683" cy="2767818"/>
          </a:xfrm>
          <a:prstGeom prst="rect">
            <a:avLst/>
          </a:prstGeom>
        </p:spPr>
      </p:pic>
    </p:spTree>
    <p:extLst>
      <p:ext uri="{BB962C8B-B14F-4D97-AF65-F5344CB8AC3E}">
        <p14:creationId xmlns:p14="http://schemas.microsoft.com/office/powerpoint/2010/main" val="1804021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759655"/>
            <a:ext cx="10655105" cy="5417308"/>
          </a:xfrm>
        </p:spPr>
        <p:txBody>
          <a:bodyPr>
            <a:normAutofit/>
          </a:bodyPr>
          <a:lstStyle/>
          <a:p>
            <a:pPr marL="0" indent="0">
              <a:buNone/>
            </a:pPr>
            <a:r>
              <a:rPr lang="en-GB" sz="3200" dirty="0" smtClean="0"/>
              <a:t>‘Jill Wood, a housewife aged 28, was admitted to the care of Mr Duncan, at the Middlesex Hospital, in 1901, suffering from dysmenorrhea (painful periods) and sterility. Jill had been married for eight years. In the two months prior to her admission to hospital she had been getting very nervous and irritable during her periods, which were regular. On examination under anaesthetic, her cervix was found to look downwards and backwards’.</a:t>
            </a:r>
          </a:p>
          <a:p>
            <a:pPr marL="0" indent="0" algn="just">
              <a:buNone/>
            </a:pPr>
            <a:endParaRPr lang="en-GB" sz="3200" dirty="0"/>
          </a:p>
          <a:p>
            <a:pPr marL="0" indent="0" algn="just">
              <a:buNone/>
            </a:pPr>
            <a:r>
              <a:rPr lang="en-GB" sz="3200" dirty="0" smtClean="0"/>
              <a:t>Middlesex Hospital London: Mr Duncan’s Patients (1901)</a:t>
            </a:r>
            <a:endParaRPr lang="en-GB" sz="3200" dirty="0"/>
          </a:p>
        </p:txBody>
      </p:sp>
    </p:spTree>
    <p:extLst>
      <p:ext uri="{BB962C8B-B14F-4D97-AF65-F5344CB8AC3E}">
        <p14:creationId xmlns:p14="http://schemas.microsoft.com/office/powerpoint/2010/main" val="192186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775" y="267287"/>
            <a:ext cx="10777025" cy="1423402"/>
          </a:xfrm>
        </p:spPr>
        <p:txBody>
          <a:bodyPr>
            <a:normAutofit/>
          </a:bodyPr>
          <a:lstStyle/>
          <a:p>
            <a:r>
              <a:rPr lang="en-GB" sz="4000" u="sng" dirty="0" smtClean="0"/>
              <a:t>Infertility Treatments: 1920-1950</a:t>
            </a:r>
            <a:endParaRPr lang="en-GB" sz="4000" u="sng" dirty="0"/>
          </a:p>
        </p:txBody>
      </p:sp>
      <p:sp>
        <p:nvSpPr>
          <p:cNvPr id="3" name="Content Placeholder 2"/>
          <p:cNvSpPr>
            <a:spLocks noGrp="1"/>
          </p:cNvSpPr>
          <p:nvPr>
            <p:ph idx="1"/>
          </p:nvPr>
        </p:nvSpPr>
        <p:spPr>
          <a:xfrm>
            <a:off x="379828" y="1519311"/>
            <a:ext cx="8567224" cy="4979963"/>
          </a:xfrm>
        </p:spPr>
        <p:txBody>
          <a:bodyPr>
            <a:normAutofit fontScale="92500" lnSpcReduction="20000"/>
          </a:bodyPr>
          <a:lstStyle/>
          <a:p>
            <a:r>
              <a:rPr lang="en-GB" dirty="0" smtClean="0"/>
              <a:t>Some new interest in male infertility – research into male hormones and sperm count/movement – but focus still principally </a:t>
            </a:r>
            <a:r>
              <a:rPr lang="en-GB" dirty="0" smtClean="0"/>
              <a:t>on</a:t>
            </a:r>
            <a:r>
              <a:rPr lang="en-GB" dirty="0" smtClean="0"/>
              <a:t> </a:t>
            </a:r>
            <a:r>
              <a:rPr lang="en-GB" dirty="0" smtClean="0"/>
              <a:t>the female body.</a:t>
            </a:r>
          </a:p>
          <a:p>
            <a:r>
              <a:rPr lang="en-GB" dirty="0" smtClean="0"/>
              <a:t>Growth of research into sex hormones following developments in organic chemistry.</a:t>
            </a:r>
          </a:p>
          <a:p>
            <a:r>
              <a:rPr lang="en-GB" dirty="0" smtClean="0"/>
              <a:t>Sex hormones used to treat menopause, infertility and menstrual problems although prohibitively expensive. </a:t>
            </a:r>
          </a:p>
          <a:p>
            <a:r>
              <a:rPr lang="en-GB" dirty="0" smtClean="0"/>
              <a:t>Artificial insemination also </a:t>
            </a:r>
            <a:r>
              <a:rPr lang="en-GB" dirty="0" smtClean="0"/>
              <a:t>started </a:t>
            </a:r>
            <a:r>
              <a:rPr lang="en-GB" dirty="0" smtClean="0"/>
              <a:t>to be used as a treatment for infertility – although some resistance from doctors who were uncomfortable with aspects of the procedure (Gayle Davis)</a:t>
            </a:r>
            <a:r>
              <a:rPr lang="en-GB" dirty="0" smtClean="0"/>
              <a:t>. (1</a:t>
            </a:r>
            <a:r>
              <a:rPr lang="en-GB" baseline="30000" dirty="0" smtClean="0"/>
              <a:t>st</a:t>
            </a:r>
            <a:r>
              <a:rPr lang="en-GB" dirty="0" smtClean="0"/>
              <a:t> used in 1770s by John Hunter). 1920s mor</a:t>
            </a:r>
            <a:r>
              <a:rPr lang="en-GB" dirty="0" smtClean="0"/>
              <a:t>e common.</a:t>
            </a:r>
            <a:endParaRPr lang="en-GB" dirty="0" smtClean="0"/>
          </a:p>
          <a:p>
            <a:r>
              <a:rPr lang="en-GB" dirty="0" smtClean="0"/>
              <a:t>Idea </a:t>
            </a:r>
            <a:r>
              <a:rPr lang="en-GB" dirty="0" smtClean="0"/>
              <a:t>and concerns about ‘test tube babies’ and babies by design entered popular culture – A. Huxley, </a:t>
            </a:r>
            <a:r>
              <a:rPr lang="en-GB" i="1" dirty="0" smtClean="0"/>
              <a:t>Brave New World </a:t>
            </a:r>
            <a:r>
              <a:rPr lang="en-GB" dirty="0" smtClean="0"/>
              <a:t>(1931)</a:t>
            </a:r>
            <a:endParaRPr lang="en-GB" dirty="0"/>
          </a:p>
          <a:p>
            <a:endParaRPr lang="en-GB" dirty="0" smtClean="0"/>
          </a:p>
        </p:txBody>
      </p:sp>
      <p:pic>
        <p:nvPicPr>
          <p:cNvPr id="4" name="Picture 3"/>
          <p:cNvPicPr>
            <a:picLocks noChangeAspect="1"/>
          </p:cNvPicPr>
          <p:nvPr/>
        </p:nvPicPr>
        <p:blipFill>
          <a:blip r:embed="rId2"/>
          <a:stretch>
            <a:fillRect/>
          </a:stretch>
        </p:blipFill>
        <p:spPr>
          <a:xfrm>
            <a:off x="9001177" y="582518"/>
            <a:ext cx="3089804" cy="1507825"/>
          </a:xfrm>
          <a:prstGeom prst="rect">
            <a:avLst/>
          </a:prstGeom>
        </p:spPr>
      </p:pic>
      <p:sp>
        <p:nvSpPr>
          <p:cNvPr id="5" name="TextBox 4"/>
          <p:cNvSpPr txBox="1"/>
          <p:nvPr/>
        </p:nvSpPr>
        <p:spPr>
          <a:xfrm>
            <a:off x="9129932" y="2278966"/>
            <a:ext cx="2700997" cy="923330"/>
          </a:xfrm>
          <a:prstGeom prst="rect">
            <a:avLst/>
          </a:prstGeom>
          <a:noFill/>
        </p:spPr>
        <p:txBody>
          <a:bodyPr wrap="square" rtlCol="0">
            <a:spAutoFit/>
          </a:bodyPr>
          <a:lstStyle/>
          <a:p>
            <a:r>
              <a:rPr lang="en-GB" dirty="0" smtClean="0"/>
              <a:t>Sperm ‘counts’ by</a:t>
            </a:r>
          </a:p>
          <a:p>
            <a:r>
              <a:rPr lang="en-GB" dirty="0" smtClean="0"/>
              <a:t>Magnus </a:t>
            </a:r>
            <a:r>
              <a:rPr lang="en-GB" dirty="0" err="1" smtClean="0"/>
              <a:t>Gustaf</a:t>
            </a:r>
            <a:r>
              <a:rPr lang="en-GB" dirty="0" smtClean="0"/>
              <a:t> </a:t>
            </a:r>
            <a:r>
              <a:rPr lang="en-GB" dirty="0" err="1" smtClean="0"/>
              <a:t>Retzius</a:t>
            </a:r>
            <a:r>
              <a:rPr lang="en-GB" dirty="0" smtClean="0"/>
              <a:t> (1909)</a:t>
            </a:r>
            <a:endParaRPr lang="en-GB" dirty="0"/>
          </a:p>
        </p:txBody>
      </p:sp>
      <p:pic>
        <p:nvPicPr>
          <p:cNvPr id="6" name="Picture 5"/>
          <p:cNvPicPr>
            <a:picLocks noChangeAspect="1"/>
          </p:cNvPicPr>
          <p:nvPr/>
        </p:nvPicPr>
        <p:blipFill>
          <a:blip r:embed="rId3"/>
          <a:stretch>
            <a:fillRect/>
          </a:stretch>
        </p:blipFill>
        <p:spPr>
          <a:xfrm>
            <a:off x="9129932" y="3517528"/>
            <a:ext cx="1739914" cy="2612762"/>
          </a:xfrm>
          <a:prstGeom prst="rect">
            <a:avLst/>
          </a:prstGeom>
        </p:spPr>
      </p:pic>
    </p:spTree>
    <p:extLst>
      <p:ext uri="{BB962C8B-B14F-4D97-AF65-F5344CB8AC3E}">
        <p14:creationId xmlns:p14="http://schemas.microsoft.com/office/powerpoint/2010/main" val="3474795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623305"/>
          </a:xfrm>
        </p:spPr>
        <p:txBody>
          <a:bodyPr>
            <a:normAutofit/>
          </a:bodyPr>
          <a:lstStyle/>
          <a:p>
            <a:r>
              <a:rPr lang="en-GB" sz="3600" u="sng" dirty="0" smtClean="0"/>
              <a:t>The </a:t>
            </a:r>
            <a:r>
              <a:rPr lang="en-GB" sz="3600" u="sng" dirty="0" smtClean="0"/>
              <a:t>Departmental </a:t>
            </a:r>
            <a:r>
              <a:rPr lang="en-GB" sz="3600" u="sng" dirty="0" smtClean="0"/>
              <a:t>Committee on Human Artificial Insemination (1958) – </a:t>
            </a:r>
            <a:r>
              <a:rPr lang="en-GB" sz="3600" u="sng" dirty="0" err="1" smtClean="0"/>
              <a:t>Feversham</a:t>
            </a:r>
            <a:r>
              <a:rPr lang="en-GB" sz="3600" u="sng" dirty="0" smtClean="0"/>
              <a:t> Committee</a:t>
            </a:r>
            <a:endParaRPr lang="en-GB" sz="3600" u="sng" dirty="0"/>
          </a:p>
        </p:txBody>
      </p:sp>
      <p:sp>
        <p:nvSpPr>
          <p:cNvPr id="3" name="Content Placeholder 2"/>
          <p:cNvSpPr>
            <a:spLocks noGrp="1"/>
          </p:cNvSpPr>
          <p:nvPr>
            <p:ph idx="1"/>
          </p:nvPr>
        </p:nvSpPr>
        <p:spPr>
          <a:xfrm>
            <a:off x="838200" y="2134177"/>
            <a:ext cx="10515600" cy="4042785"/>
          </a:xfrm>
        </p:spPr>
        <p:txBody>
          <a:bodyPr>
            <a:normAutofit fontScale="92500"/>
          </a:bodyPr>
          <a:lstStyle/>
          <a:p>
            <a:pPr marL="0" indent="0">
              <a:buNone/>
            </a:pPr>
            <a:r>
              <a:rPr lang="en-GB" sz="4000" dirty="0" smtClean="0"/>
              <a:t>Set up: ‘To enquire into the existing practice of human artificial insemination and its legal consequences; and to consider whether, taking account of the interests of the individuals involved and of society as a whole, any change in the law is necessary or desirable’</a:t>
            </a:r>
            <a:r>
              <a:rPr lang="en-GB" sz="4000" dirty="0" smtClean="0"/>
              <a:t>.</a:t>
            </a:r>
          </a:p>
          <a:p>
            <a:pPr marL="0" indent="0">
              <a:buNone/>
            </a:pPr>
            <a:r>
              <a:rPr lang="en-GB" sz="4000" dirty="0" smtClean="0"/>
              <a:t>Complex relationship law and science in relation to reproductive technologies.</a:t>
            </a:r>
            <a:endParaRPr lang="en-GB" sz="4000" dirty="0"/>
          </a:p>
        </p:txBody>
      </p:sp>
    </p:spTree>
    <p:extLst>
      <p:ext uri="{BB962C8B-B14F-4D97-AF65-F5344CB8AC3E}">
        <p14:creationId xmlns:p14="http://schemas.microsoft.com/office/powerpoint/2010/main" val="4257980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Vitro Fertilization (IVF)</a:t>
            </a:r>
            <a:endParaRPr lang="en-GB" dirty="0"/>
          </a:p>
        </p:txBody>
      </p:sp>
      <p:sp>
        <p:nvSpPr>
          <p:cNvPr id="3" name="Content Placeholder 2"/>
          <p:cNvSpPr>
            <a:spLocks noGrp="1"/>
          </p:cNvSpPr>
          <p:nvPr>
            <p:ph idx="1"/>
          </p:nvPr>
        </p:nvSpPr>
        <p:spPr>
          <a:xfrm>
            <a:off x="838200" y="1564078"/>
            <a:ext cx="7081911" cy="4670473"/>
          </a:xfrm>
        </p:spPr>
        <p:txBody>
          <a:bodyPr>
            <a:normAutofit fontScale="92500" lnSpcReduction="20000"/>
          </a:bodyPr>
          <a:lstStyle/>
          <a:p>
            <a:r>
              <a:rPr lang="en-GB" dirty="0" smtClean="0"/>
              <a:t>IVF is the process by which eggs are removed from your ovaries and mixed with sperm in a laboratory culture dish. Fertilisation takes place in this dish, "in vitro", which means "in glass”.</a:t>
            </a:r>
          </a:p>
          <a:p>
            <a:r>
              <a:rPr lang="en-GB" dirty="0" smtClean="0"/>
              <a:t>First IVF baby was born in Oldham General Hospital in 1977.</a:t>
            </a:r>
          </a:p>
          <a:p>
            <a:r>
              <a:rPr lang="en-GB" dirty="0" smtClean="0"/>
              <a:t>Today more than 5 million IVF babies have been born.</a:t>
            </a:r>
          </a:p>
          <a:p>
            <a:r>
              <a:rPr lang="en-GB" dirty="0" smtClean="0"/>
              <a:t>Highly commercialised – has raised criticism from some within the profession.</a:t>
            </a:r>
          </a:p>
          <a:p>
            <a:r>
              <a:rPr lang="en-GB" dirty="0" smtClean="0"/>
              <a:t>The new conception and pregnancy ‘options’ it enables have raised a litany of moral, legal and social questions and much public debate.</a:t>
            </a:r>
            <a:endParaRPr lang="en-GB" dirty="0"/>
          </a:p>
        </p:txBody>
      </p:sp>
      <p:pic>
        <p:nvPicPr>
          <p:cNvPr id="4" name="Picture 3"/>
          <p:cNvPicPr>
            <a:picLocks noChangeAspect="1"/>
          </p:cNvPicPr>
          <p:nvPr/>
        </p:nvPicPr>
        <p:blipFill>
          <a:blip r:embed="rId2"/>
          <a:stretch>
            <a:fillRect/>
          </a:stretch>
        </p:blipFill>
        <p:spPr>
          <a:xfrm>
            <a:off x="8053752" y="1518064"/>
            <a:ext cx="3581400" cy="4762500"/>
          </a:xfrm>
          <a:prstGeom prst="rect">
            <a:avLst/>
          </a:prstGeom>
        </p:spPr>
      </p:pic>
    </p:spTree>
    <p:extLst>
      <p:ext uri="{BB962C8B-B14F-4D97-AF65-F5344CB8AC3E}">
        <p14:creationId xmlns:p14="http://schemas.microsoft.com/office/powerpoint/2010/main" val="470558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95397" y="947918"/>
            <a:ext cx="4270498" cy="4323657"/>
          </a:xfrm>
          <a:prstGeom prst="rect">
            <a:avLst/>
          </a:prstGeom>
        </p:spPr>
      </p:pic>
      <p:sp>
        <p:nvSpPr>
          <p:cNvPr id="7" name="TextBox 6"/>
          <p:cNvSpPr txBox="1"/>
          <p:nvPr/>
        </p:nvSpPr>
        <p:spPr>
          <a:xfrm>
            <a:off x="955649" y="5584875"/>
            <a:ext cx="3474720" cy="369332"/>
          </a:xfrm>
          <a:prstGeom prst="rect">
            <a:avLst/>
          </a:prstGeom>
          <a:noFill/>
        </p:spPr>
        <p:txBody>
          <a:bodyPr wrap="square" rtlCol="0">
            <a:spAutoFit/>
          </a:bodyPr>
          <a:lstStyle/>
          <a:p>
            <a:pPr algn="ctr"/>
            <a:r>
              <a:rPr lang="en-GB" b="1" dirty="0" smtClean="0"/>
              <a:t>Professor Robert Winston</a:t>
            </a:r>
            <a:endParaRPr lang="en-GB" b="1" dirty="0"/>
          </a:p>
        </p:txBody>
      </p:sp>
      <p:sp>
        <p:nvSpPr>
          <p:cNvPr id="8" name="Rectangle 7"/>
          <p:cNvSpPr/>
          <p:nvPr/>
        </p:nvSpPr>
        <p:spPr>
          <a:xfrm>
            <a:off x="5594252" y="947918"/>
            <a:ext cx="6096000" cy="1569660"/>
          </a:xfrm>
          <a:prstGeom prst="rect">
            <a:avLst/>
          </a:prstGeom>
        </p:spPr>
        <p:txBody>
          <a:bodyPr>
            <a:spAutoFit/>
          </a:bodyPr>
          <a:lstStyle/>
          <a:p>
            <a:r>
              <a:rPr lang="en-GB" sz="2400" dirty="0" smtClean="0"/>
              <a:t>‘huge resources are in danger of being squandered on IVF, while just a little more spent on the rest of infertility practice would actually be of far more benefit to our patients.’ </a:t>
            </a:r>
            <a:endParaRPr lang="en-GB" sz="2400" dirty="0"/>
          </a:p>
        </p:txBody>
      </p:sp>
      <p:sp>
        <p:nvSpPr>
          <p:cNvPr id="9" name="Rectangle 8"/>
          <p:cNvSpPr/>
          <p:nvPr/>
        </p:nvSpPr>
        <p:spPr>
          <a:xfrm>
            <a:off x="5594252" y="2894038"/>
            <a:ext cx="6096000" cy="3416320"/>
          </a:xfrm>
          <a:prstGeom prst="rect">
            <a:avLst/>
          </a:prstGeom>
        </p:spPr>
        <p:txBody>
          <a:bodyPr>
            <a:spAutoFit/>
          </a:bodyPr>
          <a:lstStyle/>
          <a:p>
            <a:r>
              <a:rPr lang="en-GB" sz="2400" dirty="0" smtClean="0"/>
              <a:t>‘Women are given drugs to induce ovulation when they ovulate already, much tubal surgery is preformed with instruments more suitable for sharpening pencils, infertile men are fobbed off with drugs which have no proven effect on sperm quality and many women are advised to adopt bizarre coital positions or employ peculiar douches which add unwelcome variety to their sex lives but do little for fertility’.</a:t>
            </a:r>
            <a:endParaRPr lang="en-GB" sz="2400" dirty="0"/>
          </a:p>
        </p:txBody>
      </p:sp>
    </p:spTree>
    <p:extLst>
      <p:ext uri="{BB962C8B-B14F-4D97-AF65-F5344CB8AC3E}">
        <p14:creationId xmlns:p14="http://schemas.microsoft.com/office/powerpoint/2010/main" val="3959097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318063" y="559115"/>
            <a:ext cx="4261473" cy="4444369"/>
          </a:xfrm>
          <a:prstGeom prst="rect">
            <a:avLst/>
          </a:prstGeom>
        </p:spPr>
      </p:pic>
      <p:pic>
        <p:nvPicPr>
          <p:cNvPr id="5" name="Picture 4"/>
          <p:cNvPicPr>
            <a:picLocks noChangeAspect="1"/>
          </p:cNvPicPr>
          <p:nvPr/>
        </p:nvPicPr>
        <p:blipFill>
          <a:blip r:embed="rId3"/>
          <a:stretch>
            <a:fillRect/>
          </a:stretch>
        </p:blipFill>
        <p:spPr>
          <a:xfrm>
            <a:off x="801068" y="559115"/>
            <a:ext cx="3072650" cy="3243353"/>
          </a:xfrm>
          <a:prstGeom prst="rect">
            <a:avLst/>
          </a:prstGeom>
        </p:spPr>
      </p:pic>
      <p:pic>
        <p:nvPicPr>
          <p:cNvPr id="6" name="Picture 5"/>
          <p:cNvPicPr>
            <a:picLocks noChangeAspect="1"/>
          </p:cNvPicPr>
          <p:nvPr/>
        </p:nvPicPr>
        <p:blipFill>
          <a:blip r:embed="rId4"/>
          <a:stretch>
            <a:fillRect/>
          </a:stretch>
        </p:blipFill>
        <p:spPr>
          <a:xfrm>
            <a:off x="3996237" y="2247690"/>
            <a:ext cx="2993395" cy="3383573"/>
          </a:xfrm>
          <a:prstGeom prst="rect">
            <a:avLst/>
          </a:prstGeom>
        </p:spPr>
      </p:pic>
      <p:sp>
        <p:nvSpPr>
          <p:cNvPr id="7" name="Rectangle 6"/>
          <p:cNvSpPr/>
          <p:nvPr/>
        </p:nvSpPr>
        <p:spPr>
          <a:xfrm>
            <a:off x="7318063" y="5340420"/>
            <a:ext cx="4245778" cy="369332"/>
          </a:xfrm>
          <a:prstGeom prst="rect">
            <a:avLst/>
          </a:prstGeom>
        </p:spPr>
        <p:txBody>
          <a:bodyPr wrap="none">
            <a:spAutoFit/>
          </a:bodyPr>
          <a:lstStyle/>
          <a:p>
            <a:r>
              <a:rPr lang="en-GB" dirty="0" smtClean="0"/>
              <a:t>Hunter, </a:t>
            </a:r>
            <a:r>
              <a:rPr lang="en-GB" i="1" dirty="0" smtClean="0"/>
              <a:t>Anatomy of the gravid uterus</a:t>
            </a:r>
            <a:r>
              <a:rPr lang="en-GB" dirty="0" smtClean="0"/>
              <a:t>, 1764</a:t>
            </a:r>
            <a:endParaRPr lang="en-GB" dirty="0"/>
          </a:p>
        </p:txBody>
      </p:sp>
      <p:sp>
        <p:nvSpPr>
          <p:cNvPr id="8" name="Rectangle 7"/>
          <p:cNvSpPr/>
          <p:nvPr/>
        </p:nvSpPr>
        <p:spPr>
          <a:xfrm>
            <a:off x="1771739" y="3939477"/>
            <a:ext cx="2800260" cy="923330"/>
          </a:xfrm>
          <a:prstGeom prst="rect">
            <a:avLst/>
          </a:prstGeom>
        </p:spPr>
        <p:txBody>
          <a:bodyPr wrap="square">
            <a:spAutoFit/>
          </a:bodyPr>
          <a:lstStyle/>
          <a:p>
            <a:r>
              <a:rPr lang="en-GB" dirty="0" smtClean="0"/>
              <a:t>Leonardo da</a:t>
            </a:r>
          </a:p>
          <a:p>
            <a:r>
              <a:rPr lang="en-GB" dirty="0" smtClean="0"/>
              <a:t>Vinci, Sketch-</a:t>
            </a:r>
          </a:p>
          <a:p>
            <a:r>
              <a:rPr lang="en-GB" dirty="0" smtClean="0"/>
              <a:t>Books, c. 1510</a:t>
            </a:r>
            <a:endParaRPr lang="en-GB" dirty="0"/>
          </a:p>
        </p:txBody>
      </p:sp>
    </p:spTree>
    <p:extLst>
      <p:ext uri="{BB962C8B-B14F-4D97-AF65-F5344CB8AC3E}">
        <p14:creationId xmlns:p14="http://schemas.microsoft.com/office/powerpoint/2010/main" val="445824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66236" y="716521"/>
            <a:ext cx="4557678" cy="5362429"/>
          </a:xfrm>
          <a:prstGeom prst="rect">
            <a:avLst/>
          </a:prstGeom>
        </p:spPr>
      </p:pic>
      <p:pic>
        <p:nvPicPr>
          <p:cNvPr id="5" name="Picture 4"/>
          <p:cNvPicPr>
            <a:picLocks noChangeAspect="1"/>
          </p:cNvPicPr>
          <p:nvPr/>
        </p:nvPicPr>
        <p:blipFill>
          <a:blip r:embed="rId3"/>
          <a:stretch>
            <a:fillRect/>
          </a:stretch>
        </p:blipFill>
        <p:spPr>
          <a:xfrm>
            <a:off x="5802947" y="1128278"/>
            <a:ext cx="4834547" cy="4291956"/>
          </a:xfrm>
          <a:prstGeom prst="rect">
            <a:avLst/>
          </a:prstGeom>
        </p:spPr>
      </p:pic>
      <p:sp>
        <p:nvSpPr>
          <p:cNvPr id="7" name="Title 6"/>
          <p:cNvSpPr>
            <a:spLocks noGrp="1"/>
          </p:cNvSpPr>
          <p:nvPr>
            <p:ph type="title" idx="4294967295"/>
          </p:nvPr>
        </p:nvSpPr>
        <p:spPr>
          <a:xfrm>
            <a:off x="0" y="365125"/>
            <a:ext cx="10515600" cy="1325563"/>
          </a:xfrm>
        </p:spPr>
        <p:txBody>
          <a:bodyPr>
            <a:noAutofit/>
          </a:bodyPr>
          <a:lstStyle/>
          <a:p>
            <a:r>
              <a:rPr lang="en-US" sz="3600" dirty="0" smtClean="0"/>
              <a:t>Wilhelm Roentgen, X-ray</a:t>
            </a:r>
            <a:br>
              <a:rPr lang="en-US" sz="3600" dirty="0" smtClean="0"/>
            </a:br>
            <a:r>
              <a:rPr lang="en-US" sz="3600" dirty="0" smtClean="0"/>
              <a:t/>
            </a:r>
            <a:br>
              <a:rPr lang="en-US" sz="3600" dirty="0" smtClean="0"/>
            </a:br>
            <a:endParaRPr lang="en-US" sz="3600" dirty="0"/>
          </a:p>
        </p:txBody>
      </p:sp>
    </p:spTree>
    <p:extLst>
      <p:ext uri="{BB962C8B-B14F-4D97-AF65-F5344CB8AC3E}">
        <p14:creationId xmlns:p14="http://schemas.microsoft.com/office/powerpoint/2010/main" val="1810556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Monitoring technologies: Ultrasounds</a:t>
            </a:r>
            <a:endParaRPr lang="en-GB" u="sng" dirty="0"/>
          </a:p>
        </p:txBody>
      </p:sp>
      <p:sp>
        <p:nvSpPr>
          <p:cNvPr id="3" name="Content Placeholder 2"/>
          <p:cNvSpPr>
            <a:spLocks noGrp="1"/>
          </p:cNvSpPr>
          <p:nvPr>
            <p:ph idx="1"/>
          </p:nvPr>
        </p:nvSpPr>
        <p:spPr/>
        <p:txBody>
          <a:bodyPr>
            <a:normAutofit fontScale="92500" lnSpcReduction="20000"/>
          </a:bodyPr>
          <a:lstStyle/>
          <a:p>
            <a:r>
              <a:rPr lang="en-GB" dirty="0" smtClean="0"/>
              <a:t>Ultrasounds have changed how we think about foetus – we know information about their sex, age, health, appearance which makes them more like people. </a:t>
            </a:r>
            <a:endParaRPr lang="en-GB" dirty="0"/>
          </a:p>
          <a:p>
            <a:r>
              <a:rPr lang="en-GB" dirty="0" smtClean="0"/>
              <a:t>Ultrasound was developed from technology used to detect submarines in world war 1. </a:t>
            </a:r>
          </a:p>
          <a:p>
            <a:r>
              <a:rPr lang="en-GB" dirty="0" smtClean="0"/>
              <a:t>Initially used to detect tumours – only being used to monitor pregnancy later. Developed for obstetric use by Professor Ian Donald in Glasgow.</a:t>
            </a:r>
          </a:p>
          <a:p>
            <a:r>
              <a:rPr lang="en-GB" dirty="0" smtClean="0"/>
              <a:t>First clinical use in 1966 any by 1970s it had become a normal method of foetal surveillance.</a:t>
            </a:r>
          </a:p>
          <a:p>
            <a:r>
              <a:rPr lang="en-GB" dirty="0" smtClean="0"/>
              <a:t>Its actual medical purpose/value has been questioned by some.</a:t>
            </a:r>
          </a:p>
          <a:p>
            <a:r>
              <a:rPr lang="en-GB" dirty="0" smtClean="0"/>
              <a:t>Feminist critique of how it has led to the devaluation of women’s interests during pregnancy.</a:t>
            </a:r>
            <a:endParaRPr lang="en-GB" dirty="0"/>
          </a:p>
        </p:txBody>
      </p:sp>
    </p:spTree>
    <p:extLst>
      <p:ext uri="{BB962C8B-B14F-4D97-AF65-F5344CB8AC3E}">
        <p14:creationId xmlns:p14="http://schemas.microsoft.com/office/powerpoint/2010/main" val="14229827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049" y="365125"/>
            <a:ext cx="11353800" cy="1998247"/>
          </a:xfrm>
        </p:spPr>
        <p:txBody>
          <a:bodyPr>
            <a:normAutofit/>
          </a:bodyPr>
          <a:lstStyle/>
          <a:p>
            <a:r>
              <a:rPr lang="en-GB" sz="3600" dirty="0" smtClean="0"/>
              <a:t>Ultrasound in medicine: 1984 </a:t>
            </a:r>
            <a:r>
              <a:rPr lang="en-GB" sz="3600" dirty="0" smtClean="0"/>
              <a:t>Report </a:t>
            </a:r>
            <a:r>
              <a:rPr lang="en-GB" sz="3600" dirty="0" smtClean="0"/>
              <a:t>by </a:t>
            </a:r>
            <a:r>
              <a:rPr lang="en-GB" sz="3600" dirty="0" smtClean="0"/>
              <a:t>Joint </a:t>
            </a:r>
            <a:r>
              <a:rPr lang="en-GB" sz="3600" dirty="0" smtClean="0"/>
              <a:t>National Institutes of Health/ Food and Drug Administration panel on the use of ultrasound in pregnancy:</a:t>
            </a:r>
            <a:endParaRPr lang="en-GB" sz="3600" dirty="0"/>
          </a:p>
        </p:txBody>
      </p:sp>
      <p:sp>
        <p:nvSpPr>
          <p:cNvPr id="3" name="Content Placeholder 2"/>
          <p:cNvSpPr>
            <a:spLocks noGrp="1"/>
          </p:cNvSpPr>
          <p:nvPr>
            <p:ph idx="1"/>
          </p:nvPr>
        </p:nvSpPr>
        <p:spPr>
          <a:xfrm>
            <a:off x="838200" y="2785403"/>
            <a:ext cx="10515600" cy="3391560"/>
          </a:xfrm>
        </p:spPr>
        <p:txBody>
          <a:bodyPr>
            <a:normAutofit fontScale="92500" lnSpcReduction="10000"/>
          </a:bodyPr>
          <a:lstStyle/>
          <a:p>
            <a:r>
              <a:rPr lang="en-GB" dirty="0" smtClean="0"/>
              <a:t>“no clear benefit from routine use” </a:t>
            </a:r>
          </a:p>
          <a:p>
            <a:r>
              <a:rPr lang="en-GB" dirty="0" smtClean="0"/>
              <a:t> “no improvement in pregnancy outcome</a:t>
            </a:r>
            <a:r>
              <a:rPr lang="en-GB" dirty="0" smtClean="0"/>
              <a:t>”</a:t>
            </a:r>
          </a:p>
          <a:p>
            <a:r>
              <a:rPr lang="en-GB" dirty="0" smtClean="0"/>
              <a:t>no </a:t>
            </a:r>
            <a:r>
              <a:rPr lang="en-GB" dirty="0" smtClean="0"/>
              <a:t>conclusive evidence either of its safety or harm. </a:t>
            </a:r>
          </a:p>
          <a:p>
            <a:pPr marL="0" indent="0">
              <a:buNone/>
            </a:pPr>
            <a:r>
              <a:rPr lang="en-GB" u="sng" dirty="0" smtClean="0"/>
              <a:t>Recommendation: </a:t>
            </a:r>
          </a:p>
          <a:p>
            <a:r>
              <a:rPr lang="en-GB" dirty="0" smtClean="0"/>
              <a:t>not for “routine use” or “to view ... or obtain a picture of the </a:t>
            </a:r>
            <a:r>
              <a:rPr lang="en-GB" dirty="0" err="1" smtClean="0"/>
              <a:t>fetus</a:t>
            </a:r>
            <a:r>
              <a:rPr lang="en-GB" dirty="0" smtClean="0"/>
              <a:t>” or “for educational or commercial demonstrations without medical benefit to the patient” </a:t>
            </a:r>
          </a:p>
          <a:p>
            <a:r>
              <a:rPr lang="en-GB" dirty="0" smtClean="0"/>
              <a:t>Approved for use to “estimate gestational age”</a:t>
            </a:r>
          </a:p>
          <a:p>
            <a:endParaRPr lang="en-GB" dirty="0"/>
          </a:p>
        </p:txBody>
      </p:sp>
    </p:spTree>
    <p:extLst>
      <p:ext uri="{BB962C8B-B14F-4D97-AF65-F5344CB8AC3E}">
        <p14:creationId xmlns:p14="http://schemas.microsoft.com/office/powerpoint/2010/main" val="36142162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80448" y="773081"/>
            <a:ext cx="5740291" cy="4929250"/>
          </a:xfrm>
          <a:prstGeom prst="rect">
            <a:avLst/>
          </a:prstGeom>
        </p:spPr>
      </p:pic>
      <p:pic>
        <p:nvPicPr>
          <p:cNvPr id="5" name="Picture 4"/>
          <p:cNvPicPr>
            <a:picLocks noChangeAspect="1"/>
          </p:cNvPicPr>
          <p:nvPr/>
        </p:nvPicPr>
        <p:blipFill>
          <a:blip r:embed="rId3"/>
          <a:stretch>
            <a:fillRect/>
          </a:stretch>
        </p:blipFill>
        <p:spPr>
          <a:xfrm>
            <a:off x="7009721" y="773081"/>
            <a:ext cx="4086219" cy="5408836"/>
          </a:xfrm>
          <a:prstGeom prst="rect">
            <a:avLst/>
          </a:prstGeom>
        </p:spPr>
      </p:pic>
    </p:spTree>
    <p:extLst>
      <p:ext uri="{BB962C8B-B14F-4D97-AF65-F5344CB8AC3E}">
        <p14:creationId xmlns:p14="http://schemas.microsoft.com/office/powerpoint/2010/main" val="1541648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Lecture Outline</a:t>
            </a:r>
            <a:endParaRPr lang="en-GB" u="sng" dirty="0"/>
          </a:p>
        </p:txBody>
      </p:sp>
      <p:sp>
        <p:nvSpPr>
          <p:cNvPr id="3" name="Content Placeholder 2"/>
          <p:cNvSpPr>
            <a:spLocks noGrp="1"/>
          </p:cNvSpPr>
          <p:nvPr>
            <p:ph idx="1"/>
          </p:nvPr>
        </p:nvSpPr>
        <p:spPr>
          <a:xfrm>
            <a:off x="838200" y="1825625"/>
            <a:ext cx="5829886" cy="4451983"/>
          </a:xfrm>
        </p:spPr>
        <p:txBody>
          <a:bodyPr>
            <a:normAutofit fontScale="70000" lnSpcReduction="20000"/>
          </a:bodyPr>
          <a:lstStyle/>
          <a:p>
            <a:r>
              <a:rPr lang="en-GB" dirty="0" smtClean="0"/>
              <a:t>Reproductive technologies</a:t>
            </a:r>
          </a:p>
          <a:p>
            <a:r>
              <a:rPr lang="en-GB" dirty="0" smtClean="0"/>
              <a:t>Contraceptive </a:t>
            </a:r>
            <a:r>
              <a:rPr lang="en-GB" dirty="0" smtClean="0"/>
              <a:t>technologies – ‘the pill’</a:t>
            </a:r>
          </a:p>
          <a:p>
            <a:r>
              <a:rPr lang="en-GB" dirty="0" smtClean="0"/>
              <a:t>Infertility </a:t>
            </a:r>
          </a:p>
          <a:p>
            <a:r>
              <a:rPr lang="en-GB" dirty="0" smtClean="0"/>
              <a:t>Conception technologies</a:t>
            </a:r>
          </a:p>
          <a:p>
            <a:pPr lvl="1"/>
            <a:r>
              <a:rPr lang="en-GB" dirty="0" smtClean="0"/>
              <a:t>Artificial insemination</a:t>
            </a:r>
          </a:p>
          <a:p>
            <a:pPr lvl="1"/>
            <a:r>
              <a:rPr lang="en-GB" dirty="0" smtClean="0"/>
              <a:t>IVF</a:t>
            </a:r>
          </a:p>
          <a:p>
            <a:r>
              <a:rPr lang="en-GB" dirty="0" smtClean="0"/>
              <a:t>Monitoring </a:t>
            </a:r>
            <a:r>
              <a:rPr lang="en-GB" dirty="0" smtClean="0"/>
              <a:t>technologies</a:t>
            </a:r>
          </a:p>
          <a:p>
            <a:pPr marL="0" indent="0">
              <a:buNone/>
            </a:pPr>
            <a:endParaRPr lang="en-GB" dirty="0" smtClean="0"/>
          </a:p>
          <a:p>
            <a:pPr marL="0" indent="0">
              <a:buNone/>
            </a:pPr>
            <a:r>
              <a:rPr lang="en-GB" dirty="0" smtClean="0"/>
              <a:t>First major text on infertility Naomi </a:t>
            </a:r>
            <a:r>
              <a:rPr lang="en-GB" dirty="0" err="1" smtClean="0"/>
              <a:t>Pfeffer</a:t>
            </a:r>
            <a:r>
              <a:rPr lang="en-GB" dirty="0" smtClean="0"/>
              <a:t>, </a:t>
            </a:r>
            <a:r>
              <a:rPr lang="en-GB" i="1" dirty="0" smtClean="0"/>
              <a:t>The Stork and the Syringe</a:t>
            </a:r>
            <a:r>
              <a:rPr lang="en-GB" dirty="0" smtClean="0"/>
              <a:t> (1993).</a:t>
            </a:r>
          </a:p>
          <a:p>
            <a:pPr marL="0" indent="0">
              <a:buNone/>
            </a:pPr>
            <a:r>
              <a:rPr lang="en-GB" dirty="0" smtClean="0"/>
              <a:t>Gayle Davis and Tracy </a:t>
            </a:r>
            <a:r>
              <a:rPr lang="en-GB" dirty="0" err="1" smtClean="0"/>
              <a:t>Loughran</a:t>
            </a:r>
            <a:r>
              <a:rPr lang="en-GB" dirty="0"/>
              <a:t> </a:t>
            </a:r>
            <a:r>
              <a:rPr lang="en-GB" dirty="0" smtClean="0"/>
              <a:t>(</a:t>
            </a:r>
            <a:r>
              <a:rPr lang="en-GB" dirty="0" err="1" smtClean="0"/>
              <a:t>eds</a:t>
            </a:r>
            <a:r>
              <a:rPr lang="en-GB" dirty="0" smtClean="0"/>
              <a:t>), </a:t>
            </a:r>
            <a:r>
              <a:rPr lang="en-GB" i="1" dirty="0" smtClean="0"/>
              <a:t>The Palgrave Handbook of Infertility in History </a:t>
            </a:r>
            <a:r>
              <a:rPr lang="en-GB" dirty="0" smtClean="0"/>
              <a:t>(2017).</a:t>
            </a:r>
            <a:r>
              <a:rPr lang="en-GB" i="1" dirty="0" smtClean="0"/>
              <a:t> </a:t>
            </a:r>
          </a:p>
          <a:p>
            <a:pPr marL="0" indent="0">
              <a:buNone/>
            </a:pPr>
            <a:r>
              <a:rPr lang="en-GB" dirty="0" smtClean="0"/>
              <a:t>Nick Hopwood, Rebecca </a:t>
            </a:r>
            <a:r>
              <a:rPr lang="en-GB" dirty="0" err="1" smtClean="0"/>
              <a:t>Flemming</a:t>
            </a:r>
            <a:r>
              <a:rPr lang="en-GB" dirty="0" smtClean="0"/>
              <a:t> and Lauren </a:t>
            </a:r>
            <a:r>
              <a:rPr lang="en-GB" dirty="0" err="1" smtClean="0"/>
              <a:t>Kassell</a:t>
            </a:r>
            <a:r>
              <a:rPr lang="en-GB" dirty="0" smtClean="0"/>
              <a:t> (</a:t>
            </a:r>
            <a:r>
              <a:rPr lang="en-GB" dirty="0" err="1" smtClean="0"/>
              <a:t>eds</a:t>
            </a:r>
            <a:r>
              <a:rPr lang="en-GB" dirty="0" smtClean="0"/>
              <a:t>), </a:t>
            </a:r>
            <a:r>
              <a:rPr lang="en-GB" i="1" dirty="0" smtClean="0"/>
              <a:t>Reproduction Antiquity to the Present Day </a:t>
            </a:r>
            <a:r>
              <a:rPr lang="en-GB" dirty="0" smtClean="0"/>
              <a:t>(2018).</a:t>
            </a:r>
            <a:endParaRPr lang="en-GB" dirty="0" smtClean="0"/>
          </a:p>
        </p:txBody>
      </p:sp>
      <p:pic>
        <p:nvPicPr>
          <p:cNvPr id="4" name="Picture 3"/>
          <p:cNvPicPr>
            <a:picLocks noChangeAspect="1"/>
          </p:cNvPicPr>
          <p:nvPr/>
        </p:nvPicPr>
        <p:blipFill>
          <a:blip r:embed="rId2"/>
          <a:stretch>
            <a:fillRect/>
          </a:stretch>
        </p:blipFill>
        <p:spPr>
          <a:xfrm>
            <a:off x="6668086" y="2105025"/>
            <a:ext cx="4457700" cy="2724150"/>
          </a:xfrm>
          <a:prstGeom prst="rect">
            <a:avLst/>
          </a:prstGeom>
        </p:spPr>
      </p:pic>
    </p:spTree>
    <p:extLst>
      <p:ext uri="{BB962C8B-B14F-4D97-AF65-F5344CB8AC3E}">
        <p14:creationId xmlns:p14="http://schemas.microsoft.com/office/powerpoint/2010/main" val="29180634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496053" y="267286"/>
            <a:ext cx="2993395" cy="5114987"/>
          </a:xfrm>
          <a:prstGeom prst="rect">
            <a:avLst/>
          </a:prstGeom>
        </p:spPr>
      </p:pic>
      <p:sp>
        <p:nvSpPr>
          <p:cNvPr id="3" name="Rectangle 2"/>
          <p:cNvSpPr/>
          <p:nvPr/>
        </p:nvSpPr>
        <p:spPr>
          <a:xfrm>
            <a:off x="295421" y="267286"/>
            <a:ext cx="7919277" cy="6001643"/>
          </a:xfrm>
          <a:prstGeom prst="rect">
            <a:avLst/>
          </a:prstGeom>
        </p:spPr>
        <p:txBody>
          <a:bodyPr wrap="square">
            <a:spAutoFit/>
          </a:bodyPr>
          <a:lstStyle/>
          <a:p>
            <a:r>
              <a:rPr lang="en-GB" sz="2400" dirty="0" smtClean="0"/>
              <a:t>"Now let's turn to the actual film itself. We are now looking at a sector scan of a real time ultrasound imaging of a 12 week, unborn child. The child is oriented in this direction. You are looking now at the head of the child... here... the body of the child... </a:t>
            </a:r>
            <a:r>
              <a:rPr lang="en-GB" sz="2400" dirty="0" smtClean="0"/>
              <a:t>Here..</a:t>
            </a:r>
            <a:r>
              <a:rPr lang="en-GB" sz="2400" dirty="0" smtClean="0"/>
              <a:t>. and this image is the child's hand approaching its mouth. Looking a little more closely at the child, we can discern, the eye or the orbit of the eye, here, the nose of the child, here... and the mouth of the child... </a:t>
            </a:r>
            <a:r>
              <a:rPr lang="en-GB" sz="2400" dirty="0" smtClean="0"/>
              <a:t>Here..</a:t>
            </a:r>
            <a:r>
              <a:rPr lang="en-GB" sz="2400" dirty="0" smtClean="0"/>
              <a:t>. and we can even look at the ventricle of the brain, here… Now, we see the heart beating, here in the child's </a:t>
            </a:r>
            <a:r>
              <a:rPr lang="en-GB" sz="2400" dirty="0" smtClean="0"/>
              <a:t>chest… And </a:t>
            </a:r>
            <a:r>
              <a:rPr lang="en-GB" sz="2400" dirty="0" smtClean="0"/>
              <a:t>we can see the child moving rather serenely, in the uterus. One can see it shifting position from time to time. It is still orientated in this manner and the mouth is receiving the thumb of the child. The child again is moving quietly in its sanctuary.“</a:t>
            </a:r>
          </a:p>
          <a:p>
            <a:endParaRPr lang="en-GB" sz="2400" dirty="0" smtClean="0"/>
          </a:p>
          <a:p>
            <a:r>
              <a:rPr lang="en-GB" sz="2400" dirty="0" smtClean="0"/>
              <a:t>Narrative of ‘Silent Scream’ 1985</a:t>
            </a:r>
            <a:endParaRPr lang="en-GB" sz="2400" dirty="0"/>
          </a:p>
        </p:txBody>
      </p:sp>
    </p:spTree>
    <p:extLst>
      <p:ext uri="{BB962C8B-B14F-4D97-AF65-F5344CB8AC3E}">
        <p14:creationId xmlns:p14="http://schemas.microsoft.com/office/powerpoint/2010/main" val="2509060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436" y="365125"/>
            <a:ext cx="10427364" cy="1325563"/>
          </a:xfrm>
        </p:spPr>
        <p:txBody>
          <a:bodyPr>
            <a:normAutofit/>
          </a:bodyPr>
          <a:lstStyle/>
          <a:p>
            <a:r>
              <a:rPr lang="en-US" sz="3600" dirty="0" smtClean="0"/>
              <a:t>Procreative technologies</a:t>
            </a:r>
            <a:endParaRPr lang="en-US" sz="3600" dirty="0"/>
          </a:p>
        </p:txBody>
      </p:sp>
      <p:sp>
        <p:nvSpPr>
          <p:cNvPr id="3" name="Content Placeholder 2"/>
          <p:cNvSpPr>
            <a:spLocks noGrp="1"/>
          </p:cNvSpPr>
          <p:nvPr>
            <p:ph idx="1"/>
          </p:nvPr>
        </p:nvSpPr>
        <p:spPr/>
        <p:txBody>
          <a:bodyPr>
            <a:normAutofit fontScale="92500" lnSpcReduction="20000"/>
          </a:bodyPr>
          <a:lstStyle/>
          <a:p>
            <a:pPr lvl="0"/>
            <a:r>
              <a:rPr lang="en-GB" dirty="0"/>
              <a:t>Ann Oakley identifies 4 sorts of procreative technologies:</a:t>
            </a:r>
          </a:p>
          <a:p>
            <a:pPr lvl="0"/>
            <a:r>
              <a:rPr lang="en-GB" dirty="0"/>
              <a:t>Prevention of conception and/or implantation – pill, contraceptive implant, contraceptive patch, contraceptive injection, intrauterine device (IUD), intrauterine system (IUS)</a:t>
            </a:r>
          </a:p>
          <a:p>
            <a:pPr lvl="0"/>
            <a:r>
              <a:rPr lang="en-GB" dirty="0"/>
              <a:t>Fertility promotion – In vitro fertilisation (IVF), intrauterine insemination (IUI), embryo transfers, fertility medication, hormone treatment and genetic screening. Seen as the most technologically ‘advanced’ area of medicine.</a:t>
            </a:r>
          </a:p>
          <a:p>
            <a:pPr lvl="0"/>
            <a:r>
              <a:rPr lang="en-GB" dirty="0"/>
              <a:t>Monitoring of pregnancy – obstetric sonograms, </a:t>
            </a:r>
            <a:r>
              <a:rPr lang="en-GB" dirty="0" err="1"/>
              <a:t>transvaginal</a:t>
            </a:r>
            <a:r>
              <a:rPr lang="en-GB" dirty="0"/>
              <a:t> </a:t>
            </a:r>
            <a:r>
              <a:rPr lang="en-GB" dirty="0" err="1"/>
              <a:t>sonography</a:t>
            </a:r>
            <a:r>
              <a:rPr lang="en-GB" dirty="0"/>
              <a:t> (early pregnancy), Doppler </a:t>
            </a:r>
            <a:r>
              <a:rPr lang="en-GB" dirty="0" err="1"/>
              <a:t>sonography</a:t>
            </a:r>
            <a:r>
              <a:rPr lang="en-GB" dirty="0"/>
              <a:t> (heartbeat of foetus), 3D ultrasound.</a:t>
            </a:r>
          </a:p>
          <a:p>
            <a:pPr lvl="0"/>
            <a:r>
              <a:rPr lang="en-GB" dirty="0"/>
              <a:t>Childbirth technologies – pain relief and caesarean sections.</a:t>
            </a:r>
          </a:p>
          <a:p>
            <a:endParaRPr lang="en-US" dirty="0"/>
          </a:p>
        </p:txBody>
      </p:sp>
    </p:spTree>
    <p:extLst>
      <p:ext uri="{BB962C8B-B14F-4D97-AF65-F5344CB8AC3E}">
        <p14:creationId xmlns:p14="http://schemas.microsoft.com/office/powerpoint/2010/main" val="993871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234" y="154745"/>
            <a:ext cx="9762978" cy="1026941"/>
          </a:xfrm>
        </p:spPr>
        <p:txBody>
          <a:bodyPr/>
          <a:lstStyle/>
          <a:p>
            <a:r>
              <a:rPr lang="en-GB" u="sng" dirty="0" smtClean="0"/>
              <a:t>The Contraceptive Pill: Development</a:t>
            </a:r>
            <a:endParaRPr lang="en-GB" u="sng" dirty="0"/>
          </a:p>
        </p:txBody>
      </p:sp>
      <p:sp>
        <p:nvSpPr>
          <p:cNvPr id="3" name="Content Placeholder 2"/>
          <p:cNvSpPr>
            <a:spLocks noGrp="1"/>
          </p:cNvSpPr>
          <p:nvPr>
            <p:ph idx="1"/>
          </p:nvPr>
        </p:nvSpPr>
        <p:spPr>
          <a:xfrm>
            <a:off x="464233" y="1308294"/>
            <a:ext cx="9073661" cy="5134709"/>
          </a:xfrm>
        </p:spPr>
        <p:txBody>
          <a:bodyPr>
            <a:normAutofit fontScale="85000" lnSpcReduction="20000"/>
          </a:bodyPr>
          <a:lstStyle/>
          <a:p>
            <a:r>
              <a:rPr lang="en-GB" dirty="0" smtClean="0"/>
              <a:t>‘Myth’ that it the pill was created by three ‘fathers’ - Gregory </a:t>
            </a:r>
            <a:r>
              <a:rPr lang="en-GB" dirty="0" err="1" smtClean="0"/>
              <a:t>Pincus</a:t>
            </a:r>
            <a:r>
              <a:rPr lang="en-GB" dirty="0" smtClean="0"/>
              <a:t> (</a:t>
            </a:r>
            <a:r>
              <a:rPr lang="en-GB" dirty="0"/>
              <a:t>biologist/reproductive </a:t>
            </a:r>
            <a:r>
              <a:rPr lang="en-GB" dirty="0" smtClean="0"/>
              <a:t>physiologist)</a:t>
            </a:r>
            <a:r>
              <a:rPr lang="en-GB" dirty="0" smtClean="0"/>
              <a:t>, Carl Djerassi (chemist) and John Rock (obstetrician</a:t>
            </a:r>
            <a:r>
              <a:rPr lang="en-GB" dirty="0" smtClean="0"/>
              <a:t>-gynaecologist</a:t>
            </a:r>
            <a:r>
              <a:rPr lang="en-GB" dirty="0" smtClean="0"/>
              <a:t>). In fact many people were involved in its creation – international team of researchers.</a:t>
            </a:r>
          </a:p>
          <a:p>
            <a:r>
              <a:rPr lang="en-GB" dirty="0" smtClean="0"/>
              <a:t>Chemical origins came from the growing sex hormone industry c.1920.</a:t>
            </a:r>
          </a:p>
          <a:p>
            <a:r>
              <a:rPr lang="en-GB" dirty="0" smtClean="0"/>
              <a:t>1939 Russell Marker – professor of organic chemistry at Pennsylvania State University – developed a method of (cheaply) synthesizing progesterone (from yams</a:t>
            </a:r>
            <a:r>
              <a:rPr lang="en-GB" dirty="0" smtClean="0"/>
              <a:t>).</a:t>
            </a:r>
            <a:endParaRPr lang="en-GB" dirty="0" smtClean="0"/>
          </a:p>
          <a:p>
            <a:r>
              <a:rPr lang="en-GB" dirty="0" smtClean="0"/>
              <a:t>In 1951 reproductive physiologist’s Gregory </a:t>
            </a:r>
            <a:r>
              <a:rPr lang="en-GB" dirty="0" err="1" smtClean="0"/>
              <a:t>Pincus</a:t>
            </a:r>
            <a:r>
              <a:rPr lang="en-GB" dirty="0" smtClean="0"/>
              <a:t> and Min </a:t>
            </a:r>
            <a:r>
              <a:rPr lang="en-GB" dirty="0" err="1" smtClean="0"/>
              <a:t>Chueh</a:t>
            </a:r>
            <a:r>
              <a:rPr lang="en-GB" dirty="0" smtClean="0"/>
              <a:t> Chang started research on hormonal contraceptive research. Margaret Sanger (president of planned parenthood) secured funding.</a:t>
            </a:r>
          </a:p>
          <a:p>
            <a:r>
              <a:rPr lang="en-GB" dirty="0" smtClean="0"/>
              <a:t>John Rock (Harvard Professor of Gynaecology) enlisted to investigate the clinical use of progesterone – tested it on his patients with success.</a:t>
            </a:r>
          </a:p>
          <a:p>
            <a:r>
              <a:rPr lang="en-GB" dirty="0" smtClean="0"/>
              <a:t>‘</a:t>
            </a:r>
            <a:r>
              <a:rPr lang="en-GB" dirty="0" err="1" smtClean="0"/>
              <a:t>Envoid</a:t>
            </a:r>
            <a:r>
              <a:rPr lang="en-GB" dirty="0" smtClean="0"/>
              <a:t>’ approved by the FDA in 1962.</a:t>
            </a:r>
            <a:endParaRPr lang="en-GB" dirty="0"/>
          </a:p>
        </p:txBody>
      </p:sp>
      <p:pic>
        <p:nvPicPr>
          <p:cNvPr id="4" name="Picture 3"/>
          <p:cNvPicPr>
            <a:picLocks noChangeAspect="1"/>
          </p:cNvPicPr>
          <p:nvPr/>
        </p:nvPicPr>
        <p:blipFill>
          <a:blip r:embed="rId2"/>
          <a:stretch>
            <a:fillRect/>
          </a:stretch>
        </p:blipFill>
        <p:spPr>
          <a:xfrm>
            <a:off x="9763748" y="668215"/>
            <a:ext cx="2104694" cy="1790700"/>
          </a:xfrm>
          <a:prstGeom prst="rect">
            <a:avLst/>
          </a:prstGeom>
        </p:spPr>
      </p:pic>
      <p:pic>
        <p:nvPicPr>
          <p:cNvPr id="5" name="Picture 4"/>
          <p:cNvPicPr>
            <a:picLocks noChangeAspect="1"/>
          </p:cNvPicPr>
          <p:nvPr/>
        </p:nvPicPr>
        <p:blipFill>
          <a:blip r:embed="rId3"/>
          <a:stretch>
            <a:fillRect/>
          </a:stretch>
        </p:blipFill>
        <p:spPr>
          <a:xfrm>
            <a:off x="9617261" y="2693670"/>
            <a:ext cx="2397669" cy="3158716"/>
          </a:xfrm>
          <a:prstGeom prst="rect">
            <a:avLst/>
          </a:prstGeom>
        </p:spPr>
      </p:pic>
    </p:spTree>
    <p:extLst>
      <p:ext uri="{BB962C8B-B14F-4D97-AF65-F5344CB8AC3E}">
        <p14:creationId xmlns:p14="http://schemas.microsoft.com/office/powerpoint/2010/main" val="932511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 y="365126"/>
            <a:ext cx="10988040" cy="1273572"/>
          </a:xfrm>
        </p:spPr>
        <p:txBody>
          <a:bodyPr/>
          <a:lstStyle/>
          <a:p>
            <a:r>
              <a:rPr lang="en-GB" u="sng" dirty="0" smtClean="0"/>
              <a:t>The Contraceptive Pill: Social Impact</a:t>
            </a:r>
            <a:endParaRPr lang="en-GB" u="sng" dirty="0"/>
          </a:p>
        </p:txBody>
      </p:sp>
      <p:sp>
        <p:nvSpPr>
          <p:cNvPr id="3" name="Content Placeholder 2"/>
          <p:cNvSpPr>
            <a:spLocks noGrp="1"/>
          </p:cNvSpPr>
          <p:nvPr>
            <p:ph idx="1"/>
          </p:nvPr>
        </p:nvSpPr>
        <p:spPr>
          <a:xfrm>
            <a:off x="365760" y="1825624"/>
            <a:ext cx="8482818" cy="4691428"/>
          </a:xfrm>
        </p:spPr>
        <p:txBody>
          <a:bodyPr>
            <a:normAutofit fontScale="85000" lnSpcReduction="20000"/>
          </a:bodyPr>
          <a:lstStyle/>
          <a:p>
            <a:r>
              <a:rPr lang="en-GB" dirty="0" smtClean="0"/>
              <a:t>By 1966 more than 5 million American women were taking the pill.</a:t>
            </a:r>
          </a:p>
          <a:p>
            <a:r>
              <a:rPr lang="en-GB" dirty="0" smtClean="0"/>
              <a:t>In Britain the pill was first prescribed in 1961. There were 480,000 users by 1964.</a:t>
            </a:r>
          </a:p>
          <a:p>
            <a:r>
              <a:rPr lang="en-GB" dirty="0" smtClean="0"/>
              <a:t>Initially only available to married women. In 1974 family planning clinics were allowed to prescribe the pill to single women.</a:t>
            </a:r>
          </a:p>
          <a:p>
            <a:r>
              <a:rPr lang="en-GB" dirty="0" smtClean="0"/>
              <a:t>Now there are a range of variants on the pill – the combined pill, IUD’s, patches, implants and the ‘morning after’ pill.</a:t>
            </a:r>
          </a:p>
          <a:p>
            <a:r>
              <a:rPr lang="en-GB" dirty="0" smtClean="0"/>
              <a:t>Pill associated with the ‘sexual revolution’ of the 1960s – separated sex and contraception , and gave women power over their reproduction (Lara Marks).</a:t>
            </a:r>
          </a:p>
          <a:p>
            <a:r>
              <a:rPr lang="en-GB" dirty="0" smtClean="0"/>
              <a:t>Also criticisms from some religious groups/campaigners</a:t>
            </a:r>
            <a:r>
              <a:rPr lang="en-GB" dirty="0" smtClean="0"/>
              <a:t>.</a:t>
            </a:r>
          </a:p>
          <a:p>
            <a:r>
              <a:rPr lang="en-GB" dirty="0" smtClean="0"/>
              <a:t>Has been described as one of the most significant medical advances of 20</a:t>
            </a:r>
            <a:r>
              <a:rPr lang="en-GB" baseline="30000" dirty="0" smtClean="0"/>
              <a:t>th</a:t>
            </a:r>
            <a:r>
              <a:rPr lang="en-GB" dirty="0" smtClean="0"/>
              <a:t> century.</a:t>
            </a:r>
            <a:endParaRPr lang="en-GB" dirty="0" smtClean="0"/>
          </a:p>
          <a:p>
            <a:pPr marL="0" indent="0">
              <a:buNone/>
            </a:pPr>
            <a:endParaRPr lang="en-GB" dirty="0" smtClean="0"/>
          </a:p>
          <a:p>
            <a:endParaRPr lang="en-GB" dirty="0"/>
          </a:p>
        </p:txBody>
      </p:sp>
      <p:pic>
        <p:nvPicPr>
          <p:cNvPr id="4" name="Picture 3"/>
          <p:cNvPicPr>
            <a:picLocks noChangeAspect="1"/>
          </p:cNvPicPr>
          <p:nvPr/>
        </p:nvPicPr>
        <p:blipFill>
          <a:blip r:embed="rId2"/>
          <a:stretch>
            <a:fillRect/>
          </a:stretch>
        </p:blipFill>
        <p:spPr>
          <a:xfrm>
            <a:off x="8848578" y="1948188"/>
            <a:ext cx="3118692" cy="3960244"/>
          </a:xfrm>
          <a:prstGeom prst="rect">
            <a:avLst/>
          </a:prstGeom>
        </p:spPr>
      </p:pic>
    </p:spTree>
    <p:extLst>
      <p:ext uri="{BB962C8B-B14F-4D97-AF65-F5344CB8AC3E}">
        <p14:creationId xmlns:p14="http://schemas.microsoft.com/office/powerpoint/2010/main" val="1321096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1479" y="621514"/>
            <a:ext cx="6203852" cy="5693866"/>
          </a:xfrm>
          <a:prstGeom prst="rect">
            <a:avLst/>
          </a:prstGeom>
        </p:spPr>
        <p:txBody>
          <a:bodyPr wrap="square">
            <a:spAutoFit/>
          </a:bodyPr>
          <a:lstStyle/>
          <a:p>
            <a:r>
              <a:rPr lang="en-GB" sz="2800" dirty="0" smtClean="0"/>
              <a:t>‘"The pill" is a miraculous tablet that contains as little as one thirty-thousandth of an ounce of chemical. It costs 11¢ to manufacture; a month's supply now sells for $2.00 retail. It is little more trouble to take on schedule than a daily vitamin. Yet in a mere six years it has changed and liberated the sex and family life of a large and still growing segment of the U.S. population: eventually, it promises to do the same for much of the world.’</a:t>
            </a:r>
          </a:p>
          <a:p>
            <a:endParaRPr lang="en-GB" sz="2800" b="1" dirty="0" smtClean="0"/>
          </a:p>
          <a:p>
            <a:r>
              <a:rPr lang="en-GB" sz="2800" b="1" dirty="0" smtClean="0"/>
              <a:t>Time Magazine, April 7 1967</a:t>
            </a:r>
            <a:endParaRPr lang="en-GB" sz="2800" b="1" dirty="0"/>
          </a:p>
        </p:txBody>
      </p:sp>
      <p:pic>
        <p:nvPicPr>
          <p:cNvPr id="5" name="Picture 4"/>
          <p:cNvPicPr>
            <a:picLocks noChangeAspect="1"/>
          </p:cNvPicPr>
          <p:nvPr/>
        </p:nvPicPr>
        <p:blipFill>
          <a:blip r:embed="rId2"/>
          <a:stretch>
            <a:fillRect/>
          </a:stretch>
        </p:blipFill>
        <p:spPr>
          <a:xfrm>
            <a:off x="7189702" y="1443110"/>
            <a:ext cx="4556094" cy="3023812"/>
          </a:xfrm>
          <a:prstGeom prst="rect">
            <a:avLst/>
          </a:prstGeom>
        </p:spPr>
      </p:pic>
    </p:spTree>
    <p:extLst>
      <p:ext uri="{BB962C8B-B14F-4D97-AF65-F5344CB8AC3E}">
        <p14:creationId xmlns:p14="http://schemas.microsoft.com/office/powerpoint/2010/main" val="17513127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Fears concerning pill</a:t>
            </a:r>
            <a:endParaRPr lang="en-US" dirty="0"/>
          </a:p>
        </p:txBody>
      </p:sp>
      <p:sp>
        <p:nvSpPr>
          <p:cNvPr id="3" name="Content Placeholder 2"/>
          <p:cNvSpPr>
            <a:spLocks noGrp="1"/>
          </p:cNvSpPr>
          <p:nvPr>
            <p:ph idx="1"/>
          </p:nvPr>
        </p:nvSpPr>
        <p:spPr/>
        <p:txBody>
          <a:bodyPr/>
          <a:lstStyle/>
          <a:p>
            <a:r>
              <a:rPr lang="en-US" dirty="0" smtClean="0"/>
              <a:t>Health scares from beginning </a:t>
            </a:r>
            <a:r>
              <a:rPr lang="mr-IN" dirty="0" smtClean="0"/>
              <a:t>–</a:t>
            </a:r>
            <a:r>
              <a:rPr lang="en-US" dirty="0" smtClean="0"/>
              <a:t> soon after introduced linked to blood clots, stroke, heart attacks.</a:t>
            </a:r>
          </a:p>
          <a:p>
            <a:r>
              <a:rPr lang="en-US" dirty="0" smtClean="0"/>
              <a:t>Linked to concerns about high dosage/hormone levels.</a:t>
            </a:r>
          </a:p>
          <a:p>
            <a:r>
              <a:rPr lang="en-US" dirty="0" smtClean="0"/>
              <a:t>In 1970s anxieties about risks of smoking and taking the pill</a:t>
            </a:r>
          </a:p>
          <a:p>
            <a:r>
              <a:rPr lang="en-US" dirty="0" smtClean="0"/>
              <a:t>In 1980s scares about breast cancer, hearts attacks and blood clots. </a:t>
            </a:r>
          </a:p>
          <a:p>
            <a:pPr marL="0" indent="0">
              <a:buNone/>
            </a:pPr>
            <a:endParaRPr lang="en-US" dirty="0" smtClean="0"/>
          </a:p>
          <a:p>
            <a:pPr marL="0" indent="0">
              <a:buNone/>
            </a:pPr>
            <a:r>
              <a:rPr lang="en-US" dirty="0" smtClean="0"/>
              <a:t>By 1970s some feminists attacking pill </a:t>
            </a:r>
            <a:r>
              <a:rPr lang="mr-IN" dirty="0" smtClean="0"/>
              <a:t>–</a:t>
            </a:r>
            <a:r>
              <a:rPr lang="en-US" dirty="0" smtClean="0"/>
              <a:t> because of side effects</a:t>
            </a:r>
            <a:endParaRPr lang="en-US" dirty="0"/>
          </a:p>
        </p:txBody>
      </p:sp>
    </p:spTree>
    <p:extLst>
      <p:ext uri="{BB962C8B-B14F-4D97-AF65-F5344CB8AC3E}">
        <p14:creationId xmlns:p14="http://schemas.microsoft.com/office/powerpoint/2010/main" val="2993346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699695" cy="1111983"/>
          </a:xfrm>
        </p:spPr>
        <p:txBody>
          <a:bodyPr>
            <a:normAutofit fontScale="90000"/>
          </a:bodyPr>
          <a:lstStyle/>
          <a:p>
            <a:r>
              <a:rPr lang="en-GB" u="sng" dirty="0" smtClean="0"/>
              <a:t>Infertility: Victorian/Edwardian periods</a:t>
            </a:r>
            <a:endParaRPr lang="en-GB" u="sng" dirty="0"/>
          </a:p>
        </p:txBody>
      </p:sp>
      <p:sp>
        <p:nvSpPr>
          <p:cNvPr id="3" name="Content Placeholder 2"/>
          <p:cNvSpPr>
            <a:spLocks noGrp="1"/>
          </p:cNvSpPr>
          <p:nvPr>
            <p:ph idx="1"/>
          </p:nvPr>
        </p:nvSpPr>
        <p:spPr>
          <a:xfrm>
            <a:off x="520505" y="1322363"/>
            <a:ext cx="10833295" cy="4854600"/>
          </a:xfrm>
        </p:spPr>
        <p:txBody>
          <a:bodyPr>
            <a:normAutofit/>
          </a:bodyPr>
          <a:lstStyle/>
          <a:p>
            <a:r>
              <a:rPr lang="en-GB" dirty="0" smtClean="0"/>
              <a:t>Women were most frequently ‘blamed’ for infertility – associated with ideas about the inherent ‘weakness’ and ‘sickness’ of the female body.</a:t>
            </a:r>
          </a:p>
          <a:p>
            <a:r>
              <a:rPr lang="en-GB" dirty="0" smtClean="0"/>
              <a:t>Men’s infertility was being identified as an issue by some: </a:t>
            </a:r>
          </a:p>
          <a:p>
            <a:pPr marL="0" indent="0">
              <a:buNone/>
            </a:pPr>
            <a:endParaRPr lang="en-GB" dirty="0" smtClean="0"/>
          </a:p>
          <a:p>
            <a:pPr marL="457200" lvl="1" indent="0">
              <a:buNone/>
            </a:pPr>
            <a:r>
              <a:rPr lang="en-GB" sz="2800" b="1" dirty="0" smtClean="0"/>
              <a:t>‘Although until comparatively recently it was always assumed that the woman was at fault if the man seemed physically fit for the sexual act, we now know that </a:t>
            </a:r>
            <a:r>
              <a:rPr lang="en-GB" sz="2800" b="1" i="1" dirty="0" smtClean="0"/>
              <a:t>potential </a:t>
            </a:r>
            <a:r>
              <a:rPr lang="en-GB" sz="2800" b="1" i="1" dirty="0" err="1" smtClean="0"/>
              <a:t>coedundi</a:t>
            </a:r>
            <a:r>
              <a:rPr lang="en-GB" sz="2800" b="1" i="1" dirty="0" smtClean="0"/>
              <a:t> </a:t>
            </a:r>
            <a:r>
              <a:rPr lang="en-GB" sz="2800" b="1" dirty="0" smtClean="0"/>
              <a:t>does not necessarily means </a:t>
            </a:r>
            <a:r>
              <a:rPr lang="en-GB" sz="2800" b="1" i="1" dirty="0" smtClean="0"/>
              <a:t>potential </a:t>
            </a:r>
            <a:r>
              <a:rPr lang="en-GB" sz="2800" b="1" i="1" dirty="0" err="1" smtClean="0"/>
              <a:t>generandi</a:t>
            </a:r>
            <a:r>
              <a:rPr lang="en-GB" sz="2800" b="1" dirty="0" smtClean="0"/>
              <a:t>. It is only in recent years that we have come to learn how much men are to blame for sterile marriages’. </a:t>
            </a:r>
            <a:r>
              <a:rPr lang="en-GB" sz="2800" b="1" i="1" dirty="0" smtClean="0"/>
              <a:t>The Lancet </a:t>
            </a:r>
            <a:r>
              <a:rPr lang="en-GB" sz="2800" b="1" dirty="0" smtClean="0"/>
              <a:t>(1910)</a:t>
            </a:r>
          </a:p>
          <a:p>
            <a:endParaRPr lang="en-GB" dirty="0" smtClean="0"/>
          </a:p>
          <a:p>
            <a:endParaRPr lang="en-GB" dirty="0"/>
          </a:p>
        </p:txBody>
      </p:sp>
    </p:spTree>
    <p:extLst>
      <p:ext uri="{BB962C8B-B14F-4D97-AF65-F5344CB8AC3E}">
        <p14:creationId xmlns:p14="http://schemas.microsoft.com/office/powerpoint/2010/main" val="1177583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90843"/>
            <a:ext cx="10134600" cy="5586120"/>
          </a:xfrm>
        </p:spPr>
        <p:txBody>
          <a:bodyPr>
            <a:normAutofit fontScale="92500" lnSpcReduction="20000"/>
          </a:bodyPr>
          <a:lstStyle/>
          <a:p>
            <a:r>
              <a:rPr lang="en-GB" dirty="0" smtClean="0"/>
              <a:t>In Victorian and Edwardian era’s doctors looked to behavioural or social explanations. Also looked visible traits of masculinity/genital abnormalities/mental instability.</a:t>
            </a:r>
          </a:p>
          <a:p>
            <a:r>
              <a:rPr lang="en-GB" dirty="0" smtClean="0"/>
              <a:t>Treatments included behavioural changes and surgical interventions but really little could be done. </a:t>
            </a:r>
          </a:p>
          <a:p>
            <a:pPr marL="0" indent="0">
              <a:buNone/>
            </a:pPr>
            <a:endParaRPr lang="en-GB" dirty="0" smtClean="0"/>
          </a:p>
          <a:p>
            <a:pPr marL="0" indent="0">
              <a:buNone/>
            </a:pPr>
            <a:r>
              <a:rPr lang="en-GB" dirty="0" smtClean="0"/>
              <a:t>	</a:t>
            </a:r>
            <a:r>
              <a:rPr lang="en-GB" b="1" dirty="0" smtClean="0"/>
              <a:t>‘It is not very uncommon to find that a patient has wandered 	from doctor to doctor, that one operation after another has 	been 	preformed, and that the patient’s pelvis is matted with 	inflammatory remains, making conception hopeless in any </a:t>
            </a:r>
            <a:r>
              <a:rPr lang="en-GB" b="1" dirty="0" smtClean="0"/>
              <a:t>case</a:t>
            </a:r>
            <a:r>
              <a:rPr lang="en-GB" b="1" dirty="0" smtClean="0"/>
              <a:t>, 	while the idea of the husband’s sterility has never been 	entertained.’ </a:t>
            </a:r>
            <a:r>
              <a:rPr lang="en-GB" sz="2400" dirty="0" smtClean="0"/>
              <a:t>F. Champneys ‘Sterility’ in </a:t>
            </a:r>
            <a:r>
              <a:rPr lang="en-GB" sz="2400" i="1" dirty="0" smtClean="0"/>
              <a:t>A system of Gynaecology </a:t>
            </a:r>
            <a:r>
              <a:rPr lang="en-GB" sz="2400" i="1" dirty="0" smtClean="0"/>
              <a:t>by many 		writers </a:t>
            </a:r>
            <a:r>
              <a:rPr lang="en-GB" sz="2400" dirty="0" smtClean="0"/>
              <a:t>(1906)</a:t>
            </a:r>
          </a:p>
          <a:p>
            <a:pPr marL="0" indent="0">
              <a:buNone/>
            </a:pPr>
            <a:endParaRPr lang="en-GB" sz="2400" dirty="0" smtClean="0"/>
          </a:p>
          <a:p>
            <a:r>
              <a:rPr lang="en-GB" dirty="0" smtClean="0"/>
              <a:t>Most couples were advised to adopt.</a:t>
            </a:r>
          </a:p>
          <a:p>
            <a:r>
              <a:rPr lang="en-GB" dirty="0" smtClean="0"/>
              <a:t>Number of adoptions 1927 – </a:t>
            </a:r>
            <a:r>
              <a:rPr lang="en-GB" dirty="0" smtClean="0"/>
              <a:t>2,943</a:t>
            </a:r>
            <a:r>
              <a:rPr lang="en-GB" dirty="0" smtClean="0"/>
              <a:t>; 1939 – </a:t>
            </a:r>
            <a:r>
              <a:rPr lang="en-GB" dirty="0" smtClean="0"/>
              <a:t>6,826</a:t>
            </a:r>
            <a:r>
              <a:rPr lang="en-GB" dirty="0" smtClean="0"/>
              <a:t>; 1946 - 21,280.</a:t>
            </a:r>
          </a:p>
          <a:p>
            <a:endParaRPr lang="en-GB" dirty="0"/>
          </a:p>
        </p:txBody>
      </p:sp>
    </p:spTree>
    <p:extLst>
      <p:ext uri="{BB962C8B-B14F-4D97-AF65-F5344CB8AC3E}">
        <p14:creationId xmlns:p14="http://schemas.microsoft.com/office/powerpoint/2010/main" val="20115072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2805</TotalTime>
  <Words>1816</Words>
  <Application>Microsoft Macintosh PowerPoint</Application>
  <PresentationFormat>Custom</PresentationFormat>
  <Paragraphs>102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The Empty Cradle: Fertility and Reproductive Health</vt:lpstr>
      <vt:lpstr>Lecture Outline</vt:lpstr>
      <vt:lpstr>Procreative technologies</vt:lpstr>
      <vt:lpstr>The Contraceptive Pill: Development</vt:lpstr>
      <vt:lpstr>The Contraceptive Pill: Social Impact</vt:lpstr>
      <vt:lpstr>PowerPoint Presentation</vt:lpstr>
      <vt:lpstr>Fears concerning pill</vt:lpstr>
      <vt:lpstr>Infertility: Victorian/Edwardian periods</vt:lpstr>
      <vt:lpstr>PowerPoint Presentation</vt:lpstr>
      <vt:lpstr>PowerPoint Presentation</vt:lpstr>
      <vt:lpstr>Infertility Treatments: 1920-1950</vt:lpstr>
      <vt:lpstr>The Departmental Committee on Human Artificial Insemination (1958) – Feversham Committee</vt:lpstr>
      <vt:lpstr>In Vitro Fertilization (IVF)</vt:lpstr>
      <vt:lpstr>PowerPoint Presentation</vt:lpstr>
      <vt:lpstr>PowerPoint Presentation</vt:lpstr>
      <vt:lpstr>Wilhelm Roentgen, X-ray  </vt:lpstr>
      <vt:lpstr>Monitoring technologies: Ultrasounds</vt:lpstr>
      <vt:lpstr>Ultrasound in medicine: 1984 Report by Joint National Institutes of Health/ Food and Drug Administration panel on the use of ultrasound in pregnancy:</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Empty Cradle: Fertility and Reproductive Health</dc:title>
  <dc:creator>kathryn</dc:creator>
  <cp:lastModifiedBy>hilary marland</cp:lastModifiedBy>
  <cp:revision>33</cp:revision>
  <dcterms:created xsi:type="dcterms:W3CDTF">2016-01-30T16:37:17Z</dcterms:created>
  <dcterms:modified xsi:type="dcterms:W3CDTF">2019-02-02T17:04:07Z</dcterms:modified>
</cp:coreProperties>
</file>