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89" r:id="rId5"/>
    <p:sldId id="260" r:id="rId6"/>
    <p:sldId id="269" r:id="rId7"/>
    <p:sldId id="270" r:id="rId8"/>
    <p:sldId id="271" r:id="rId9"/>
    <p:sldId id="272" r:id="rId10"/>
    <p:sldId id="286" r:id="rId11"/>
    <p:sldId id="262" r:id="rId12"/>
    <p:sldId id="273" r:id="rId13"/>
    <p:sldId id="275" r:id="rId14"/>
    <p:sldId id="283" r:id="rId15"/>
    <p:sldId id="293" r:id="rId16"/>
    <p:sldId id="274" r:id="rId17"/>
    <p:sldId id="278" r:id="rId18"/>
    <p:sldId id="279" r:id="rId19"/>
    <p:sldId id="280" r:id="rId20"/>
    <p:sldId id="281" r:id="rId21"/>
    <p:sldId id="284" r:id="rId22"/>
    <p:sldId id="288" r:id="rId23"/>
    <p:sldId id="28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77" d="100"/>
          <a:sy n="77" d="100"/>
        </p:scale>
        <p:origin x="-1344" y="-112"/>
      </p:cViewPr>
      <p:guideLst>
        <p:guide orient="horz" pos="2160"/>
        <p:guide pos="2880"/>
      </p:guideLst>
    </p:cSldViewPr>
  </p:slideViewPr>
  <p:outlineViewPr>
    <p:cViewPr>
      <p:scale>
        <a:sx n="33" d="100"/>
        <a:sy n="33" d="100"/>
      </p:scale>
      <p:origin x="0" y="293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EF526B-596C-4082-97F5-471FE6E03FA0}" type="datetimeFigureOut">
              <a:rPr lang="en-GB" smtClean="0"/>
              <a:pPr/>
              <a:t>25/01/19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E278C9-C523-4237-94D7-8690ACCC3FCF}" type="slidenum">
              <a:rPr lang="en-GB" smtClean="0"/>
              <a:pPr/>
              <a:t>‹#›</a:t>
            </a:fld>
            <a:endParaRPr lang="en-GB"/>
          </a:p>
        </p:txBody>
      </p:sp>
    </p:spTree>
    <p:extLst>
      <p:ext uri="{BB962C8B-B14F-4D97-AF65-F5344CB8AC3E}">
        <p14:creationId xmlns:p14="http://schemas.microsoft.com/office/powerpoint/2010/main" val="4269765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a:t>
            </a:fld>
            <a:endParaRPr lang="en-GB"/>
          </a:p>
        </p:txBody>
      </p:sp>
    </p:spTree>
    <p:extLst>
      <p:ext uri="{BB962C8B-B14F-4D97-AF65-F5344CB8AC3E}">
        <p14:creationId xmlns:p14="http://schemas.microsoft.com/office/powerpoint/2010/main" val="2555888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10</a:t>
            </a:fld>
            <a:endParaRPr lang="en-GB"/>
          </a:p>
        </p:txBody>
      </p:sp>
    </p:spTree>
    <p:extLst>
      <p:ext uri="{BB962C8B-B14F-4D97-AF65-F5344CB8AC3E}">
        <p14:creationId xmlns:p14="http://schemas.microsoft.com/office/powerpoint/2010/main" val="3100201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11</a:t>
            </a:fld>
            <a:endParaRPr lang="en-GB"/>
          </a:p>
        </p:txBody>
      </p:sp>
    </p:spTree>
    <p:extLst>
      <p:ext uri="{BB962C8B-B14F-4D97-AF65-F5344CB8AC3E}">
        <p14:creationId xmlns:p14="http://schemas.microsoft.com/office/powerpoint/2010/main" val="2566436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12</a:t>
            </a:fld>
            <a:endParaRPr lang="en-GB"/>
          </a:p>
        </p:txBody>
      </p:sp>
    </p:spTree>
    <p:extLst>
      <p:ext uri="{BB962C8B-B14F-4D97-AF65-F5344CB8AC3E}">
        <p14:creationId xmlns:p14="http://schemas.microsoft.com/office/powerpoint/2010/main" val="1476193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13</a:t>
            </a:fld>
            <a:endParaRPr lang="en-GB"/>
          </a:p>
        </p:txBody>
      </p:sp>
    </p:spTree>
    <p:extLst>
      <p:ext uri="{BB962C8B-B14F-4D97-AF65-F5344CB8AC3E}">
        <p14:creationId xmlns:p14="http://schemas.microsoft.com/office/powerpoint/2010/main" val="2668837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14</a:t>
            </a:fld>
            <a:endParaRPr lang="en-GB"/>
          </a:p>
        </p:txBody>
      </p:sp>
    </p:spTree>
    <p:extLst>
      <p:ext uri="{BB962C8B-B14F-4D97-AF65-F5344CB8AC3E}">
        <p14:creationId xmlns:p14="http://schemas.microsoft.com/office/powerpoint/2010/main" val="4184366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E701218-DE26-486C-B79A-7704289318F2}" type="slidenum">
              <a:rPr lang="en-GB" smtClean="0"/>
              <a:pPr/>
              <a:t>15</a:t>
            </a:fld>
            <a:endParaRPr lang="en-GB"/>
          </a:p>
        </p:txBody>
      </p:sp>
    </p:spTree>
    <p:extLst>
      <p:ext uri="{BB962C8B-B14F-4D97-AF65-F5344CB8AC3E}">
        <p14:creationId xmlns:p14="http://schemas.microsoft.com/office/powerpoint/2010/main" val="35421582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16</a:t>
            </a:fld>
            <a:endParaRPr lang="en-GB"/>
          </a:p>
        </p:txBody>
      </p:sp>
    </p:spTree>
    <p:extLst>
      <p:ext uri="{BB962C8B-B14F-4D97-AF65-F5344CB8AC3E}">
        <p14:creationId xmlns:p14="http://schemas.microsoft.com/office/powerpoint/2010/main" val="3092321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17</a:t>
            </a:fld>
            <a:endParaRPr lang="en-GB"/>
          </a:p>
        </p:txBody>
      </p:sp>
    </p:spTree>
    <p:extLst>
      <p:ext uri="{BB962C8B-B14F-4D97-AF65-F5344CB8AC3E}">
        <p14:creationId xmlns:p14="http://schemas.microsoft.com/office/powerpoint/2010/main" val="3891203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18</a:t>
            </a:fld>
            <a:endParaRPr lang="en-GB"/>
          </a:p>
        </p:txBody>
      </p:sp>
    </p:spTree>
    <p:extLst>
      <p:ext uri="{BB962C8B-B14F-4D97-AF65-F5344CB8AC3E}">
        <p14:creationId xmlns:p14="http://schemas.microsoft.com/office/powerpoint/2010/main" val="4043669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19</a:t>
            </a:fld>
            <a:endParaRPr lang="en-GB"/>
          </a:p>
        </p:txBody>
      </p:sp>
    </p:spTree>
    <p:extLst>
      <p:ext uri="{BB962C8B-B14F-4D97-AF65-F5344CB8AC3E}">
        <p14:creationId xmlns:p14="http://schemas.microsoft.com/office/powerpoint/2010/main" val="455182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2</a:t>
            </a:fld>
            <a:endParaRPr lang="en-GB"/>
          </a:p>
        </p:txBody>
      </p:sp>
    </p:spTree>
    <p:extLst>
      <p:ext uri="{BB962C8B-B14F-4D97-AF65-F5344CB8AC3E}">
        <p14:creationId xmlns:p14="http://schemas.microsoft.com/office/powerpoint/2010/main" val="3600022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20</a:t>
            </a:fld>
            <a:endParaRPr lang="en-GB"/>
          </a:p>
        </p:txBody>
      </p:sp>
    </p:spTree>
    <p:extLst>
      <p:ext uri="{BB962C8B-B14F-4D97-AF65-F5344CB8AC3E}">
        <p14:creationId xmlns:p14="http://schemas.microsoft.com/office/powerpoint/2010/main" val="94360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21</a:t>
            </a:fld>
            <a:endParaRPr lang="en-GB"/>
          </a:p>
        </p:txBody>
      </p:sp>
    </p:spTree>
    <p:extLst>
      <p:ext uri="{BB962C8B-B14F-4D97-AF65-F5344CB8AC3E}">
        <p14:creationId xmlns:p14="http://schemas.microsoft.com/office/powerpoint/2010/main" val="2303315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22</a:t>
            </a:fld>
            <a:endParaRPr lang="en-GB"/>
          </a:p>
        </p:txBody>
      </p:sp>
    </p:spTree>
    <p:extLst>
      <p:ext uri="{BB962C8B-B14F-4D97-AF65-F5344CB8AC3E}">
        <p14:creationId xmlns:p14="http://schemas.microsoft.com/office/powerpoint/2010/main" val="26969928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23</a:t>
            </a:fld>
            <a:endParaRPr lang="en-GB"/>
          </a:p>
        </p:txBody>
      </p:sp>
    </p:spTree>
    <p:extLst>
      <p:ext uri="{BB962C8B-B14F-4D97-AF65-F5344CB8AC3E}">
        <p14:creationId xmlns:p14="http://schemas.microsoft.com/office/powerpoint/2010/main" val="746460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3</a:t>
            </a:fld>
            <a:endParaRPr lang="en-GB"/>
          </a:p>
        </p:txBody>
      </p:sp>
    </p:spTree>
    <p:extLst>
      <p:ext uri="{BB962C8B-B14F-4D97-AF65-F5344CB8AC3E}">
        <p14:creationId xmlns:p14="http://schemas.microsoft.com/office/powerpoint/2010/main" val="3484223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4</a:t>
            </a:fld>
            <a:endParaRPr lang="en-GB"/>
          </a:p>
        </p:txBody>
      </p:sp>
    </p:spTree>
    <p:extLst>
      <p:ext uri="{BB962C8B-B14F-4D97-AF65-F5344CB8AC3E}">
        <p14:creationId xmlns:p14="http://schemas.microsoft.com/office/powerpoint/2010/main" val="1697964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5</a:t>
            </a:fld>
            <a:endParaRPr lang="en-GB"/>
          </a:p>
        </p:txBody>
      </p:sp>
    </p:spTree>
    <p:extLst>
      <p:ext uri="{BB962C8B-B14F-4D97-AF65-F5344CB8AC3E}">
        <p14:creationId xmlns:p14="http://schemas.microsoft.com/office/powerpoint/2010/main" val="3040613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6</a:t>
            </a:fld>
            <a:endParaRPr lang="en-GB"/>
          </a:p>
        </p:txBody>
      </p:sp>
    </p:spTree>
    <p:extLst>
      <p:ext uri="{BB962C8B-B14F-4D97-AF65-F5344CB8AC3E}">
        <p14:creationId xmlns:p14="http://schemas.microsoft.com/office/powerpoint/2010/main" val="2157092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7</a:t>
            </a:fld>
            <a:endParaRPr lang="en-GB"/>
          </a:p>
        </p:txBody>
      </p:sp>
    </p:spTree>
    <p:extLst>
      <p:ext uri="{BB962C8B-B14F-4D97-AF65-F5344CB8AC3E}">
        <p14:creationId xmlns:p14="http://schemas.microsoft.com/office/powerpoint/2010/main" val="1259625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8</a:t>
            </a:fld>
            <a:endParaRPr lang="en-GB"/>
          </a:p>
        </p:txBody>
      </p:sp>
    </p:spTree>
    <p:extLst>
      <p:ext uri="{BB962C8B-B14F-4D97-AF65-F5344CB8AC3E}">
        <p14:creationId xmlns:p14="http://schemas.microsoft.com/office/powerpoint/2010/main" val="474709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DE278C9-C523-4237-94D7-8690ACCC3FCF}" type="slidenum">
              <a:rPr lang="en-GB" smtClean="0"/>
              <a:pPr/>
              <a:t>9</a:t>
            </a:fld>
            <a:endParaRPr lang="en-GB"/>
          </a:p>
        </p:txBody>
      </p:sp>
    </p:spTree>
    <p:extLst>
      <p:ext uri="{BB962C8B-B14F-4D97-AF65-F5344CB8AC3E}">
        <p14:creationId xmlns:p14="http://schemas.microsoft.com/office/powerpoint/2010/main" val="1661150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C82DA16-9F00-44D5-BA9F-9E02140F290C}" type="datetimeFigureOut">
              <a:rPr lang="en-GB" smtClean="0"/>
              <a:pPr/>
              <a:t>25/01/19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82DA16-9F00-44D5-BA9F-9E02140F290C}" type="datetimeFigureOut">
              <a:rPr lang="en-GB" smtClean="0"/>
              <a:pPr/>
              <a:t>25/01/19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82DA16-9F00-44D5-BA9F-9E02140F290C}" type="datetimeFigureOut">
              <a:rPr lang="en-GB" smtClean="0"/>
              <a:pPr/>
              <a:t>25/01/19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82DA16-9F00-44D5-BA9F-9E02140F290C}" type="datetimeFigureOut">
              <a:rPr lang="en-GB" smtClean="0"/>
              <a:pPr/>
              <a:t>25/01/19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82DA16-9F00-44D5-BA9F-9E02140F290C}" type="datetimeFigureOut">
              <a:rPr lang="en-GB" smtClean="0"/>
              <a:pPr/>
              <a:t>25/01/19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C82DA16-9F00-44D5-BA9F-9E02140F290C}" type="datetimeFigureOut">
              <a:rPr lang="en-GB" smtClean="0"/>
              <a:pPr/>
              <a:t>25/01/19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C82DA16-9F00-44D5-BA9F-9E02140F290C}" type="datetimeFigureOut">
              <a:rPr lang="en-GB" smtClean="0"/>
              <a:pPr/>
              <a:t>25/01/19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C82DA16-9F00-44D5-BA9F-9E02140F290C}" type="datetimeFigureOut">
              <a:rPr lang="en-GB" smtClean="0"/>
              <a:pPr/>
              <a:t>25/01/19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82DA16-9F00-44D5-BA9F-9E02140F290C}" type="datetimeFigureOut">
              <a:rPr lang="en-GB" smtClean="0"/>
              <a:pPr/>
              <a:t>25/01/19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2DA16-9F00-44D5-BA9F-9E02140F290C}" type="datetimeFigureOut">
              <a:rPr lang="en-GB" smtClean="0"/>
              <a:pPr/>
              <a:t>25/01/19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82DA16-9F00-44D5-BA9F-9E02140F290C}" type="datetimeFigureOut">
              <a:rPr lang="en-GB" smtClean="0"/>
              <a:pPr/>
              <a:t>25/01/19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D12D4DA-3E06-43DC-9725-61E094AEF6F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82DA16-9F00-44D5-BA9F-9E02140F290C}" type="datetimeFigureOut">
              <a:rPr lang="en-GB" smtClean="0"/>
              <a:pPr/>
              <a:t>25/01/19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12D4DA-3E06-43DC-9725-61E094AEF6F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340768"/>
            <a:ext cx="6400800" cy="1025798"/>
          </a:xfrm>
        </p:spPr>
        <p:txBody>
          <a:bodyPr>
            <a:normAutofit fontScale="85000" lnSpcReduction="20000"/>
          </a:bodyPr>
          <a:lstStyle/>
          <a:p>
            <a:r>
              <a:rPr lang="en-GB" sz="3600" dirty="0" smtClean="0"/>
              <a:t>Cradle to Grave Term 2, </a:t>
            </a:r>
            <a:r>
              <a:rPr lang="en-GB" sz="3600" dirty="0" smtClean="0"/>
              <a:t>Lecture 4</a:t>
            </a:r>
          </a:p>
          <a:p>
            <a:r>
              <a:rPr lang="en-GB" sz="3600" dirty="0" smtClean="0"/>
              <a:t>(lecture 12)</a:t>
            </a:r>
            <a:endParaRPr lang="en-GB" sz="3600" dirty="0"/>
          </a:p>
        </p:txBody>
      </p:sp>
      <p:sp>
        <p:nvSpPr>
          <p:cNvPr id="28676" name="AutoShape 4" descr="data:image/jpeg;base64,/9j/4AAQSkZJRgABAQAAAQABAAD/2wCEAAkGBxQSEhUUExQWFhUVGBwYGBgYGB0cHBgcGhweIRwcHBwcHSggHB0lHBwcIjEhJSkrLi4uGB8zODMsNygtLiwBCgoKDg0OGxAQGywkICQsLCwsLCwsLCwsLCwsLCwsLCwsLCwsLCwsLCwsLCwsLCwsLCwsLCwsLCwsLCwsLCwsLP/AABEIAP8AxQMBIgACEQEDEQH/xAAcAAABBQEBAQAAAAAAAAAAAAAFAQIDBAYABwj/xABIEAACAQIEAwUEBgcFBQkAAAABAhEAAwQFEiExQVEGEyJhcTKBkaEHFCNCscEzUmJygtHwFZKy4fEkU3OisxY0NUNEo8LS4v/EABkBAAMBAQEAAAAAAAAAAAAAAAECAwAEBf/EAC4RAAICAQMCBAQGAwAAAAAAAAABAhEhAxIxQWETUYHwBCIy4RRxkaGxwUJi0f/aAAwDAQACEQMRAD8A9D7obMVBI4GBPuqrdvMeG3zP8h86vH2RURtzXjHeyiZPM/H8uFNZCKuPZ6UqJM1qFBWOxHdW3uOTpRSx9FEmsUvaTHNa+tCzb7gMRpMlomJJmeO0gRPKtJ9I5KYF4+8yKfjP5VdfL0tZayfdXDNv1+zJJ95k1aEIpW1dsnKUm6TA+d5/3eEtYi0obvWAAY7CQSQYPEQRRHtPd+q4d7wQOVgAEwPEwWT8ZrG30nK8GvJsS3w1OPxNbb6S9svvebWx/wC4tO9KKlFd3/Iqm2m+xms77TGxbwrfVw7Yi0tzTqgLIHhHhJJlv6mrHZ/tGl6+MPiMK2HuOJTVMMd9jKqRMGOIJEcaF9vLiocrIEhLKNC8wO7gDrMbUuJzNs2zHC9xae0bBDuWIkKHVmJjoBA6lqqtGDjx558hd7T58j0hcnToKAdq86sYBrSvadzc1EBANgsTJJH6w2raCvL/AKWcUtrG5fcadNsl2jjpFy2TA6wprm0dNSnTLak6jaNP2W7V2MWSltWVlGrS8AkGeEMeBqHtH2xw+Gu906vccAaghgJIkA7jeN46Gsn2bzi3jM6N5WFtCjd2rQGc6AsbE+IjU0Tyq/8AR7bN7MMwvsZKuUG/Jrjj/DbUfGrS0YxbbWK4EWpJqu5pcuzbB4jDviQCEthi4M6l0iTIDGdtxE8aFYHtdl11tJR7e4AZ4jc84YwOG54ek1m7P+z383w6ewbF9x5QNgPdcI9wqy2DVshV2HiRyyk8RN/SY9xNbwIL1ar1B4sv0N1mWIwuHa2lyFN5tKDSTJ2HEDYSRuY41QxWc4BHdLlxAyGGHjMHmNgZ93CstnN5rgyYni2mfOHsiffSZfjMEmMxxxgQg3SLYa2bnB31RCmOVIvh41bv0/Ohnqu6XvBtsNi8I1pryOndqYZ9wARGxnfmPWRVTB9rME9wIt3cmASjKCSdtyOfnHKgf0h2baYCz9WCrZe6rfZiFYMjFSY67cfKrnZ29luItWLX2feKqjQ40OzAAnfYPLCYkzHDah4Mdu6n/wAD4krrBs+6HSn93TwK6uSjosjK0mmpoprLWo1le5aBPD5UlSuKWloNnafCp/rhShapDE7KDO8RV6yKvZI7RTdIBHn+PT+ulTikvDb3j8RRAAe2OStisK9tI1yGWeBK8veJHwrKLczK7hhgvqpQ6Rba6+wKDaJ4ezsSC0iYG9bHtH2gTCBJVnuXDpt2l4udh7hJHxEA0NyTtj3t8Ye/YfD3m9kMZBgTzCkSAY2gxxrphuUeLRGVN8gztZ2be3gsOmHQ3Pqz6mUcWmSzADc+IzA5HyoZ2i7RvmdpcLh8Ld7x2UsW9lIPUTt1LRHSa32Hzyy+JfDBj3ttQzDSYjbgeZhh8fWkxfaCzbxFrDMx726JUQSI3iTynS0elGM31VvkziujMR2xyxxjcrRUZxb7tSwBIhLiSSeAgCaXtkRgM1w2O3Fq79ndIG0gaSTzPgIYf8LnRzF/SPgbdx7bPclGZDFsxKmDHUTzo5gMZhcfZ1Jov2tXBkmGWCJVxKsNjuOho7pRrcscfqCk7phJTI291eY/SffS1mOAuXf0a+J/Dq8K3ATtBnbl5ivURVTNLNgpqxC2iibzdClV6mW2FS0ntlZSatHknaTH4fHYvCrlqxfDeK4tvRAlSCQQCQm7Ekbe+rHZPPLOX47MUxGpQ1wlfCSfA9wgQOGpXBB4efCvRcizLAuSmEfDltyVtaASBzhYkefDenZimBuP9v8AVWuJH6Tuyy9Pa3G0VbxFWxp1+5Pb/lZ5hlOHe9YzPMLile8R0Toe8bxx10+FZ8z51NjM5s/2RZwlttd+4QCigkg96X3A5kwAOJkcq9Yt27N60VXu7lojQVGlkI/VgbR5VTy3s9hbLd5Zs21bkwEkTxgmYHpQequq64N4b6Mw2a4Bkv5LYPtW1GryINon5q3wpOyH1M3MacUcPLX20993cwWadOvkSeXSvRL+CsvdS4yI120Dob7yhtjHz+dBcV2FwFxizWNySTFy4NyZOweBv0pVqJqnft2Fwd2ghmGLwtu0vfNaFl4VQ2ko0iVAHAiBPSBPCsb9JWQYa1hRetW0s3FdQptjTqniIECQBqB4jTWxx/ZrD3cOmGa39lbAFsAnUmkQCGMmY6zMmZoJhPo1wiOGdrt0L7KXGGke5VEjy4HmDQ03GLu2GabxRoclxDXLFl3EM9tGYcwWUE/Or2mnAAUtc7VsqmMimkVNFMYUGgplZ6WlauqdD2CbTbpCzESSDAEb78z6UXT5R/KPlPyofgl8I2okgpkKPiKbcPKng0196cUxWZfaZzhlPs2rLPHmdf8A+fhUXbFR/aOXnmWjzhXU/mal7V5PihireMwgDsqBGQ+WriCRKkNEAzUuS5bicRixisYi2haTTatg8zMsdz1PHy6V1JpJSvoQd5Xco9n7erOsY/6qaf8Apj/40zOrerPsIOlqfgLxpuJuXsuzC/faxcvWb4kNbEkEkGOgIMiDygjnVns7h8Ri8y+vXLLWLKJoti4IZto4H95iTw4Dfen/ANulA7dzI9mc/wANhcTj3xKa+8vN3Y0B5IuXSd22Eyv9Ctd9DuAe3hblxhpF65qQfsqAJ9Jkfw1R7EZI17C5jauIyG7cZVLKR4oMESOTEUQ+iLNNWHfC3JW7hmI0kbhWJ+avqUjl4abVdqVdrBDlWbzTXnX0vZNir4sPaRrtm1qNy0ntajEOFAJbaRIBIk7QTXo8UB7TdqbGBa0L+sC6SAyrKrp46jM8+ABOx22qGk2pWis6ayZbsNjctbEBbWGOHxKqQouEksI8UEsZaOoDRPKazrWcE2a4368dNvU5XdxL6hzTfhNEsxzC3mOcYNsJLd1DXLgUjZW1byAdIA0yedyKr5PmODTNMwbGBNJuFUFy2XEhzqgaTBgDfbjXSlTbzx68kb6dza28sw2Hy3EnB7W7lm7dDB2aSbRAMsSRsB6RUf0X/wDh1rya5/1Gpcyz7DXsvxgwrowtYdxpVSoQMjBfCQIHHhttQnsB2nwljBW7V6+qOC5IIbbU7Eb6Y4EVFxk4P8x7SkvyJMfNnPbT8sRa0z/CRH95EPvqLM8Q2IzhVRmCYO0zNBIAbSZ4cyXRT5KRU30mgp9TxlvxdzdHA7ENpcb9Doif2qqdjrLfUswxr+3fF5geOyK5O/TWSP4BTL6VLtQHzXqCewnZVMbhjcfEXkbWU0o4APhUzBBJJLGtZ2sS5gcr0YZ7hNsqpuEy6qWkmY25LtwB2iKB9g+zGDu4a3fvAd6twkHvCsaH8O0xyr0i9i7aqC7oFc6QWYAMTyEncnpQ1JPf55NCPymN7G5ce8S7bzNsQuibtotrlmGx3clACeETI41uAK8w+kjAWMEbGIwoWzie82VNtSwSW0DkDA2gHXBmvTrZJUEiDAJHQ1PVV1LzH08Wh1Nan0xqgypWYV1Lc40lSHKuCjSKvCquCHhFWq0QM6adNNilFUFK+Pxi2rbXGBIUcFEsx4BQObEkADqRS3Magtd7Pg0hgRvq1RpAHMmQAOZIpmNy5L2kXJKifBJEkiASQZkAmI5tPECq4ysrhrdlGBNru9BYGD3TKyg7kjZQJ9/lTqsC5JL2aaBLW7gIQ3GXwSiqdyYcg9YUngaffzW2gUtPid7awNyya5H/ACNBPlVLEYC+9xyRb03rSWrg1tKBXuE6PANepLhG+mCAd669lNxigJUpbcsCCwZtV0MZgeEhNQkEyWnw09RFtl184TUixcZn1bBCdItsEctHAKzAc+o23qbCC3rdkQBmJDuEjUUOndo8UGRv02obfy1+6FtUQspcpd71g6FiYedBJYggtv4jqBkGrmUWHt61deLu+vWWB1OSAFPsGCNgImfeWlWDZvI67nFpCwdtIQMWJDQAgUvvEbBgfj0MWXCXQykK6zpYEBhI5QdjxrPHJGbFNcKXBqN0OxvTbu2nTSttbes6DOgltK72zuZojg8va3g7dhZV9Co7agWBaO8fVzeSzTvLGi1FVTAm+pNgbmGRT3XdKsavswqgjUVnwj9YEU36phMSO8NvD3h+uVR+HnB5ULGTXUuEqNQUoqklBqttdLXAAoAXTKtECdEc5q1kWDuW7JLoVburaaJUktbtwTsSJJ8PHgo4UWkspmT6NEmF+oWrbm39VS20K+nu1VpBgNGxkE7HqaavZrAHYYbDnYGAi8DwMDlUdrDva+qaxcui0jS2lWZX0KqiEA20m4Jj1O9Q5Zl1y3ctu6EAOdlAlCbKKu43a0PEpj7yoeAMHumD0DuNwNu6ht3EV0MeFhttw9IrreAti13IRRa0lNAG2kiCI6GfnQztIt1RrsKzXHt3LIC8mYA22Y8gpDbnhqPWqq3AwS/iEcW7g/RtbZioRToDIASWYtcaCJnQI1AUii65GbyU7n0aYAn2Lg9LhP8AimiNzsbhGwq4VkJtoxZTq8asSSWDe87RHlQ6wmIVNJF0DvLD8yRoa2jWyd5HhDH0fczV204W3h2RlHdw76HkEKgDlgI1eBnMEcQDxFUe7zEW3yK+W/R3grNxbmm5cZSCO8YESOBgKAY6GRWsqDLSTatkmSUUyTJMqN6sxUZSbeWUikuBlNYVJUb1NjortXV1yuqTHIMEPCKsVXwI8I9KsUEY4mnA02nCnQBRQTFZv3YDktpJIgbn4UaU1n8figgFwAMCTsapHJOWB/8Ab416JaWEr4RsI/yq82OPiEmVAJ2HMUIGOLXxaCrpcSWjxDblR6mdIVWyjlWc9+rMk+E6TIHEdIqt/a+I0XCFWV9nbzjf3UZUVDdpk15AafmULed3RZNx1XUASVAMmOQ341Fa7Su9sOlsgkkaXUqdhx9qr4XhvTwN6OPIGfMjGcOFB0Azxjz99SrnIkAgAncAzSKtKK2A5FvZsF4qTz23PwiosfnothSUnV+1EfKq+NDggrGw329OlD+0dvZOu9FRQHJ0XrXajX7NhyOEgg7/AAongczL6g1tkKxsY3BncR6GvPwL8fZeyWBPLxcqP9n8ViXvOt4CAg3A5zt+dGUELGbNaL4qRSDVG2pq5ZFSKokrqWkNAIhNRXKkNRtSMZEFykrrg9a6pjlXCOQo6Va1VDgR4R6U5DBjl+Hl861UjWS04U2acpopgOFZi1jra921wgADbmCY9K1FCr2GtlTqtKVUEjbp0p4sSSGYPHWrlzQI1qS2w5f0RUmHzENY75hpGlmImSNJM+p2qDJxbabq2ijcDKwY2+X8qG5dc7xLVgcrt1rn7lu6SAf3mK+4GqUmTtoM4bNEawL52TSWM/djj67iq13PbUAtqWVDNKk92CJ8ZUEJsZ3PCs0cRGFWyN+6N65dH7Fl2hT++4A9Aa1lmyLdsAnZRLE/ePFmPWTJPrVNqiLubI7OKR2ZVIJtkK3kWUMN+cqwNVnzy2DAW4/H9GhbYMVJ25agQDzg1kcmtXltu6SLVxALjT+h7i0gJH7TAMoPIgHlV/s5iBYA1W7rAYewPs0L6S2u40xuN7lU8NIXcacZon2eoMnesUQOpBJAJ3HIQKlbHItxLRPjcEqI5LxPQVm+1VzU9h1kdwhxREblQ1uRHI6S23WrRIfHFgQRbw6wf+I5P+EUu1VYdwZxeYLbYAgnUOX50G7VX90jkJ91S47BW7zguxBWCIPnzoP2vfTcSP1fzrRSsEm6LuTXkCeLncAHwFaPANAJ4EtWFyfFsoUAAhn3PMbca12XXGZfF+v+AHGtNGgw5bP41Zt1SRtxV21wqLLIkrqSK6KATjUTVIajakYyK711cwmuqY5BgXGke6pLikP7vzqhhbauoDAMIB3HAjn6+dX5obsUGhymngUwU5KyAddaAT0BrFZhnmhAVZmFwHjwWTy+NbHGvFtz0Rj8jXkFlmcBWMKOp2FdOjFPLOfWk0b/ALIX2ewXYkyxUSZ2X185+FSZblgsPeeZa85fhELuQvHfckz50/I0WzhLcmAF1kttGs6jPTjV4xzMUG8ugpYVgIZFNrFLI14lrhJ3IAYtoHoJk+bGoNeJv2hYu2jZ4LeualOtR7Qtxv4wIJMQGPE8NEV5ikG/KnU31FcTMYrWMucFSr3g/hgyrX7h2I4iNceUU+3mP1a5eDYfEsDc2a3aLrpVERYgz90nhzo5BJMGesHhTbrGqKXmhaBVn7TF32dW7sWLdoSCA2sszifgDFBcjvNYS/3h1MriyD1W0vh+RmtNfuQN6yGf40mY/rb+VPHOBJYDl3CXbj22W7oAVNayQWOxO3PpQvtm/wBqsz7NFreKdrkoiNbcDxtxG3IUC7XtGI/gEfOjH6gS4B2Hc7bnY771puyDt3zyfBIIHU/6VlbDDaSd54VpchuC2neEk8WI8ht+FNPgEeTdW29n30QsDahViC23AcI4b0Ww/CuRnTEkps040lIxxCaY9PJqNqVhRCRPSupYrqUYCWXKvYG41SD5ju2P4gfCii1RwwB0fs7+m0fnV8VNjIdNPFRgU+ggsrZs8WLx6Wn/AMJryjDWdZCmQGgSBNep528Ya+elp/8ACa82yoG5cQKrN4hw5QZrs+H+ls5Nf6kb3OrQNtbfJrlpY8g6k/IGo8/ta7a2z/5l22vu1hm/5VNSZ1e0dyx2UX1k8hqDKCf4iKpZ3jQLhg/92tPdY9HZStsHzgsfh1pIJuh5Vkb2cx+pb+r7lx7g/ccs3ybWP4aHZTZlcADxdruJbrurEHh1uL8q7OVOGsW4Hiu2PqxA/XO6mffc+NE8MFGM7sDaxhlUeWtuHwtirebXvp/ZPswPmeQYVsZYQWVGtbty5plS0AASVIPttNPz3BphsGyWNSariRDsSCzLsGJJiBwB61bS7qzK4ZkWsOqkdGdi34TVPta2s4a0DBuXwZGxGnmDyI1T7qom20mxXVMTE5SEjTicTtyNwsNvIig+YtAY6FYHaSTtPOBxorewzq09+zLzV1U6vRgoIqhnZC2jI4lQOPWfwFPF5EkEcozDvbi6UbTAk/dBA3qh2sYHEHbkvL/OhuTMTdRVIAJB3O0edGO0TKb5ECYG/uFaqkC7iCbdtTAjfyHCtLktsaEECDJ98mqT4GLaPAgjfj8Yotk4AVdtoPx38qWTwGKyEezrggCd1kEdIbb12itNbO1Zns7cMDoSf8q068KhPkvDgdNJNcBXTUyhxpjmn01l86FBRXLV1JcX1+FdUxyll6+EHmQP9Kt1WwQ8C+lWAakOPrqSlrIwP7Qj/Zb462nHxU0Ae9ZA7y45CNYtFVBYKCSZbw8DKj50f7QpOFvKOJQrA89vzrE5iJy+yxkMIQidoGqJ89LCurSVr1ObVdP0NFlGM79biuA6HhMMGB4giI24ecTVk5ZZFs2xaUWyQSq+GSCDJjc7gfCqPZ/K+4XhBYCaMhZoSdP5TRVrJBiMMl0DWAdLK48mXgahs4NUuXLgnVd06iTPsCABtsPLqTV/u6rXTRi2aSBGGwXd3cRdLajfKnYEaQiwAd9/Wg3aLCXnv2bllkHdAwHJjUeO3SAKP322oZiDtXTFu7ISKSYm8SBdtoOrI0iR5Ek/CqGfv4EHV59wH+dF3WTzj+vjQjHhTftLcDMsMWC8YO23KdpqseRGUcow+u8gPAmOMf1/nRTOSFvsq6YEDryFCssw+q4LcwZ69KuZpZ0XX1NsDx/kKL5FXAauORhxwgqI386dlDkKTy0778NuQoX/AGmAq22mNuO0DlPuqZcV3duZBLSsdBtBpKY1mq7M3JRJEbt+FaqyZArDdmsdKKOYJk8jPvrc2B4R6Vz6iyX0+B5pIpxpKmVENK4pWrp2rIxWLb11dcWfKupB6KWC9gVOpqDCDwL6CpgK5yg8CuNcK5aJgb2oulMLdYcQAR/eXpvWMzQ68NZ8IU3Xe5oHABoVR6aQK3WcKhssLnsbavTUOlY/OLqfZafZCLpnpy+VdOi/5ObWWQpg+1mHuQp1q0bjQSAefsztRfD4lHnQZ08diPxFeX2ryotwcGPA89uUcx/IVoOyWeKrNbuH2mGklusDTuarPRpWicNW3TNqzADjVDEA8ax3aTDoDc1Yos7XFAG8IADqG23MbcvjWbtlrdwaH1MDAI59PxptPQtXYJ6uao9Axi85j+vOqN9TPwqhkuYXsTiBb8KuhGogkqyqfH4R4NxtPmKOZo9vRdFoeOQNUCRJA8O23GnpxdC85ByDxAfHyqjiRGMS7uossmqd9t2Ow6iR6ir+LzfDGVVHUSy6yhlSolpBPEDeDvV+zkVtle45uboAxkSdIABjSBO33dvWmuuQVfBQwuaYVsSbyzb7q0wCkfpI4REwY61UyrMUF1sRiFY94SEUAECTuRO5iI2HWg6rpL6f3TyPmI6bcq12EzF9FsWraG2oJXUoMNJ2YyNO/wB7nHuppJICdg/tZiLV0lVGm5bkHwjc9JHH8KBYU7eKSBx6x0Bo8+KTxh7KM0zqH3SeIngetBnw4BATxEiTG8b7Cf5Vo8UCXNh63isOtjWgK3AZADNx5EyYPwr0PLXLWrbHiyKT6lRPzrxdpEiDPMV7Rl4+yt/uL+AqOtGiuk7LEUtcK4VzlxDSTSmmAUAkbCa6mutdSsYrWlhQOgA+FSio7BlQRwIqUVBlEcK6upawShntsPYZTMGBtx4jh6ca83xz3Nbh/F3ZClgI2GwPy4+fnW+7WYrusPqkjxoPDx9oTHurC34vYpFIKq7KH4jwzz6SBXb8PxZx6/J2PzBL66bgAI2W4B4l/e/WXy/Ch+OyG/aKuptukyHVwBwJ4MQQYBPup2f5c2HZhuberSH6EqG0mOBg++DHOKVzHnu1SZ8ZaB5KAP8AEa64cLbwc8uclzOrpVF1Iyl3ZzpYMoOwPDgfZ2G0Ee4FZvnVGgMTKwQTM9IIM+nlRtLxuYUhz7LQm22oaCRPIsvD9w+8Xcw5tOqmNeoEDjwIMz+dUhjArNVkt0YKwLotarjWvHLFWhn4DbkAOW8GquDxzXrd9klZEpq28Q3j5VQ7U9pbhZEGlRollG4bUdg3WI+ZqxlNsHD67dxUdV8c7wpkbneJ8gTLCl243PqNfRE2YdodfdvCmdbRojxE894OwG8AyKG5dmZt3Q8neJJk8OXp5eQq9gMhuXrRcJOkEGZUs/GRq6ezy4VWzTI72HVWuqAp2mQYMcDHv+FFbeAO+Q12lyl1AxFuHRxL6R7J6+lDMqzVrQZSguK0Eq08uYI3FH+xPaAFe4ubkezPMdKZ2j7MFJvYYal+9b4x5r1Hly5eU1KvlkNX+SBuJzBrwgKEQcACTJ8ydzUnZbFql8F2AUAzP5UH+tErGwA6f60Vy/s7iXTWLZgiRJUE+4kGmaSWRVdhzNMTh2LNwkHxErv6BSWPw+Fb/DLCKOgA+Arx61dZH0uJE6SD14dNiK9kUVz6qqi+k7sdXUk0tQLCNUbGnxUdylYyI23rqQbV1DkYgyv9GvoKnNQ5WItL6CpiaSX0oMeRKSa6lipjgXtZiGt2Ay6dQcRq4DY7+tYnIcSGuv3ytcFxSG4Q0A+EcP1uvMVtO1loNZVSQJuDiJE6W4gEbbdawLZp3F5jYAPgKAmdiYJIB6EQJrs0FcKRx6zqdh3CZSLFsti/FJlUDFiEEkq49kjc8J4mvP8ANLSBj3c6Adp/ETvHSd9q1WSZPibtprqPJ1EaGYw0HfUPPptx40Az3AvbZtaBDsSg3A8gZMxI5116WJPJCfCwMXNRbRUAFxWGq6jzBYHYqREeGOu44dYVzTDg/oGSdiQ+s+7Vpj40NJ41A3xroUEJY/Nryvcd1BAJ2BiYAgcOe0++tP2Dsa7mg+y9y0Dvx0i44H/IR76yRcnSJ2HDy3mt19HqMWuXYUrbdGMmIlLqggRvGqfSa2riAY8npVrDqoCgQBsKkv4FLqMjiVI3BprefWhmb569mQtrVKsdU8IHSvOSbeDpbSR5JZuMsMCQeR/r+t63nZztJq0o547T/OsIs7fKprTlWkbV3TgpHLGTR6FdwOG+sC6ydSRPhJ/WK8/8+dXc17Qqqyp5flWMuZ4SANiY4xBHv50JvXyTMnntUVpXyPvrgvY3Hm5iAwO5KzHrtw5ivb68JwOFl7R6unzYfzr3YUnxHRFNHqJSgUorhXMdAjVDcqY1DcpGFENLXRXUEMQZZ+iQ/sj8KmIqnlrfZIJ+6NvdVwVOTtUMkctKBSCuY0gwE7YWmayoRGf7QSACdtLAzHAbxPnWcy3IWTEWrhSQGB0DrpmfJRx33kR51vw1Omrw1XFUiMtJN2ZrA44peNprRXvW1AjgCFET0kLPHiefGsr22w+u9c0k8VlWG0xEg8R8IPWvUC0UxWBp4au2V0LLStVZ8/XMC4+6fxAqhiVA4x/L519Iwp5CuNlTxVT6gV1R+N7Efw3c+a7dvflW/wDo8tg28RbbaQjfDVPyr1B8ustxtWj621P5V1nAWkJ027azsYQCfWBWn8SpKqMtFp8lA2NIAJJgDc8SQONBs9w0q/iMaWPGd9P9D0Na/wCrqRGkR6Cm3MDbaQUUzx2qMZ0O4WeDphtqcuHr2k9mcIf/AE9v4U3/ALLYT/cL8W/nXR+JiR8FnjncjrTjY8+Xz8vlXrz9ksH/ALkf3n/+1QnsZg/92R/G/wCZrfiIm8GR5jk9rViLPObqf4hXuEVn8P2OwqOrqrBkYMPGeIMitAKjqzUqorpwceTjXTQx8/w4w4xPeA2GKgOAx9ptA2An2jHDauz3OUwqB3DsWYIiW11O7GYVRzMAn3VPa7qh9yCTGobhodkOfW8WrlVuI9ttNy3dXS6GJEiTxHDerf1hC7IHUuoBZQRKhpgkcQDBj0pJprDHi0yRhSV09aSlsYH4BvAg56V/CroqhgFhF/dH4VeQ1DqOhwNZ/E4PFLduOpZrdy/a8Or2ETupZegOm4rJz1A9ZLpjAbr2oIZUV/Ihyw29Cpn1FdmGYLZVS0nU6WwF3JZ2CjnwEyfIGqQbTqhZU0A8AmJGGDaXXE7EhtRGplKidTkMFZtRKwCFG2wohbF9sI5ZWW84chQd1JJCgEcNoO3U06/2htI5Ui4QLgtM4tkortEAt6kAkSAdjVu3m1o2mvawLaFwzHbT3ZKvPoVNUk5c119oRJcWC7uGxFuBrZgIMhnaNVweAAybmwgsx8IctsABUWEfErcVXDlbjKpMDwRhwxaQODXNYJPBlA50ZtZlbclV1khisi1cKyDBGrTp2IgmdoNOw+Y2nQ3FdSillLcgVbSR7iIpt0uqBtXRgHMLuItIvdvcLMzCWXUBOJsokjTw7tnnmRqPKRPYzVmGp2dDqIVAFDki66sACvj0hVEDiG1byDV7OM5t4bSGlnYiLaDU5XUFZtI30rMk+R50Ru4gIpZjCgST5UVLGYgcc4YOzjHtadAHCyJCkD7Vi6qEE78CfZ38SngDMuQX7lyyr3QwZgreIIOKgyoQmFk8G8W29MtdoMKQxGIteGS3jAjT7Uzwjn0q7exSL7TqsDUZYDaQJ35SQJ86OVGmjdbssink1Tw2Otv7FxHggeF1bc8BseNOtY+0x0rdts3QOCfgDQpmstV1R3byrGpgsmBJAk9N+e1PmgEWuplu6GEqQR1BmnzWMLVXNsV3Vi7c3Oi2zbcTpBNWa6aKAeSpjW+o4LBLhcRPe2yS6qgu6G7x1Qs3M7gmBArZLOIzJdYgYTDq+gkGLuIJEkjbwohE/t0WxmXG5irN4kaLKXIHMvc0gH3IGH8dD887NXLt7v8AD4p8NcZBbuQiuHVSSuxIhhqO88OlXc4y7c/v9iSi13A/9o9xiM3xarrW2tlIB9p7ds6pMbRrUHoAaCdg8+N3F3rt65Z14ohAiB9c2l8JCwdNvTq3Y8VHWvRMnya3hrAs2wdInUW3Z2b2mY8yTVXJchsYS0lu0gGldJeBrfqWYCSSd6WWrDbJV2HUJWmEPfXUprq5SwOyv9Ek7+BY+Aq4s1Vy639mg6Ko+AFXBUXyOuDPdp8YcOyXwCSUuWQoHF3Aa0D6umkfv0PyGwTfs4Vm1/UDcZ2PEs21iev2b3P7orXXrCuAHEgMrDyKEMp9xApbWGRXd1UBrkF25tpECfQbVaOolCqz7/psRwblfv3wZOzD5YIgm7e6zLviv5mh13L7pwt1VE2L6PiWafv+KLcftN3TeiOOda3LuzmHsPrtoV3LAa3KqxEEqhYqpiRIEwY4VdXAoLYshYthdOnfYdJ41TxknjzsTwm1nyKXZ9HhiSug3r8DSdX6dxudURt051k8nPdYdUE6ccbWIXj7VzEW1uDfYAI9oxP61bbD5aqGUa4BqZtOs6ZZix2PIsTt51EchsaMOgWFwrK1rfdSggAk7kRx6wKMdSKb7mcJYAvaJPrGOtYe2TadLRvXL6ErdS3qAW2jDbxuJIaRC8N61NhNKqupmIAGpo1NA4tAAk8TAFCs/wAmN0rdsHu8QpRe8DFZtawXQxIYadUAgwTIjjRi2kADcwAN9z7zzNLKScUkFRabMPi8QTluLKjV3uMuIBMateKFvidvKat5ldvXL412dDAWSF7xW1RiUYidgPYjejGH7PWlw62JYot3vtyJ1d9325A4a9vT41NjMrW43eamVgFAIjbSxYbMCOJ51Vakb9X/AEI4OhuLukmwWUoTdMglT7Nu4w3BP6oNA8ksG9ZwFs2tBs27F9bhK7hVAYIBJlpCsDEC51gUcvZW1yA95mCliPCoPituh3Hlcnh92n4nAFe5NnTqswgDbarRhXWQNjAVh+1bUcDWU0lXvqBxZFnzw+GPdtc8b+BdEn7Jx99lXn1rPZbf+xvYYlrRbGi33JPis2rpDBAVMAMgeNJIGuAdq1WZ4J7hRkdVKEnxoXBlSOAdSOMzPKhWN7NOyXXW6PrNy5au94UhA1kjQoUEkLAI4k+I8eFGE41T95BKLuwTjsms4bFd3aTTaxVnS9sEhQUvWVMbyJW4R/rRHC5YMLdazZZ+5c2Liozlgjd+A4UkyFYRt5Gpb2V4m6DduGwt9QgtKNZRIuK7ljAY6iiDYbafM1ZwOXXzquYh7Rus9ra2GCLbtNqCjVuSSXMnqOlM54ywbc8EPZnu2XfUbnfX2mH3+3uES0aTtG0npVPG+HE4j67cxFu0xQYe6lx0tIpUAgm2QEua58VzjIAMbUYyuzesotvQjAM5L94Rszs2y6DJhuEj1qDPrWJv2r1hbVrTcGhbjXCQFYeJmTROoclEg7bigpfN9w18v2Do+NKpqLDWtCKkk6VCyeJgRJqSag2USFJqFqkao3pGx0MIrqRx50tYNFDKz9kn7q/hVsmqeUP9jb3nwL+Aq2W8qV6crCpo4tTlalSOgpdA6UPCkHejg1IGpSB0p/d+VHw5A3IYWp2rand2OlNNoefxo7GbchA1JrpRaFd3QobWa0KGrg1d3frXd3R2sFo6naqZ3dL3fnRpmwO1Uoamd3S6K2TYHaq7VTQlILR61sgwSBqWaiKkdK7VRMSzSA1GCaWD5ULNQ9qbNdqjjTGc8qxjrldUd2+FieddWo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8678" name="AutoShape 6" descr="data:image/jpeg;base64,/9j/4AAQSkZJRgABAQAAAQABAAD/2wCEAAkGBxQSEhUUExQWFhUVGBwYGBgYGB0cHBgcGhweIRwcHBwcHSggHB0lHBwcIjEhJSkrLi4uGB8zODMsNygtLiwBCgoKDg0OGxAQGywkICQsLCwsLCwsLCwsLCwsLCwsLCwsLCwsLCwsLCwsLCwsLCwsLCwsLCwsLCwsLCwsLCwsLP/AABEIAP8AxQMBIgACEQEDEQH/xAAcAAABBQEBAQAAAAAAAAAAAAAFAQIDBAYABwj/xABIEAACAQIEAwUEBgcFBQkAAAABAhEAAwQFEiExQVEGEyJhcTKBkaEHFCNCscEzUmJygtHwFZKy4fEkU3OisxY0NUNEo8LS4v/EABkBAAMBAQEAAAAAAAAAAAAAAAECAwAEBf/EAC4RAAICAQMCBAQGAwAAAAAAAAABAhEhAxIxQWETUYHwBCIy4RRxkaGxwUJi0f/aAAwDAQACEQMRAD8A9D7obMVBI4GBPuqrdvMeG3zP8h86vH2RURtzXjHeyiZPM/H8uFNZCKuPZ6UqJM1qFBWOxHdW3uOTpRSx9FEmsUvaTHNa+tCzb7gMRpMlomJJmeO0gRPKtJ9I5KYF4+8yKfjP5VdfL0tZayfdXDNv1+zJJ95k1aEIpW1dsnKUm6TA+d5/3eEtYi0obvWAAY7CQSQYPEQRRHtPd+q4d7wQOVgAEwPEwWT8ZrG30nK8GvJsS3w1OPxNbb6S9svvebWx/wC4tO9KKlFd3/Iqm2m+xms77TGxbwrfVw7Yi0tzTqgLIHhHhJJlv6mrHZ/tGl6+MPiMK2HuOJTVMMd9jKqRMGOIJEcaF9vLiocrIEhLKNC8wO7gDrMbUuJzNs2zHC9xae0bBDuWIkKHVmJjoBA6lqqtGDjx558hd7T58j0hcnToKAdq86sYBrSvadzc1EBANgsTJJH6w2raCvL/AKWcUtrG5fcadNsl2jjpFy2TA6wprm0dNSnTLak6jaNP2W7V2MWSltWVlGrS8AkGeEMeBqHtH2xw+Gu906vccAaghgJIkA7jeN46Gsn2bzi3jM6N5WFtCjd2rQGc6AsbE+IjU0Tyq/8AR7bN7MMwvsZKuUG/Jrjj/DbUfGrS0YxbbWK4EWpJqu5pcuzbB4jDviQCEthi4M6l0iTIDGdtxE8aFYHtdl11tJR7e4AZ4jc84YwOG54ek1m7P+z383w6ewbF9x5QNgPdcI9wqy2DVshV2HiRyyk8RN/SY9xNbwIL1ar1B4sv0N1mWIwuHa2lyFN5tKDSTJ2HEDYSRuY41QxWc4BHdLlxAyGGHjMHmNgZ93CstnN5rgyYni2mfOHsiffSZfjMEmMxxxgQg3SLYa2bnB31RCmOVIvh41bv0/Ohnqu6XvBtsNi8I1pryOndqYZ9wARGxnfmPWRVTB9rME9wIt3cmASjKCSdtyOfnHKgf0h2baYCz9WCrZe6rfZiFYMjFSY67cfKrnZ29luItWLX2feKqjQ40OzAAnfYPLCYkzHDah4Mdu6n/wAD4krrBs+6HSn93TwK6uSjosjK0mmpoprLWo1le5aBPD5UlSuKWloNnafCp/rhShapDE7KDO8RV6yKvZI7RTdIBHn+PT+ulTikvDb3j8RRAAe2OStisK9tI1yGWeBK8veJHwrKLczK7hhgvqpQ6Rba6+wKDaJ4ezsSC0iYG9bHtH2gTCBJVnuXDpt2l4udh7hJHxEA0NyTtj3t8Ye/YfD3m9kMZBgTzCkSAY2gxxrphuUeLRGVN8gztZ2be3gsOmHQ3Pqz6mUcWmSzADc+IzA5HyoZ2i7RvmdpcLh8Ld7x2UsW9lIPUTt1LRHSa32Hzyy+JfDBj3ttQzDSYjbgeZhh8fWkxfaCzbxFrDMx726JUQSI3iTynS0elGM31VvkziujMR2xyxxjcrRUZxb7tSwBIhLiSSeAgCaXtkRgM1w2O3Fq79ndIG0gaSTzPgIYf8LnRzF/SPgbdx7bPclGZDFsxKmDHUTzo5gMZhcfZ1Jov2tXBkmGWCJVxKsNjuOho7pRrcscfqCk7phJTI291eY/SffS1mOAuXf0a+J/Dq8K3ATtBnbl5ivURVTNLNgpqxC2iibzdClV6mW2FS0ntlZSatHknaTH4fHYvCrlqxfDeK4tvRAlSCQQCQm7Ekbe+rHZPPLOX47MUxGpQ1wlfCSfA9wgQOGpXBB4efCvRcizLAuSmEfDltyVtaASBzhYkefDenZimBuP9v8AVWuJH6Tuyy9Pa3G0VbxFWxp1+5Pb/lZ5hlOHe9YzPMLile8R0Toe8bxx10+FZ8z51NjM5s/2RZwlttd+4QCigkg96X3A5kwAOJkcq9Yt27N60VXu7lojQVGlkI/VgbR5VTy3s9hbLd5Zs21bkwEkTxgmYHpQequq64N4b6Mw2a4Bkv5LYPtW1GryINon5q3wpOyH1M3MacUcPLX20993cwWadOvkSeXSvRL+CsvdS4yI120Dob7yhtjHz+dBcV2FwFxizWNySTFy4NyZOweBv0pVqJqnft2Fwd2ghmGLwtu0vfNaFl4VQ2ko0iVAHAiBPSBPCsb9JWQYa1hRetW0s3FdQptjTqniIECQBqB4jTWxx/ZrD3cOmGa39lbAFsAnUmkQCGMmY6zMmZoJhPo1wiOGdrt0L7KXGGke5VEjy4HmDQ03GLu2GabxRoclxDXLFl3EM9tGYcwWUE/Or2mnAAUtc7VsqmMimkVNFMYUGgplZ6WlauqdD2CbTbpCzESSDAEb78z6UXT5R/KPlPyofgl8I2okgpkKPiKbcPKng0196cUxWZfaZzhlPs2rLPHmdf8A+fhUXbFR/aOXnmWjzhXU/mal7V5PihireMwgDsqBGQ+WriCRKkNEAzUuS5bicRixisYi2haTTatg8zMsdz1PHy6V1JpJSvoQd5Xco9n7erOsY/6qaf8Apj/40zOrerPsIOlqfgLxpuJuXsuzC/faxcvWb4kNbEkEkGOgIMiDygjnVns7h8Ri8y+vXLLWLKJoti4IZto4H95iTw4Dfen/ANulA7dzI9mc/wANhcTj3xKa+8vN3Y0B5IuXSd22Eyv9Ctd9DuAe3hblxhpF65qQfsqAJ9Jkfw1R7EZI17C5jauIyG7cZVLKR4oMESOTEUQ+iLNNWHfC3JW7hmI0kbhWJ+avqUjl4abVdqVdrBDlWbzTXnX0vZNir4sPaRrtm1qNy0ntajEOFAJbaRIBIk7QTXo8UB7TdqbGBa0L+sC6SAyrKrp46jM8+ABOx22qGk2pWis6ayZbsNjctbEBbWGOHxKqQouEksI8UEsZaOoDRPKazrWcE2a4368dNvU5XdxL6hzTfhNEsxzC3mOcYNsJLd1DXLgUjZW1byAdIA0yedyKr5PmODTNMwbGBNJuFUFy2XEhzqgaTBgDfbjXSlTbzx68kb6dza28sw2Hy3EnB7W7lm7dDB2aSbRAMsSRsB6RUf0X/wDh1rya5/1Gpcyz7DXsvxgwrowtYdxpVSoQMjBfCQIHHhttQnsB2nwljBW7V6+qOC5IIbbU7Eb6Y4EVFxk4P8x7SkvyJMfNnPbT8sRa0z/CRH95EPvqLM8Q2IzhVRmCYO0zNBIAbSZ4cyXRT5KRU30mgp9TxlvxdzdHA7ENpcb9Doif2qqdjrLfUswxr+3fF5geOyK5O/TWSP4BTL6VLtQHzXqCewnZVMbhjcfEXkbWU0o4APhUzBBJJLGtZ2sS5gcr0YZ7hNsqpuEy6qWkmY25LtwB2iKB9g+zGDu4a3fvAd6twkHvCsaH8O0xyr0i9i7aqC7oFc6QWYAMTyEncnpQ1JPf55NCPymN7G5ce8S7bzNsQuibtotrlmGx3clACeETI41uAK8w+kjAWMEbGIwoWzie82VNtSwSW0DkDA2gHXBmvTrZJUEiDAJHQ1PVV1LzH08Wh1Nan0xqgypWYV1Lc40lSHKuCjSKvCquCHhFWq0QM6adNNilFUFK+Pxi2rbXGBIUcFEsx4BQObEkADqRS3Magtd7Pg0hgRvq1RpAHMmQAOZIpmNy5L2kXJKifBJEkiASQZkAmI5tPECq4ysrhrdlGBNru9BYGD3TKyg7kjZQJ9/lTqsC5JL2aaBLW7gIQ3GXwSiqdyYcg9YUngaffzW2gUtPid7awNyya5H/ACNBPlVLEYC+9xyRb03rSWrg1tKBXuE6PANepLhG+mCAd669lNxigJUpbcsCCwZtV0MZgeEhNQkEyWnw09RFtl184TUixcZn1bBCdItsEctHAKzAc+o23qbCC3rdkQBmJDuEjUUOndo8UGRv02obfy1+6FtUQspcpd71g6FiYedBJYggtv4jqBkGrmUWHt61deLu+vWWB1OSAFPsGCNgImfeWlWDZvI67nFpCwdtIQMWJDQAgUvvEbBgfj0MWXCXQykK6zpYEBhI5QdjxrPHJGbFNcKXBqN0OxvTbu2nTSttbes6DOgltK72zuZojg8va3g7dhZV9Co7agWBaO8fVzeSzTvLGi1FVTAm+pNgbmGRT3XdKsavswqgjUVnwj9YEU36phMSO8NvD3h+uVR+HnB5ULGTXUuEqNQUoqklBqttdLXAAoAXTKtECdEc5q1kWDuW7JLoVburaaJUktbtwTsSJJ8PHgo4UWkspmT6NEmF+oWrbm39VS20K+nu1VpBgNGxkE7HqaavZrAHYYbDnYGAi8DwMDlUdrDva+qaxcui0jS2lWZX0KqiEA20m4Jj1O9Q5Zl1y3ctu6EAOdlAlCbKKu43a0PEpj7yoeAMHumD0DuNwNu6ht3EV0MeFhttw9IrreAti13IRRa0lNAG2kiCI6GfnQztIt1RrsKzXHt3LIC8mYA22Y8gpDbnhqPWqq3AwS/iEcW7g/RtbZioRToDIASWYtcaCJnQI1AUii65GbyU7n0aYAn2Lg9LhP8AimiNzsbhGwq4VkJtoxZTq8asSSWDe87RHlQ6wmIVNJF0DvLD8yRoa2jWyd5HhDH0fczV204W3h2RlHdw76HkEKgDlgI1eBnMEcQDxFUe7zEW3yK+W/R3grNxbmm5cZSCO8YESOBgKAY6GRWsqDLSTatkmSUUyTJMqN6sxUZSbeWUikuBlNYVJUb1NjortXV1yuqTHIMEPCKsVXwI8I9KsUEY4mnA02nCnQBRQTFZv3YDktpJIgbn4UaU1n8figgFwAMCTsapHJOWB/8Ab416JaWEr4RsI/yq82OPiEmVAJ2HMUIGOLXxaCrpcSWjxDblR6mdIVWyjlWc9+rMk+E6TIHEdIqt/a+I0XCFWV9nbzjf3UZUVDdpk15AafmULed3RZNx1XUASVAMmOQ341Fa7Su9sOlsgkkaXUqdhx9qr4XhvTwN6OPIGfMjGcOFB0Azxjz99SrnIkAgAncAzSKtKK2A5FvZsF4qTz23PwiosfnothSUnV+1EfKq+NDggrGw329OlD+0dvZOu9FRQHJ0XrXajX7NhyOEgg7/AAongczL6g1tkKxsY3BncR6GvPwL8fZeyWBPLxcqP9n8ViXvOt4CAg3A5zt+dGUELGbNaL4qRSDVG2pq5ZFSKokrqWkNAIhNRXKkNRtSMZEFykrrg9a6pjlXCOQo6Va1VDgR4R6U5DBjl+Hl861UjWS04U2acpopgOFZi1jra921wgADbmCY9K1FCr2GtlTqtKVUEjbp0p4sSSGYPHWrlzQI1qS2w5f0RUmHzENY75hpGlmImSNJM+p2qDJxbabq2ijcDKwY2+X8qG5dc7xLVgcrt1rn7lu6SAf3mK+4GqUmTtoM4bNEawL52TSWM/djj67iq13PbUAtqWVDNKk92CJ8ZUEJsZ3PCs0cRGFWyN+6N65dH7Fl2hT++4A9Aa1lmyLdsAnZRLE/ePFmPWTJPrVNqiLubI7OKR2ZVIJtkK3kWUMN+cqwNVnzy2DAW4/H9GhbYMVJ25agQDzg1kcmtXltu6SLVxALjT+h7i0gJH7TAMoPIgHlV/s5iBYA1W7rAYewPs0L6S2u40xuN7lU8NIXcacZon2eoMnesUQOpBJAJ3HIQKlbHItxLRPjcEqI5LxPQVm+1VzU9h1kdwhxREblQ1uRHI6S23WrRIfHFgQRbw6wf+I5P+EUu1VYdwZxeYLbYAgnUOX50G7VX90jkJ91S47BW7zguxBWCIPnzoP2vfTcSP1fzrRSsEm6LuTXkCeLncAHwFaPANAJ4EtWFyfFsoUAAhn3PMbca12XXGZfF+v+AHGtNGgw5bP41Zt1SRtxV21wqLLIkrqSK6KATjUTVIajakYyK711cwmuqY5BgXGke6pLikP7vzqhhbauoDAMIB3HAjn6+dX5obsUGhymngUwU5KyAddaAT0BrFZhnmhAVZmFwHjwWTy+NbHGvFtz0Rj8jXkFlmcBWMKOp2FdOjFPLOfWk0b/ALIX2ewXYkyxUSZ2X185+FSZblgsPeeZa85fhELuQvHfckz50/I0WzhLcmAF1kttGs6jPTjV4xzMUG8ugpYVgIZFNrFLI14lrhJ3IAYtoHoJk+bGoNeJv2hYu2jZ4LeualOtR7Qtxv4wIJMQGPE8NEV5ikG/KnU31FcTMYrWMucFSr3g/hgyrX7h2I4iNceUU+3mP1a5eDYfEsDc2a3aLrpVERYgz90nhzo5BJMGesHhTbrGqKXmhaBVn7TF32dW7sWLdoSCA2sszifgDFBcjvNYS/3h1MriyD1W0vh+RmtNfuQN6yGf40mY/rb+VPHOBJYDl3CXbj22W7oAVNayQWOxO3PpQvtm/wBqsz7NFreKdrkoiNbcDxtxG3IUC7XtGI/gEfOjH6gS4B2Hc7bnY771puyDt3zyfBIIHU/6VlbDDaSd54VpchuC2neEk8WI8ht+FNPgEeTdW29n30QsDahViC23AcI4b0Ww/CuRnTEkps040lIxxCaY9PJqNqVhRCRPSupYrqUYCWXKvYG41SD5ju2P4gfCii1RwwB0fs7+m0fnV8VNjIdNPFRgU+ggsrZs8WLx6Wn/AMJryjDWdZCmQGgSBNep528Ya+elp/8ACa82yoG5cQKrN4hw5QZrs+H+ls5Nf6kb3OrQNtbfJrlpY8g6k/IGo8/ta7a2z/5l22vu1hm/5VNSZ1e0dyx2UX1k8hqDKCf4iKpZ3jQLhg/92tPdY9HZStsHzgsfh1pIJuh5Vkb2cx+pb+r7lx7g/ccs3ybWP4aHZTZlcADxdruJbrurEHh1uL8q7OVOGsW4Hiu2PqxA/XO6mffc+NE8MFGM7sDaxhlUeWtuHwtirebXvp/ZPswPmeQYVsZYQWVGtbty5plS0AASVIPttNPz3BphsGyWNSariRDsSCzLsGJJiBwB61bS7qzK4ZkWsOqkdGdi34TVPta2s4a0DBuXwZGxGnmDyI1T7qom20mxXVMTE5SEjTicTtyNwsNvIig+YtAY6FYHaSTtPOBxorewzq09+zLzV1U6vRgoIqhnZC2jI4lQOPWfwFPF5EkEcozDvbi6UbTAk/dBA3qh2sYHEHbkvL/OhuTMTdRVIAJB3O0edGO0TKb5ECYG/uFaqkC7iCbdtTAjfyHCtLktsaEECDJ98mqT4GLaPAgjfj8Yotk4AVdtoPx38qWTwGKyEezrggCd1kEdIbb12itNbO1Zns7cMDoSf8q068KhPkvDgdNJNcBXTUyhxpjmn01l86FBRXLV1JcX1+FdUxyll6+EHmQP9Kt1WwQ8C+lWAakOPrqSlrIwP7Qj/Zb462nHxU0Ae9ZA7y45CNYtFVBYKCSZbw8DKj50f7QpOFvKOJQrA89vzrE5iJy+yxkMIQidoGqJ89LCurSVr1ObVdP0NFlGM79biuA6HhMMGB4giI24ecTVk5ZZFs2xaUWyQSq+GSCDJjc7gfCqPZ/K+4XhBYCaMhZoSdP5TRVrJBiMMl0DWAdLK48mXgahs4NUuXLgnVd06iTPsCABtsPLqTV/u6rXTRi2aSBGGwXd3cRdLajfKnYEaQiwAd9/Wg3aLCXnv2bllkHdAwHJjUeO3SAKP322oZiDtXTFu7ISKSYm8SBdtoOrI0iR5Ek/CqGfv4EHV59wH+dF3WTzj+vjQjHhTftLcDMsMWC8YO23KdpqseRGUcow+u8gPAmOMf1/nRTOSFvsq6YEDryFCssw+q4LcwZ69KuZpZ0XX1NsDx/kKL5FXAauORhxwgqI386dlDkKTy0778NuQoX/AGmAq22mNuO0DlPuqZcV3duZBLSsdBtBpKY1mq7M3JRJEbt+FaqyZArDdmsdKKOYJk8jPvrc2B4R6Vz6iyX0+B5pIpxpKmVENK4pWrp2rIxWLb11dcWfKupB6KWC9gVOpqDCDwL6CpgK5yg8CuNcK5aJgb2oulMLdYcQAR/eXpvWMzQ68NZ8IU3Xe5oHABoVR6aQK3WcKhssLnsbavTUOlY/OLqfZafZCLpnpy+VdOi/5ObWWQpg+1mHuQp1q0bjQSAefsztRfD4lHnQZ08diPxFeX2ryotwcGPA89uUcx/IVoOyWeKrNbuH2mGklusDTuarPRpWicNW3TNqzADjVDEA8ax3aTDoDc1Yos7XFAG8IADqG23MbcvjWbtlrdwaH1MDAI59PxptPQtXYJ6uao9Axi85j+vOqN9TPwqhkuYXsTiBb8KuhGogkqyqfH4R4NxtPmKOZo9vRdFoeOQNUCRJA8O23GnpxdC85ByDxAfHyqjiRGMS7uossmqd9t2Ow6iR6ir+LzfDGVVHUSy6yhlSolpBPEDeDvV+zkVtle45uboAxkSdIABjSBO33dvWmuuQVfBQwuaYVsSbyzb7q0wCkfpI4REwY61UyrMUF1sRiFY94SEUAECTuRO5iI2HWg6rpL6f3TyPmI6bcq12EzF9FsWraG2oJXUoMNJ2YyNO/wB7nHuppJICdg/tZiLV0lVGm5bkHwjc9JHH8KBYU7eKSBx6x0Bo8+KTxh7KM0zqH3SeIngetBnw4BATxEiTG8b7Cf5Vo8UCXNh63isOtjWgK3AZADNx5EyYPwr0PLXLWrbHiyKT6lRPzrxdpEiDPMV7Rl4+yt/uL+AqOtGiuk7LEUtcK4VzlxDSTSmmAUAkbCa6mutdSsYrWlhQOgA+FSio7BlQRwIqUVBlEcK6upawShntsPYZTMGBtx4jh6ca83xz3Nbh/F3ZClgI2GwPy4+fnW+7WYrusPqkjxoPDx9oTHurC34vYpFIKq7KH4jwzz6SBXb8PxZx6/J2PzBL66bgAI2W4B4l/e/WXy/Ch+OyG/aKuptukyHVwBwJ4MQQYBPup2f5c2HZhuberSH6EqG0mOBg++DHOKVzHnu1SZ8ZaB5KAP8AEa64cLbwc8uclzOrpVF1Iyl3ZzpYMoOwPDgfZ2G0Ee4FZvnVGgMTKwQTM9IIM+nlRtLxuYUhz7LQm22oaCRPIsvD9w+8Xcw5tOqmNeoEDjwIMz+dUhjArNVkt0YKwLotarjWvHLFWhn4DbkAOW8GquDxzXrd9klZEpq28Q3j5VQ7U9pbhZEGlRollG4bUdg3WI+ZqxlNsHD67dxUdV8c7wpkbneJ8gTLCl243PqNfRE2YdodfdvCmdbRojxE894OwG8AyKG5dmZt3Q8neJJk8OXp5eQq9gMhuXrRcJOkEGZUs/GRq6ezy4VWzTI72HVWuqAp2mQYMcDHv+FFbeAO+Q12lyl1AxFuHRxL6R7J6+lDMqzVrQZSguK0Eq08uYI3FH+xPaAFe4ubkezPMdKZ2j7MFJvYYal+9b4x5r1Hly5eU1KvlkNX+SBuJzBrwgKEQcACTJ8ydzUnZbFql8F2AUAzP5UH+tErGwA6f60Vy/s7iXTWLZgiRJUE+4kGmaSWRVdhzNMTh2LNwkHxErv6BSWPw+Fb/DLCKOgA+Arx61dZH0uJE6SD14dNiK9kUVz6qqi+k7sdXUk0tQLCNUbGnxUdylYyI23rqQbV1DkYgyv9GvoKnNQ5WItL6CpiaSX0oMeRKSa6lipjgXtZiGt2Ay6dQcRq4DY7+tYnIcSGuv3ytcFxSG4Q0A+EcP1uvMVtO1loNZVSQJuDiJE6W4gEbbdawLZp3F5jYAPgKAmdiYJIB6EQJrs0FcKRx6zqdh3CZSLFsti/FJlUDFiEEkq49kjc8J4mvP8ANLSBj3c6Adp/ETvHSd9q1WSZPibtprqPJ1EaGYw0HfUPPptx40Az3AvbZtaBDsSg3A8gZMxI5116WJPJCfCwMXNRbRUAFxWGq6jzBYHYqREeGOu44dYVzTDg/oGSdiQ+s+7Vpj40NJ41A3xroUEJY/Nryvcd1BAJ2BiYAgcOe0++tP2Dsa7mg+y9y0Dvx0i44H/IR76yRcnSJ2HDy3mt19HqMWuXYUrbdGMmIlLqggRvGqfSa2riAY8npVrDqoCgQBsKkv4FLqMjiVI3BprefWhmb569mQtrVKsdU8IHSvOSbeDpbSR5JZuMsMCQeR/r+t63nZztJq0o547T/OsIs7fKprTlWkbV3TgpHLGTR6FdwOG+sC6ydSRPhJ/WK8/8+dXc17Qqqyp5flWMuZ4SANiY4xBHv50JvXyTMnntUVpXyPvrgvY3Hm5iAwO5KzHrtw5ivb68JwOFl7R6unzYfzr3YUnxHRFNHqJSgUorhXMdAjVDcqY1DcpGFENLXRXUEMQZZ+iQ/sj8KmIqnlrfZIJ+6NvdVwVOTtUMkctKBSCuY0gwE7YWmayoRGf7QSACdtLAzHAbxPnWcy3IWTEWrhSQGB0DrpmfJRx33kR51vw1Omrw1XFUiMtJN2ZrA44peNprRXvW1AjgCFET0kLPHiefGsr22w+u9c0k8VlWG0xEg8R8IPWvUC0UxWBp4au2V0LLStVZ8/XMC4+6fxAqhiVA4x/L519Iwp5CuNlTxVT6gV1R+N7Efw3c+a7dvflW/wDo8tg28RbbaQjfDVPyr1B8ustxtWj621P5V1nAWkJ027azsYQCfWBWn8SpKqMtFp8lA2NIAJJgDc8SQONBs9w0q/iMaWPGd9P9D0Na/wCrqRGkR6Cm3MDbaQUUzx2qMZ0O4WeDphtqcuHr2k9mcIf/AE9v4U3/ALLYT/cL8W/nXR+JiR8FnjncjrTjY8+Xz8vlXrz9ksH/ALkf3n/+1QnsZg/92R/G/wCZrfiIm8GR5jk9rViLPObqf4hXuEVn8P2OwqOrqrBkYMPGeIMitAKjqzUqorpwceTjXTQx8/w4w4xPeA2GKgOAx9ptA2An2jHDauz3OUwqB3DsWYIiW11O7GYVRzMAn3VPa7qh9yCTGobhodkOfW8WrlVuI9ttNy3dXS6GJEiTxHDerf1hC7IHUuoBZQRKhpgkcQDBj0pJprDHi0yRhSV09aSlsYH4BvAg56V/CroqhgFhF/dH4VeQ1DqOhwNZ/E4PFLduOpZrdy/a8Or2ETupZegOm4rJz1A9ZLpjAbr2oIZUV/Ihyw29Cpn1FdmGYLZVS0nU6WwF3JZ2CjnwEyfIGqQbTqhZU0A8AmJGGDaXXE7EhtRGplKidTkMFZtRKwCFG2wohbF9sI5ZWW84chQd1JJCgEcNoO3U06/2htI5Ui4QLgtM4tkortEAt6kAkSAdjVu3m1o2mvawLaFwzHbT3ZKvPoVNUk5c119oRJcWC7uGxFuBrZgIMhnaNVweAAybmwgsx8IctsABUWEfErcVXDlbjKpMDwRhwxaQODXNYJPBlA50ZtZlbclV1khisi1cKyDBGrTp2IgmdoNOw+Y2nQ3FdSillLcgVbSR7iIpt0uqBtXRgHMLuItIvdvcLMzCWXUBOJsokjTw7tnnmRqPKRPYzVmGp2dDqIVAFDki66sACvj0hVEDiG1byDV7OM5t4bSGlnYiLaDU5XUFZtI30rMk+R50Ru4gIpZjCgST5UVLGYgcc4YOzjHtadAHCyJCkD7Vi6qEE78CfZ38SngDMuQX7lyyr3QwZgreIIOKgyoQmFk8G8W29MtdoMKQxGIteGS3jAjT7Uzwjn0q7exSL7TqsDUZYDaQJ35SQJ86OVGmjdbssink1Tw2Otv7FxHggeF1bc8BseNOtY+0x0rdts3QOCfgDQpmstV1R3byrGpgsmBJAk9N+e1PmgEWuplu6GEqQR1BmnzWMLVXNsV3Vi7c3Oi2zbcTpBNWa6aKAeSpjW+o4LBLhcRPe2yS6qgu6G7x1Qs3M7gmBArZLOIzJdYgYTDq+gkGLuIJEkjbwohE/t0WxmXG5irN4kaLKXIHMvc0gH3IGH8dD887NXLt7v8AD4p8NcZBbuQiuHVSSuxIhhqO88OlXc4y7c/v9iSi13A/9o9xiM3xarrW2tlIB9p7ds6pMbRrUHoAaCdg8+N3F3rt65Z14ohAiB9c2l8JCwdNvTq3Y8VHWvRMnya3hrAs2wdInUW3Z2b2mY8yTVXJchsYS0lu0gGldJeBrfqWYCSSd6WWrDbJV2HUJWmEPfXUprq5SwOyv9Ek7+BY+Aq4s1Vy639mg6Ko+AFXBUXyOuDPdp8YcOyXwCSUuWQoHF3Aa0D6umkfv0PyGwTfs4Vm1/UDcZ2PEs21iev2b3P7orXXrCuAHEgMrDyKEMp9xApbWGRXd1UBrkF25tpECfQbVaOolCqz7/psRwblfv3wZOzD5YIgm7e6zLviv5mh13L7pwt1VE2L6PiWafv+KLcftN3TeiOOda3LuzmHsPrtoV3LAa3KqxEEqhYqpiRIEwY4VdXAoLYshYthdOnfYdJ41TxknjzsTwm1nyKXZ9HhiSug3r8DSdX6dxudURt051k8nPdYdUE6ccbWIXj7VzEW1uDfYAI9oxP61bbD5aqGUa4BqZtOs6ZZix2PIsTt51EchsaMOgWFwrK1rfdSggAk7kRx6wKMdSKb7mcJYAvaJPrGOtYe2TadLRvXL6ErdS3qAW2jDbxuJIaRC8N61NhNKqupmIAGpo1NA4tAAk8TAFCs/wAmN0rdsHu8QpRe8DFZtawXQxIYadUAgwTIjjRi2kADcwAN9z7zzNLKScUkFRabMPi8QTluLKjV3uMuIBMateKFvidvKat5ldvXL412dDAWSF7xW1RiUYidgPYjejGH7PWlw62JYot3vtyJ1d9325A4a9vT41NjMrW43eamVgFAIjbSxYbMCOJ51Vakb9X/AEI4OhuLukmwWUoTdMglT7Nu4w3BP6oNA8ksG9ZwFs2tBs27F9bhK7hVAYIBJlpCsDEC51gUcvZW1yA95mCliPCoPituh3Hlcnh92n4nAFe5NnTqswgDbarRhXWQNjAVh+1bUcDWU0lXvqBxZFnzw+GPdtc8b+BdEn7Jx99lXn1rPZbf+xvYYlrRbGi33JPis2rpDBAVMAMgeNJIGuAdq1WZ4J7hRkdVKEnxoXBlSOAdSOMzPKhWN7NOyXXW6PrNy5au94UhA1kjQoUEkLAI4k+I8eFGE41T95BKLuwTjsms4bFd3aTTaxVnS9sEhQUvWVMbyJW4R/rRHC5YMLdazZZ+5c2Liozlgjd+A4UkyFYRt5Gpb2V4m6DduGwt9QgtKNZRIuK7ljAY6iiDYbafM1ZwOXXzquYh7Rus9ra2GCLbtNqCjVuSSXMnqOlM54ywbc8EPZnu2XfUbnfX2mH3+3uES0aTtG0npVPG+HE4j67cxFu0xQYe6lx0tIpUAgm2QEua58VzjIAMbUYyuzesotvQjAM5L94Rszs2y6DJhuEj1qDPrWJv2r1hbVrTcGhbjXCQFYeJmTROoclEg7bigpfN9w18v2Do+NKpqLDWtCKkk6VCyeJgRJqSag2USFJqFqkao3pGx0MIrqRx50tYNFDKz9kn7q/hVsmqeUP9jb3nwL+Aq2W8qV6crCpo4tTlalSOgpdA6UPCkHejg1IGpSB0p/d+VHw5A3IYWp2rand2OlNNoefxo7GbchA1JrpRaFd3QobWa0KGrg1d3frXd3R2sFo6naqZ3dL3fnRpmwO1Uoamd3S6K2TYHaq7VTQlILR61sgwSBqWaiKkdK7VRMSzSA1GCaWD5ULNQ9qbNdqjjTGc8qxjrldUd2+FieddWo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8680" name="AutoShape 8" descr="data:image/jpeg;base64,/9j/4AAQSkZJRgABAQAAAQABAAD/2wCEAAkGBxQSEhUUExQWFhUVGBwYGBgYGB0cHBgcGhweIRwcHBwcHSggHB0lHBwcIjEhJSkrLi4uGB8zODMsNygtLiwBCgoKDg0OGxAQGywkICQsLCwsLCwsLCwsLCwsLCwsLCwsLCwsLCwsLCwsLCwsLCwsLCwsLCwsLCwsLCwsLCwsLP/AABEIAP8AxQMBIgACEQEDEQH/xAAcAAABBQEBAQAAAAAAAAAAAAAFAQIDBAYABwj/xABIEAACAQIEAwUEBgcFBQkAAAABAhEAAwQFEiExQVEGEyJhcTKBkaEHFCNCscEzUmJygtHwFZKy4fEkU3OisxY0NUNEo8LS4v/EABkBAAMBAQEAAAAAAAAAAAAAAAECAwAEBf/EAC4RAAICAQMCBAQGAwAAAAAAAAABAhEhAxIxQWETUYHwBCIy4RRxkaGxwUJi0f/aAAwDAQACEQMRAD8A9D7obMVBI4GBPuqrdvMeG3zP8h86vH2RURtzXjHeyiZPM/H8uFNZCKuPZ6UqJM1qFBWOxHdW3uOTpRSx9FEmsUvaTHNa+tCzb7gMRpMlomJJmeO0gRPKtJ9I5KYF4+8yKfjP5VdfL0tZayfdXDNv1+zJJ95k1aEIpW1dsnKUm6TA+d5/3eEtYi0obvWAAY7CQSQYPEQRRHtPd+q4d7wQOVgAEwPEwWT8ZrG30nK8GvJsS3w1OPxNbb6S9svvebWx/wC4tO9KKlFd3/Iqm2m+xms77TGxbwrfVw7Yi0tzTqgLIHhHhJJlv6mrHZ/tGl6+MPiMK2HuOJTVMMd9jKqRMGOIJEcaF9vLiocrIEhLKNC8wO7gDrMbUuJzNs2zHC9xae0bBDuWIkKHVmJjoBA6lqqtGDjx558hd7T58j0hcnToKAdq86sYBrSvadzc1EBANgsTJJH6w2raCvL/AKWcUtrG5fcadNsl2jjpFy2TA6wprm0dNSnTLak6jaNP2W7V2MWSltWVlGrS8AkGeEMeBqHtH2xw+Gu906vccAaghgJIkA7jeN46Gsn2bzi3jM6N5WFtCjd2rQGc6AsbE+IjU0Tyq/8AR7bN7MMwvsZKuUG/Jrjj/DbUfGrS0YxbbWK4EWpJqu5pcuzbB4jDviQCEthi4M6l0iTIDGdtxE8aFYHtdl11tJR7e4AZ4jc84YwOG54ek1m7P+z383w6ewbF9x5QNgPdcI9wqy2DVshV2HiRyyk8RN/SY9xNbwIL1ar1B4sv0N1mWIwuHa2lyFN5tKDSTJ2HEDYSRuY41QxWc4BHdLlxAyGGHjMHmNgZ93CstnN5rgyYni2mfOHsiffSZfjMEmMxxxgQg3SLYa2bnB31RCmOVIvh41bv0/Ohnqu6XvBtsNi8I1pryOndqYZ9wARGxnfmPWRVTB9rME9wIt3cmASjKCSdtyOfnHKgf0h2baYCz9WCrZe6rfZiFYMjFSY67cfKrnZ29luItWLX2feKqjQ40OzAAnfYPLCYkzHDah4Mdu6n/wAD4krrBs+6HSn93TwK6uSjosjK0mmpoprLWo1le5aBPD5UlSuKWloNnafCp/rhShapDE7KDO8RV6yKvZI7RTdIBHn+PT+ulTikvDb3j8RRAAe2OStisK9tI1yGWeBK8veJHwrKLczK7hhgvqpQ6Rba6+wKDaJ4ezsSC0iYG9bHtH2gTCBJVnuXDpt2l4udh7hJHxEA0NyTtj3t8Ye/YfD3m9kMZBgTzCkSAY2gxxrphuUeLRGVN8gztZ2be3gsOmHQ3Pqz6mUcWmSzADc+IzA5HyoZ2i7RvmdpcLh8Ld7x2UsW9lIPUTt1LRHSa32Hzyy+JfDBj3ttQzDSYjbgeZhh8fWkxfaCzbxFrDMx726JUQSI3iTynS0elGM31VvkziujMR2xyxxjcrRUZxb7tSwBIhLiSSeAgCaXtkRgM1w2O3Fq79ndIG0gaSTzPgIYf8LnRzF/SPgbdx7bPclGZDFsxKmDHUTzo5gMZhcfZ1Jov2tXBkmGWCJVxKsNjuOho7pRrcscfqCk7phJTI291eY/SffS1mOAuXf0a+J/Dq8K3ATtBnbl5ivURVTNLNgpqxC2iibzdClV6mW2FS0ntlZSatHknaTH4fHYvCrlqxfDeK4tvRAlSCQQCQm7Ekbe+rHZPPLOX47MUxGpQ1wlfCSfA9wgQOGpXBB4efCvRcizLAuSmEfDltyVtaASBzhYkefDenZimBuP9v8AVWuJH6Tuyy9Pa3G0VbxFWxp1+5Pb/lZ5hlOHe9YzPMLile8R0Toe8bxx10+FZ8z51NjM5s/2RZwlttd+4QCigkg96X3A5kwAOJkcq9Yt27N60VXu7lojQVGlkI/VgbR5VTy3s9hbLd5Zs21bkwEkTxgmYHpQequq64N4b6Mw2a4Bkv5LYPtW1GryINon5q3wpOyH1M3MacUcPLX20993cwWadOvkSeXSvRL+CsvdS4yI120Dob7yhtjHz+dBcV2FwFxizWNySTFy4NyZOweBv0pVqJqnft2Fwd2ghmGLwtu0vfNaFl4VQ2ko0iVAHAiBPSBPCsb9JWQYa1hRetW0s3FdQptjTqniIECQBqB4jTWxx/ZrD3cOmGa39lbAFsAnUmkQCGMmY6zMmZoJhPo1wiOGdrt0L7KXGGke5VEjy4HmDQ03GLu2GabxRoclxDXLFl3EM9tGYcwWUE/Or2mnAAUtc7VsqmMimkVNFMYUGgplZ6WlauqdD2CbTbpCzESSDAEb78z6UXT5R/KPlPyofgl8I2okgpkKPiKbcPKng0196cUxWZfaZzhlPs2rLPHmdf8A+fhUXbFR/aOXnmWjzhXU/mal7V5PihireMwgDsqBGQ+WriCRKkNEAzUuS5bicRixisYi2haTTatg8zMsdz1PHy6V1JpJSvoQd5Xco9n7erOsY/6qaf8Apj/40zOrerPsIOlqfgLxpuJuXsuzC/faxcvWb4kNbEkEkGOgIMiDygjnVns7h8Ri8y+vXLLWLKJoti4IZto4H95iTw4Dfen/ANulA7dzI9mc/wANhcTj3xKa+8vN3Y0B5IuXSd22Eyv9Ctd9DuAe3hblxhpF65qQfsqAJ9Jkfw1R7EZI17C5jauIyG7cZVLKR4oMESOTEUQ+iLNNWHfC3JW7hmI0kbhWJ+avqUjl4abVdqVdrBDlWbzTXnX0vZNir4sPaRrtm1qNy0ntajEOFAJbaRIBIk7QTXo8UB7TdqbGBa0L+sC6SAyrKrp46jM8+ABOx22qGk2pWis6ayZbsNjctbEBbWGOHxKqQouEksI8UEsZaOoDRPKazrWcE2a4368dNvU5XdxL6hzTfhNEsxzC3mOcYNsJLd1DXLgUjZW1byAdIA0yedyKr5PmODTNMwbGBNJuFUFy2XEhzqgaTBgDfbjXSlTbzx68kb6dza28sw2Hy3EnB7W7lm7dDB2aSbRAMsSRsB6RUf0X/wDh1rya5/1Gpcyz7DXsvxgwrowtYdxpVSoQMjBfCQIHHhttQnsB2nwljBW7V6+qOC5IIbbU7Eb6Y4EVFxk4P8x7SkvyJMfNnPbT8sRa0z/CRH95EPvqLM8Q2IzhVRmCYO0zNBIAbSZ4cyXRT5KRU30mgp9TxlvxdzdHA7ENpcb9Doif2qqdjrLfUswxr+3fF5geOyK5O/TWSP4BTL6VLtQHzXqCewnZVMbhjcfEXkbWU0o4APhUzBBJJLGtZ2sS5gcr0YZ7hNsqpuEy6qWkmY25LtwB2iKB9g+zGDu4a3fvAd6twkHvCsaH8O0xyr0i9i7aqC7oFc6QWYAMTyEncnpQ1JPf55NCPymN7G5ce8S7bzNsQuibtotrlmGx3clACeETI41uAK8w+kjAWMEbGIwoWzie82VNtSwSW0DkDA2gHXBmvTrZJUEiDAJHQ1PVV1LzH08Wh1Nan0xqgypWYV1Lc40lSHKuCjSKvCquCHhFWq0QM6adNNilFUFK+Pxi2rbXGBIUcFEsx4BQObEkADqRS3Magtd7Pg0hgRvq1RpAHMmQAOZIpmNy5L2kXJKifBJEkiASQZkAmI5tPECq4ysrhrdlGBNru9BYGD3TKyg7kjZQJ9/lTqsC5JL2aaBLW7gIQ3GXwSiqdyYcg9YUngaffzW2gUtPid7awNyya5H/ACNBPlVLEYC+9xyRb03rSWrg1tKBXuE6PANepLhG+mCAd669lNxigJUpbcsCCwZtV0MZgeEhNQkEyWnw09RFtl184TUixcZn1bBCdItsEctHAKzAc+o23qbCC3rdkQBmJDuEjUUOndo8UGRv02obfy1+6FtUQspcpd71g6FiYedBJYggtv4jqBkGrmUWHt61deLu+vWWB1OSAFPsGCNgImfeWlWDZvI67nFpCwdtIQMWJDQAgUvvEbBgfj0MWXCXQykK6zpYEBhI5QdjxrPHJGbFNcKXBqN0OxvTbu2nTSttbes6DOgltK72zuZojg8va3g7dhZV9Co7agWBaO8fVzeSzTvLGi1FVTAm+pNgbmGRT3XdKsavswqgjUVnwj9YEU36phMSO8NvD3h+uVR+HnB5ULGTXUuEqNQUoqklBqttdLXAAoAXTKtECdEc5q1kWDuW7JLoVburaaJUktbtwTsSJJ8PHgo4UWkspmT6NEmF+oWrbm39VS20K+nu1VpBgNGxkE7HqaavZrAHYYbDnYGAi8DwMDlUdrDva+qaxcui0jS2lWZX0KqiEA20m4Jj1O9Q5Zl1y3ctu6EAOdlAlCbKKu43a0PEpj7yoeAMHumD0DuNwNu6ht3EV0MeFhttw9IrreAti13IRRa0lNAG2kiCI6GfnQztIt1RrsKzXHt3LIC8mYA22Y8gpDbnhqPWqq3AwS/iEcW7g/RtbZioRToDIASWYtcaCJnQI1AUii65GbyU7n0aYAn2Lg9LhP8AimiNzsbhGwq4VkJtoxZTq8asSSWDe87RHlQ6wmIVNJF0DvLD8yRoa2jWyd5HhDH0fczV204W3h2RlHdw76HkEKgDlgI1eBnMEcQDxFUe7zEW3yK+W/R3grNxbmm5cZSCO8YESOBgKAY6GRWsqDLSTatkmSUUyTJMqN6sxUZSbeWUikuBlNYVJUb1NjortXV1yuqTHIMEPCKsVXwI8I9KsUEY4mnA02nCnQBRQTFZv3YDktpJIgbn4UaU1n8figgFwAMCTsapHJOWB/8Ab416JaWEr4RsI/yq82OPiEmVAJ2HMUIGOLXxaCrpcSWjxDblR6mdIVWyjlWc9+rMk+E6TIHEdIqt/a+I0XCFWV9nbzjf3UZUVDdpk15AafmULed3RZNx1XUASVAMmOQ341Fa7Su9sOlsgkkaXUqdhx9qr4XhvTwN6OPIGfMjGcOFB0Azxjz99SrnIkAgAncAzSKtKK2A5FvZsF4qTz23PwiosfnothSUnV+1EfKq+NDggrGw329OlD+0dvZOu9FRQHJ0XrXajX7NhyOEgg7/AAongczL6g1tkKxsY3BncR6GvPwL8fZeyWBPLxcqP9n8ViXvOt4CAg3A5zt+dGUELGbNaL4qRSDVG2pq5ZFSKokrqWkNAIhNRXKkNRtSMZEFykrrg9a6pjlXCOQo6Va1VDgR4R6U5DBjl+Hl861UjWS04U2acpopgOFZi1jra921wgADbmCY9K1FCr2GtlTqtKVUEjbp0p4sSSGYPHWrlzQI1qS2w5f0RUmHzENY75hpGlmImSNJM+p2qDJxbabq2ijcDKwY2+X8qG5dc7xLVgcrt1rn7lu6SAf3mK+4GqUmTtoM4bNEawL52TSWM/djj67iq13PbUAtqWVDNKk92CJ8ZUEJsZ3PCs0cRGFWyN+6N65dH7Fl2hT++4A9Aa1lmyLdsAnZRLE/ePFmPWTJPrVNqiLubI7OKR2ZVIJtkK3kWUMN+cqwNVnzy2DAW4/H9GhbYMVJ25agQDzg1kcmtXltu6SLVxALjT+h7i0gJH7TAMoPIgHlV/s5iBYA1W7rAYewPs0L6S2u40xuN7lU8NIXcacZon2eoMnesUQOpBJAJ3HIQKlbHItxLRPjcEqI5LxPQVm+1VzU9h1kdwhxREblQ1uRHI6S23WrRIfHFgQRbw6wf+I5P+EUu1VYdwZxeYLbYAgnUOX50G7VX90jkJ91S47BW7zguxBWCIPnzoP2vfTcSP1fzrRSsEm6LuTXkCeLncAHwFaPANAJ4EtWFyfFsoUAAhn3PMbca12XXGZfF+v+AHGtNGgw5bP41Zt1SRtxV21wqLLIkrqSK6KATjUTVIajakYyK711cwmuqY5BgXGke6pLikP7vzqhhbauoDAMIB3HAjn6+dX5obsUGhymngUwU5KyAddaAT0BrFZhnmhAVZmFwHjwWTy+NbHGvFtz0Rj8jXkFlmcBWMKOp2FdOjFPLOfWk0b/ALIX2ewXYkyxUSZ2X185+FSZblgsPeeZa85fhELuQvHfckz50/I0WzhLcmAF1kttGs6jPTjV4xzMUG8ugpYVgIZFNrFLI14lrhJ3IAYtoHoJk+bGoNeJv2hYu2jZ4LeualOtR7Qtxv4wIJMQGPE8NEV5ikG/KnU31FcTMYrWMucFSr3g/hgyrX7h2I4iNceUU+3mP1a5eDYfEsDc2a3aLrpVERYgz90nhzo5BJMGesHhTbrGqKXmhaBVn7TF32dW7sWLdoSCA2sszifgDFBcjvNYS/3h1MriyD1W0vh+RmtNfuQN6yGf40mY/rb+VPHOBJYDl3CXbj22W7oAVNayQWOxO3PpQvtm/wBqsz7NFreKdrkoiNbcDxtxG3IUC7XtGI/gEfOjH6gS4B2Hc7bnY771puyDt3zyfBIIHU/6VlbDDaSd54VpchuC2neEk8WI8ht+FNPgEeTdW29n30QsDahViC23AcI4b0Ww/CuRnTEkps040lIxxCaY9PJqNqVhRCRPSupYrqUYCWXKvYG41SD5ju2P4gfCii1RwwB0fs7+m0fnV8VNjIdNPFRgU+ggsrZs8WLx6Wn/AMJryjDWdZCmQGgSBNep528Ya+elp/8ACa82yoG5cQKrN4hw5QZrs+H+ls5Nf6kb3OrQNtbfJrlpY8g6k/IGo8/ta7a2z/5l22vu1hm/5VNSZ1e0dyx2UX1k8hqDKCf4iKpZ3jQLhg/92tPdY9HZStsHzgsfh1pIJuh5Vkb2cx+pb+r7lx7g/ccs3ybWP4aHZTZlcADxdruJbrurEHh1uL8q7OVOGsW4Hiu2PqxA/XO6mffc+NE8MFGM7sDaxhlUeWtuHwtirebXvp/ZPswPmeQYVsZYQWVGtbty5plS0AASVIPttNPz3BphsGyWNSariRDsSCzLsGJJiBwB61bS7qzK4ZkWsOqkdGdi34TVPta2s4a0DBuXwZGxGnmDyI1T7qom20mxXVMTE5SEjTicTtyNwsNvIig+YtAY6FYHaSTtPOBxorewzq09+zLzV1U6vRgoIqhnZC2jI4lQOPWfwFPF5EkEcozDvbi6UbTAk/dBA3qh2sYHEHbkvL/OhuTMTdRVIAJB3O0edGO0TKb5ECYG/uFaqkC7iCbdtTAjfyHCtLktsaEECDJ98mqT4GLaPAgjfj8Yotk4AVdtoPx38qWTwGKyEezrggCd1kEdIbb12itNbO1Zns7cMDoSf8q068KhPkvDgdNJNcBXTUyhxpjmn01l86FBRXLV1JcX1+FdUxyll6+EHmQP9Kt1WwQ8C+lWAakOPrqSlrIwP7Qj/Zb462nHxU0Ae9ZA7y45CNYtFVBYKCSZbw8DKj50f7QpOFvKOJQrA89vzrE5iJy+yxkMIQidoGqJ89LCurSVr1ObVdP0NFlGM79biuA6HhMMGB4giI24ecTVk5ZZFs2xaUWyQSq+GSCDJjc7gfCqPZ/K+4XhBYCaMhZoSdP5TRVrJBiMMl0DWAdLK48mXgahs4NUuXLgnVd06iTPsCABtsPLqTV/u6rXTRi2aSBGGwXd3cRdLajfKnYEaQiwAd9/Wg3aLCXnv2bllkHdAwHJjUeO3SAKP322oZiDtXTFu7ISKSYm8SBdtoOrI0iR5Ek/CqGfv4EHV59wH+dF3WTzj+vjQjHhTftLcDMsMWC8YO23KdpqseRGUcow+u8gPAmOMf1/nRTOSFvsq6YEDryFCssw+q4LcwZ69KuZpZ0XX1NsDx/kKL5FXAauORhxwgqI386dlDkKTy0778NuQoX/AGmAq22mNuO0DlPuqZcV3duZBLSsdBtBpKY1mq7M3JRJEbt+FaqyZArDdmsdKKOYJk8jPvrc2B4R6Vz6iyX0+B5pIpxpKmVENK4pWrp2rIxWLb11dcWfKupB6KWC9gVOpqDCDwL6CpgK5yg8CuNcK5aJgb2oulMLdYcQAR/eXpvWMzQ68NZ8IU3Xe5oHABoVR6aQK3WcKhssLnsbavTUOlY/OLqfZafZCLpnpy+VdOi/5ObWWQpg+1mHuQp1q0bjQSAefsztRfD4lHnQZ08diPxFeX2ryotwcGPA89uUcx/IVoOyWeKrNbuH2mGklusDTuarPRpWicNW3TNqzADjVDEA8ax3aTDoDc1Yos7XFAG8IADqG23MbcvjWbtlrdwaH1MDAI59PxptPQtXYJ6uao9Axi85j+vOqN9TPwqhkuYXsTiBb8KuhGogkqyqfH4R4NxtPmKOZo9vRdFoeOQNUCRJA8O23GnpxdC85ByDxAfHyqjiRGMS7uossmqd9t2Ow6iR6ir+LzfDGVVHUSy6yhlSolpBPEDeDvV+zkVtle45uboAxkSdIABjSBO33dvWmuuQVfBQwuaYVsSbyzb7q0wCkfpI4REwY61UyrMUF1sRiFY94SEUAECTuRO5iI2HWg6rpL6f3TyPmI6bcq12EzF9FsWraG2oJXUoMNJ2YyNO/wB7nHuppJICdg/tZiLV0lVGm5bkHwjc9JHH8KBYU7eKSBx6x0Bo8+KTxh7KM0zqH3SeIngetBnw4BATxEiTG8b7Cf5Vo8UCXNh63isOtjWgK3AZADNx5EyYPwr0PLXLWrbHiyKT6lRPzrxdpEiDPMV7Rl4+yt/uL+AqOtGiuk7LEUtcK4VzlxDSTSmmAUAkbCa6mutdSsYrWlhQOgA+FSio7BlQRwIqUVBlEcK6upawShntsPYZTMGBtx4jh6ca83xz3Nbh/F3ZClgI2GwPy4+fnW+7WYrusPqkjxoPDx9oTHurC34vYpFIKq7KH4jwzz6SBXb8PxZx6/J2PzBL66bgAI2W4B4l/e/WXy/Ch+OyG/aKuptukyHVwBwJ4MQQYBPup2f5c2HZhuberSH6EqG0mOBg++DHOKVzHnu1SZ8ZaB5KAP8AEa64cLbwc8uclzOrpVF1Iyl3ZzpYMoOwPDgfZ2G0Ee4FZvnVGgMTKwQTM9IIM+nlRtLxuYUhz7LQm22oaCRPIsvD9w+8Xcw5tOqmNeoEDjwIMz+dUhjArNVkt0YKwLotarjWvHLFWhn4DbkAOW8GquDxzXrd9klZEpq28Q3j5VQ7U9pbhZEGlRollG4bUdg3WI+ZqxlNsHD67dxUdV8c7wpkbneJ8gTLCl243PqNfRE2YdodfdvCmdbRojxE894OwG8AyKG5dmZt3Q8neJJk8OXp5eQq9gMhuXrRcJOkEGZUs/GRq6ezy4VWzTI72HVWuqAp2mQYMcDHv+FFbeAO+Q12lyl1AxFuHRxL6R7J6+lDMqzVrQZSguK0Eq08uYI3FH+xPaAFe4ubkezPMdKZ2j7MFJvYYal+9b4x5r1Hly5eU1KvlkNX+SBuJzBrwgKEQcACTJ8ydzUnZbFql8F2AUAzP5UH+tErGwA6f60Vy/s7iXTWLZgiRJUE+4kGmaSWRVdhzNMTh2LNwkHxErv6BSWPw+Fb/DLCKOgA+Arx61dZH0uJE6SD14dNiK9kUVz6qqi+k7sdXUk0tQLCNUbGnxUdylYyI23rqQbV1DkYgyv9GvoKnNQ5WItL6CpiaSX0oMeRKSa6lipjgXtZiGt2Ay6dQcRq4DY7+tYnIcSGuv3ytcFxSG4Q0A+EcP1uvMVtO1loNZVSQJuDiJE6W4gEbbdawLZp3F5jYAPgKAmdiYJIB6EQJrs0FcKRx6zqdh3CZSLFsti/FJlUDFiEEkq49kjc8J4mvP8ANLSBj3c6Adp/ETvHSd9q1WSZPibtprqPJ1EaGYw0HfUPPptx40Az3AvbZtaBDsSg3A8gZMxI5116WJPJCfCwMXNRbRUAFxWGq6jzBYHYqREeGOu44dYVzTDg/oGSdiQ+s+7Vpj40NJ41A3xroUEJY/Nryvcd1BAJ2BiYAgcOe0++tP2Dsa7mg+y9y0Dvx0i44H/IR76yRcnSJ2HDy3mt19HqMWuXYUrbdGMmIlLqggRvGqfSa2riAY8npVrDqoCgQBsKkv4FLqMjiVI3BprefWhmb569mQtrVKsdU8IHSvOSbeDpbSR5JZuMsMCQeR/r+t63nZztJq0o547T/OsIs7fKprTlWkbV3TgpHLGTR6FdwOG+sC6ydSRPhJ/WK8/8+dXc17Qqqyp5flWMuZ4SANiY4xBHv50JvXyTMnntUVpXyPvrgvY3Hm5iAwO5KzHrtw5ivb68JwOFl7R6unzYfzr3YUnxHRFNHqJSgUorhXMdAjVDcqY1DcpGFENLXRXUEMQZZ+iQ/sj8KmIqnlrfZIJ+6NvdVwVOTtUMkctKBSCuY0gwE7YWmayoRGf7QSACdtLAzHAbxPnWcy3IWTEWrhSQGB0DrpmfJRx33kR51vw1Omrw1XFUiMtJN2ZrA44peNprRXvW1AjgCFET0kLPHiefGsr22w+u9c0k8VlWG0xEg8R8IPWvUC0UxWBp4au2V0LLStVZ8/XMC4+6fxAqhiVA4x/L519Iwp5CuNlTxVT6gV1R+N7Efw3c+a7dvflW/wDo8tg28RbbaQjfDVPyr1B8ustxtWj621P5V1nAWkJ027azsYQCfWBWn8SpKqMtFp8lA2NIAJJgDc8SQONBs9w0q/iMaWPGd9P9D0Na/wCrqRGkR6Cm3MDbaQUUzx2qMZ0O4WeDphtqcuHr2k9mcIf/AE9v4U3/ALLYT/cL8W/nXR+JiR8FnjncjrTjY8+Xz8vlXrz9ksH/ALkf3n/+1QnsZg/92R/G/wCZrfiIm8GR5jk9rViLPObqf4hXuEVn8P2OwqOrqrBkYMPGeIMitAKjqzUqorpwceTjXTQx8/w4w4xPeA2GKgOAx9ptA2An2jHDauz3OUwqB3DsWYIiW11O7GYVRzMAn3VPa7qh9yCTGobhodkOfW8WrlVuI9ttNy3dXS6GJEiTxHDerf1hC7IHUuoBZQRKhpgkcQDBj0pJprDHi0yRhSV09aSlsYH4BvAg56V/CroqhgFhF/dH4VeQ1DqOhwNZ/E4PFLduOpZrdy/a8Or2ETupZegOm4rJz1A9ZLpjAbr2oIZUV/Ihyw29Cpn1FdmGYLZVS0nU6WwF3JZ2CjnwEyfIGqQbTqhZU0A8AmJGGDaXXE7EhtRGplKidTkMFZtRKwCFG2wohbF9sI5ZWW84chQd1JJCgEcNoO3U06/2htI5Ui4QLgtM4tkortEAt6kAkSAdjVu3m1o2mvawLaFwzHbT3ZKvPoVNUk5c119oRJcWC7uGxFuBrZgIMhnaNVweAAybmwgsx8IctsABUWEfErcVXDlbjKpMDwRhwxaQODXNYJPBlA50ZtZlbclV1khisi1cKyDBGrTp2IgmdoNOw+Y2nQ3FdSillLcgVbSR7iIpt0uqBtXRgHMLuItIvdvcLMzCWXUBOJsokjTw7tnnmRqPKRPYzVmGp2dDqIVAFDki66sACvj0hVEDiG1byDV7OM5t4bSGlnYiLaDU5XUFZtI30rMk+R50Ru4gIpZjCgST5UVLGYgcc4YOzjHtadAHCyJCkD7Vi6qEE78CfZ38SngDMuQX7lyyr3QwZgreIIOKgyoQmFk8G8W29MtdoMKQxGIteGS3jAjT7Uzwjn0q7exSL7TqsDUZYDaQJ35SQJ86OVGmjdbssink1Tw2Otv7FxHggeF1bc8BseNOtY+0x0rdts3QOCfgDQpmstV1R3byrGpgsmBJAk9N+e1PmgEWuplu6GEqQR1BmnzWMLVXNsV3Vi7c3Oi2zbcTpBNWa6aKAeSpjW+o4LBLhcRPe2yS6qgu6G7x1Qs3M7gmBArZLOIzJdYgYTDq+gkGLuIJEkjbwohE/t0WxmXG5irN4kaLKXIHMvc0gH3IGH8dD887NXLt7v8AD4p8NcZBbuQiuHVSSuxIhhqO88OlXc4y7c/v9iSi13A/9o9xiM3xarrW2tlIB9p7ds6pMbRrUHoAaCdg8+N3F3rt65Z14ohAiB9c2l8JCwdNvTq3Y8VHWvRMnya3hrAs2wdInUW3Z2b2mY8yTVXJchsYS0lu0gGldJeBrfqWYCSSd6WWrDbJV2HUJWmEPfXUprq5SwOyv9Ek7+BY+Aq4s1Vy639mg6Ko+AFXBUXyOuDPdp8YcOyXwCSUuWQoHF3Aa0D6umkfv0PyGwTfs4Vm1/UDcZ2PEs21iev2b3P7orXXrCuAHEgMrDyKEMp9xApbWGRXd1UBrkF25tpECfQbVaOolCqz7/psRwblfv3wZOzD5YIgm7e6zLviv5mh13L7pwt1VE2L6PiWafv+KLcftN3TeiOOda3LuzmHsPrtoV3LAa3KqxEEqhYqpiRIEwY4VdXAoLYshYthdOnfYdJ41TxknjzsTwm1nyKXZ9HhiSug3r8DSdX6dxudURt051k8nPdYdUE6ccbWIXj7VzEW1uDfYAI9oxP61bbD5aqGUa4BqZtOs6ZZix2PIsTt51EchsaMOgWFwrK1rfdSggAk7kRx6wKMdSKb7mcJYAvaJPrGOtYe2TadLRvXL6ErdS3qAW2jDbxuJIaRC8N61NhNKqupmIAGpo1NA4tAAk8TAFCs/wAmN0rdsHu8QpRe8DFZtawXQxIYadUAgwTIjjRi2kADcwAN9z7zzNLKScUkFRabMPi8QTluLKjV3uMuIBMateKFvidvKat5ldvXL412dDAWSF7xW1RiUYidgPYjejGH7PWlw62JYot3vtyJ1d9325A4a9vT41NjMrW43eamVgFAIjbSxYbMCOJ51Vakb9X/AEI4OhuLukmwWUoTdMglT7Nu4w3BP6oNA8ksG9ZwFs2tBs27F9bhK7hVAYIBJlpCsDEC51gUcvZW1yA95mCliPCoPituh3Hlcnh92n4nAFe5NnTqswgDbarRhXWQNjAVh+1bUcDWU0lXvqBxZFnzw+GPdtc8b+BdEn7Jx99lXn1rPZbf+xvYYlrRbGi33JPis2rpDBAVMAMgeNJIGuAdq1WZ4J7hRkdVKEnxoXBlSOAdSOMzPKhWN7NOyXXW6PrNy5au94UhA1kjQoUEkLAI4k+I8eFGE41T95BKLuwTjsms4bFd3aTTaxVnS9sEhQUvWVMbyJW4R/rRHC5YMLdazZZ+5c2Liozlgjd+A4UkyFYRt5Gpb2V4m6DduGwt9QgtKNZRIuK7ljAY6iiDYbafM1ZwOXXzquYh7Rus9ra2GCLbtNqCjVuSSXMnqOlM54ywbc8EPZnu2XfUbnfX2mH3+3uES0aTtG0npVPG+HE4j67cxFu0xQYe6lx0tIpUAgm2QEua58VzjIAMbUYyuzesotvQjAM5L94Rszs2y6DJhuEj1qDPrWJv2r1hbVrTcGhbjXCQFYeJmTROoclEg7bigpfN9w18v2Do+NKpqLDWtCKkk6VCyeJgRJqSag2USFJqFqkao3pGx0MIrqRx50tYNFDKz9kn7q/hVsmqeUP9jb3nwL+Aq2W8qV6crCpo4tTlalSOgpdA6UPCkHejg1IGpSB0p/d+VHw5A3IYWp2rand2OlNNoefxo7GbchA1JrpRaFd3QobWa0KGrg1d3frXd3R2sFo6naqZ3dL3fnRpmwO1Uoamd3S6K2TYHaq7VTQlILR61sgwSBqWaiKkdK7VRMSzSA1GCaWD5ULNQ9qbNdqjjTGc8qxjrldUd2+FieddWoJ//9k="/>
          <p:cNvSpPr>
            <a:spLocks noChangeAspect="1" noChangeArrowheads="1"/>
          </p:cNvSpPr>
          <p:nvPr/>
        </p:nvSpPr>
        <p:spPr bwMode="auto">
          <a:xfrm>
            <a:off x="155575" y="-1790700"/>
            <a:ext cx="2895600" cy="37433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8682" name="AutoShape 10" descr="data:image/jpeg;base64,/9j/4AAQSkZJRgABAQAAAQABAAD/2wCEAAkGBxQSEhUUExQWFhUVGBwYGBgYGB0cHBgcGhweIRwcHBwcHSggHB0lHBwcIjEhJSkrLi4uGB8zODMsNygtLiwBCgoKDg0OGxAQGywkICQsLCwsLCwsLCwsLCwsLCwsLCwsLCwsLCwsLCwsLCwsLCwsLCwsLCwsLCwsLCwsLCwsLP/AABEIAP8AxQMBIgACEQEDEQH/xAAcAAABBQEBAQAAAAAAAAAAAAAFAQIDBAYABwj/xABIEAACAQIEAwUEBgcFBQkAAAABAhEAAwQFEiExQVEGEyJhcTKBkaEHFCNCscEzUmJygtHwFZKy4fEkU3OisxY0NUNEo8LS4v/EABkBAAMBAQEAAAAAAAAAAAAAAAECAwAEBf/EAC4RAAICAQMCBAQGAwAAAAAAAAABAhEhAxIxQWETUYHwBCIy4RRxkaGxwUJi0f/aAAwDAQACEQMRAD8A9D7obMVBI4GBPuqrdvMeG3zP8h86vH2RURtzXjHeyiZPM/H8uFNZCKuPZ6UqJM1qFBWOxHdW3uOTpRSx9FEmsUvaTHNa+tCzb7gMRpMlomJJmeO0gRPKtJ9I5KYF4+8yKfjP5VdfL0tZayfdXDNv1+zJJ95k1aEIpW1dsnKUm6TA+d5/3eEtYi0obvWAAY7CQSQYPEQRRHtPd+q4d7wQOVgAEwPEwWT8ZrG30nK8GvJsS3w1OPxNbb6S9svvebWx/wC4tO9KKlFd3/Iqm2m+xms77TGxbwrfVw7Yi0tzTqgLIHhHhJJlv6mrHZ/tGl6+MPiMK2HuOJTVMMd9jKqRMGOIJEcaF9vLiocrIEhLKNC8wO7gDrMbUuJzNs2zHC9xae0bBDuWIkKHVmJjoBA6lqqtGDjx558hd7T58j0hcnToKAdq86sYBrSvadzc1EBANgsTJJH6w2raCvL/AKWcUtrG5fcadNsl2jjpFy2TA6wprm0dNSnTLak6jaNP2W7V2MWSltWVlGrS8AkGeEMeBqHtH2xw+Gu906vccAaghgJIkA7jeN46Gsn2bzi3jM6N5WFtCjd2rQGc6AsbE+IjU0Tyq/8AR7bN7MMwvsZKuUG/Jrjj/DbUfGrS0YxbbWK4EWpJqu5pcuzbB4jDviQCEthi4M6l0iTIDGdtxE8aFYHtdl11tJR7e4AZ4jc84YwOG54ek1m7P+z383w6ewbF9x5QNgPdcI9wqy2DVshV2HiRyyk8RN/SY9xNbwIL1ar1B4sv0N1mWIwuHa2lyFN5tKDSTJ2HEDYSRuY41QxWc4BHdLlxAyGGHjMHmNgZ93CstnN5rgyYni2mfOHsiffSZfjMEmMxxxgQg3SLYa2bnB31RCmOVIvh41bv0/Ohnqu6XvBtsNi8I1pryOndqYZ9wARGxnfmPWRVTB9rME9wIt3cmASjKCSdtyOfnHKgf0h2baYCz9WCrZe6rfZiFYMjFSY67cfKrnZ29luItWLX2feKqjQ40OzAAnfYPLCYkzHDah4Mdu6n/wAD4krrBs+6HSn93TwK6uSjosjK0mmpoprLWo1le5aBPD5UlSuKWloNnafCp/rhShapDE7KDO8RV6yKvZI7RTdIBHn+PT+ulTikvDb3j8RRAAe2OStisK9tI1yGWeBK8veJHwrKLczK7hhgvqpQ6Rba6+wKDaJ4ezsSC0iYG9bHtH2gTCBJVnuXDpt2l4udh7hJHxEA0NyTtj3t8Ye/YfD3m9kMZBgTzCkSAY2gxxrphuUeLRGVN8gztZ2be3gsOmHQ3Pqz6mUcWmSzADc+IzA5HyoZ2i7RvmdpcLh8Ld7x2UsW9lIPUTt1LRHSa32Hzyy+JfDBj3ttQzDSYjbgeZhh8fWkxfaCzbxFrDMx726JUQSI3iTynS0elGM31VvkziujMR2xyxxjcrRUZxb7tSwBIhLiSSeAgCaXtkRgM1w2O3Fq79ndIG0gaSTzPgIYf8LnRzF/SPgbdx7bPclGZDFsxKmDHUTzo5gMZhcfZ1Jov2tXBkmGWCJVxKsNjuOho7pRrcscfqCk7phJTI291eY/SffS1mOAuXf0a+J/Dq8K3ATtBnbl5ivURVTNLNgpqxC2iibzdClV6mW2FS0ntlZSatHknaTH4fHYvCrlqxfDeK4tvRAlSCQQCQm7Ekbe+rHZPPLOX47MUxGpQ1wlfCSfA9wgQOGpXBB4efCvRcizLAuSmEfDltyVtaASBzhYkefDenZimBuP9v8AVWuJH6Tuyy9Pa3G0VbxFWxp1+5Pb/lZ5hlOHe9YzPMLile8R0Toe8bxx10+FZ8z51NjM5s/2RZwlttd+4QCigkg96X3A5kwAOJkcq9Yt27N60VXu7lojQVGlkI/VgbR5VTy3s9hbLd5Zs21bkwEkTxgmYHpQequq64N4b6Mw2a4Bkv5LYPtW1GryINon5q3wpOyH1M3MacUcPLX20993cwWadOvkSeXSvRL+CsvdS4yI120Dob7yhtjHz+dBcV2FwFxizWNySTFy4NyZOweBv0pVqJqnft2Fwd2ghmGLwtu0vfNaFl4VQ2ko0iVAHAiBPSBPCsb9JWQYa1hRetW0s3FdQptjTqniIECQBqB4jTWxx/ZrD3cOmGa39lbAFsAnUmkQCGMmY6zMmZoJhPo1wiOGdrt0L7KXGGke5VEjy4HmDQ03GLu2GabxRoclxDXLFl3EM9tGYcwWUE/Or2mnAAUtc7VsqmMimkVNFMYUGgplZ6WlauqdD2CbTbpCzESSDAEb78z6UXT5R/KPlPyofgl8I2okgpkKPiKbcPKng0196cUxWZfaZzhlPs2rLPHmdf8A+fhUXbFR/aOXnmWjzhXU/mal7V5PihireMwgDsqBGQ+WriCRKkNEAzUuS5bicRixisYi2haTTatg8zMsdz1PHy6V1JpJSvoQd5Xco9n7erOsY/6qaf8Apj/40zOrerPsIOlqfgLxpuJuXsuzC/faxcvWb4kNbEkEkGOgIMiDygjnVns7h8Ri8y+vXLLWLKJoti4IZto4H95iTw4Dfen/ANulA7dzI9mc/wANhcTj3xKa+8vN3Y0B5IuXSd22Eyv9Ctd9DuAe3hblxhpF65qQfsqAJ9Jkfw1R7EZI17C5jauIyG7cZVLKR4oMESOTEUQ+iLNNWHfC3JW7hmI0kbhWJ+avqUjl4abVdqVdrBDlWbzTXnX0vZNir4sPaRrtm1qNy0ntajEOFAJbaRIBIk7QTXo8UB7TdqbGBa0L+sC6SAyrKrp46jM8+ABOx22qGk2pWis6ayZbsNjctbEBbWGOHxKqQouEksI8UEsZaOoDRPKazrWcE2a4368dNvU5XdxL6hzTfhNEsxzC3mOcYNsJLd1DXLgUjZW1byAdIA0yedyKr5PmODTNMwbGBNJuFUFy2XEhzqgaTBgDfbjXSlTbzx68kb6dza28sw2Hy3EnB7W7lm7dDB2aSbRAMsSRsB6RUf0X/wDh1rya5/1Gpcyz7DXsvxgwrowtYdxpVSoQMjBfCQIHHhttQnsB2nwljBW7V6+qOC5IIbbU7Eb6Y4EVFxk4P8x7SkvyJMfNnPbT8sRa0z/CRH95EPvqLM8Q2IzhVRmCYO0zNBIAbSZ4cyXRT5KRU30mgp9TxlvxdzdHA7ENpcb9Doif2qqdjrLfUswxr+3fF5geOyK5O/TWSP4BTL6VLtQHzXqCewnZVMbhjcfEXkbWU0o4APhUzBBJJLGtZ2sS5gcr0YZ7hNsqpuEy6qWkmY25LtwB2iKB9g+zGDu4a3fvAd6twkHvCsaH8O0xyr0i9i7aqC7oFc6QWYAMTyEncnpQ1JPf55NCPymN7G5ce8S7bzNsQuibtotrlmGx3clACeETI41uAK8w+kjAWMEbGIwoWzie82VNtSwSW0DkDA2gHXBmvTrZJUEiDAJHQ1PVV1LzH08Wh1Nan0xqgypWYV1Lc40lSHKuCjSKvCquCHhFWq0QM6adNNilFUFK+Pxi2rbXGBIUcFEsx4BQObEkADqRS3Magtd7Pg0hgRvq1RpAHMmQAOZIpmNy5L2kXJKifBJEkiASQZkAmI5tPECq4ysrhrdlGBNru9BYGD3TKyg7kjZQJ9/lTqsC5JL2aaBLW7gIQ3GXwSiqdyYcg9YUngaffzW2gUtPid7awNyya5H/ACNBPlVLEYC+9xyRb03rSWrg1tKBXuE6PANepLhG+mCAd669lNxigJUpbcsCCwZtV0MZgeEhNQkEyWnw09RFtl184TUixcZn1bBCdItsEctHAKzAc+o23qbCC3rdkQBmJDuEjUUOndo8UGRv02obfy1+6FtUQspcpd71g6FiYedBJYggtv4jqBkGrmUWHt61deLu+vWWB1OSAFPsGCNgImfeWlWDZvI67nFpCwdtIQMWJDQAgUvvEbBgfj0MWXCXQykK6zpYEBhI5QdjxrPHJGbFNcKXBqN0OxvTbu2nTSttbes6DOgltK72zuZojg8va3g7dhZV9Co7agWBaO8fVzeSzTvLGi1FVTAm+pNgbmGRT3XdKsavswqgjUVnwj9YEU36phMSO8NvD3h+uVR+HnB5ULGTXUuEqNQUoqklBqttdLXAAoAXTKtECdEc5q1kWDuW7JLoVburaaJUktbtwTsSJJ8PHgo4UWkspmT6NEmF+oWrbm39VS20K+nu1VpBgNGxkE7HqaavZrAHYYbDnYGAi8DwMDlUdrDva+qaxcui0jS2lWZX0KqiEA20m4Jj1O9Q5Zl1y3ctu6EAOdlAlCbKKu43a0PEpj7yoeAMHumD0DuNwNu6ht3EV0MeFhttw9IrreAti13IRRa0lNAG2kiCI6GfnQztIt1RrsKzXHt3LIC8mYA22Y8gpDbnhqPWqq3AwS/iEcW7g/RtbZioRToDIASWYtcaCJnQI1AUii65GbyU7n0aYAn2Lg9LhP8AimiNzsbhGwq4VkJtoxZTq8asSSWDe87RHlQ6wmIVNJF0DvLD8yRoa2jWyd5HhDH0fczV204W3h2RlHdw76HkEKgDlgI1eBnMEcQDxFUe7zEW3yK+W/R3grNxbmm5cZSCO8YESOBgKAY6GRWsqDLSTatkmSUUyTJMqN6sxUZSbeWUikuBlNYVJUb1NjortXV1yuqTHIMEPCKsVXwI8I9KsUEY4mnA02nCnQBRQTFZv3YDktpJIgbn4UaU1n8figgFwAMCTsapHJOWB/8Ab416JaWEr4RsI/yq82OPiEmVAJ2HMUIGOLXxaCrpcSWjxDblR6mdIVWyjlWc9+rMk+E6TIHEdIqt/a+I0XCFWV9nbzjf3UZUVDdpk15AafmULed3RZNx1XUASVAMmOQ341Fa7Su9sOlsgkkaXUqdhx9qr4XhvTwN6OPIGfMjGcOFB0Azxjz99SrnIkAgAncAzSKtKK2A5FvZsF4qTz23PwiosfnothSUnV+1EfKq+NDggrGw329OlD+0dvZOu9FRQHJ0XrXajX7NhyOEgg7/AAongczL6g1tkKxsY3BncR6GvPwL8fZeyWBPLxcqP9n8ViXvOt4CAg3A5zt+dGUELGbNaL4qRSDVG2pq5ZFSKokrqWkNAIhNRXKkNRtSMZEFykrrg9a6pjlXCOQo6Va1VDgR4R6U5DBjl+Hl861UjWS04U2acpopgOFZi1jra921wgADbmCY9K1FCr2GtlTqtKVUEjbp0p4sSSGYPHWrlzQI1qS2w5f0RUmHzENY75hpGlmImSNJM+p2qDJxbabq2ijcDKwY2+X8qG5dc7xLVgcrt1rn7lu6SAf3mK+4GqUmTtoM4bNEawL52TSWM/djj67iq13PbUAtqWVDNKk92CJ8ZUEJsZ3PCs0cRGFWyN+6N65dH7Fl2hT++4A9Aa1lmyLdsAnZRLE/ePFmPWTJPrVNqiLubI7OKR2ZVIJtkK3kWUMN+cqwNVnzy2DAW4/H9GhbYMVJ25agQDzg1kcmtXltu6SLVxALjT+h7i0gJH7TAMoPIgHlV/s5iBYA1W7rAYewPs0L6S2u40xuN7lU8NIXcacZon2eoMnesUQOpBJAJ3HIQKlbHItxLRPjcEqI5LxPQVm+1VzU9h1kdwhxREblQ1uRHI6S23WrRIfHFgQRbw6wf+I5P+EUu1VYdwZxeYLbYAgnUOX50G7VX90jkJ91S47BW7zguxBWCIPnzoP2vfTcSP1fzrRSsEm6LuTXkCeLncAHwFaPANAJ4EtWFyfFsoUAAhn3PMbca12XXGZfF+v+AHGtNGgw5bP41Zt1SRtxV21wqLLIkrqSK6KATjUTVIajakYyK711cwmuqY5BgXGke6pLikP7vzqhhbauoDAMIB3HAjn6+dX5obsUGhymngUwU5KyAddaAT0BrFZhnmhAVZmFwHjwWTy+NbHGvFtz0Rj8jXkFlmcBWMKOp2FdOjFPLOfWk0b/ALIX2ewXYkyxUSZ2X185+FSZblgsPeeZa85fhELuQvHfckz50/I0WzhLcmAF1kttGs6jPTjV4xzMUG8ugpYVgIZFNrFLI14lrhJ3IAYtoHoJk+bGoNeJv2hYu2jZ4LeualOtR7Qtxv4wIJMQGPE8NEV5ikG/KnU31FcTMYrWMucFSr3g/hgyrX7h2I4iNceUU+3mP1a5eDYfEsDc2a3aLrpVERYgz90nhzo5BJMGesHhTbrGqKXmhaBVn7TF32dW7sWLdoSCA2sszifgDFBcjvNYS/3h1MriyD1W0vh+RmtNfuQN6yGf40mY/rb+VPHOBJYDl3CXbj22W7oAVNayQWOxO3PpQvtm/wBqsz7NFreKdrkoiNbcDxtxG3IUC7XtGI/gEfOjH6gS4B2Hc7bnY771puyDt3zyfBIIHU/6VlbDDaSd54VpchuC2neEk8WI8ht+FNPgEeTdW29n30QsDahViC23AcI4b0Ww/CuRnTEkps040lIxxCaY9PJqNqVhRCRPSupYrqUYCWXKvYG41SD5ju2P4gfCii1RwwB0fs7+m0fnV8VNjIdNPFRgU+ggsrZs8WLx6Wn/AMJryjDWdZCmQGgSBNep528Ya+elp/8ACa82yoG5cQKrN4hw5QZrs+H+ls5Nf6kb3OrQNtbfJrlpY8g6k/IGo8/ta7a2z/5l22vu1hm/5VNSZ1e0dyx2UX1k8hqDKCf4iKpZ3jQLhg/92tPdY9HZStsHzgsfh1pIJuh5Vkb2cx+pb+r7lx7g/ccs3ybWP4aHZTZlcADxdruJbrurEHh1uL8q7OVOGsW4Hiu2PqxA/XO6mffc+NE8MFGM7sDaxhlUeWtuHwtirebXvp/ZPswPmeQYVsZYQWVGtbty5plS0AASVIPttNPz3BphsGyWNSariRDsSCzLsGJJiBwB61bS7qzK4ZkWsOqkdGdi34TVPta2s4a0DBuXwZGxGnmDyI1T7qom20mxXVMTE5SEjTicTtyNwsNvIig+YtAY6FYHaSTtPOBxorewzq09+zLzV1U6vRgoIqhnZC2jI4lQOPWfwFPF5EkEcozDvbi6UbTAk/dBA3qh2sYHEHbkvL/OhuTMTdRVIAJB3O0edGO0TKb5ECYG/uFaqkC7iCbdtTAjfyHCtLktsaEECDJ98mqT4GLaPAgjfj8Yotk4AVdtoPx38qWTwGKyEezrggCd1kEdIbb12itNbO1Zns7cMDoSf8q068KhPkvDgdNJNcBXTUyhxpjmn01l86FBRXLV1JcX1+FdUxyll6+EHmQP9Kt1WwQ8C+lWAakOPrqSlrIwP7Qj/Zb462nHxU0Ae9ZA7y45CNYtFVBYKCSZbw8DKj50f7QpOFvKOJQrA89vzrE5iJy+yxkMIQidoGqJ89LCurSVr1ObVdP0NFlGM79biuA6HhMMGB4giI24ecTVk5ZZFs2xaUWyQSq+GSCDJjc7gfCqPZ/K+4XhBYCaMhZoSdP5TRVrJBiMMl0DWAdLK48mXgahs4NUuXLgnVd06iTPsCABtsPLqTV/u6rXTRi2aSBGGwXd3cRdLajfKnYEaQiwAd9/Wg3aLCXnv2bllkHdAwHJjUeO3SAKP322oZiDtXTFu7ISKSYm8SBdtoOrI0iR5Ek/CqGfv4EHV59wH+dF3WTzj+vjQjHhTftLcDMsMWC8YO23KdpqseRGUcow+u8gPAmOMf1/nRTOSFvsq6YEDryFCssw+q4LcwZ69KuZpZ0XX1NsDx/kKL5FXAauORhxwgqI386dlDkKTy0778NuQoX/AGmAq22mNuO0DlPuqZcV3duZBLSsdBtBpKY1mq7M3JRJEbt+FaqyZArDdmsdKKOYJk8jPvrc2B4R6Vz6iyX0+B5pIpxpKmVENK4pWrp2rIxWLb11dcWfKupB6KWC9gVOpqDCDwL6CpgK5yg8CuNcK5aJgb2oulMLdYcQAR/eXpvWMzQ68NZ8IU3Xe5oHABoVR6aQK3WcKhssLnsbavTUOlY/OLqfZafZCLpnpy+VdOi/5ObWWQpg+1mHuQp1q0bjQSAefsztRfD4lHnQZ08diPxFeX2ryotwcGPA89uUcx/IVoOyWeKrNbuH2mGklusDTuarPRpWicNW3TNqzADjVDEA8ax3aTDoDc1Yos7XFAG8IADqG23MbcvjWbtlrdwaH1MDAI59PxptPQtXYJ6uao9Axi85j+vOqN9TPwqhkuYXsTiBb8KuhGogkqyqfH4R4NxtPmKOZo9vRdFoeOQNUCRJA8O23GnpxdC85ByDxAfHyqjiRGMS7uossmqd9t2Ow6iR6ir+LzfDGVVHUSy6yhlSolpBPEDeDvV+zkVtle45uboAxkSdIABjSBO33dvWmuuQVfBQwuaYVsSbyzb7q0wCkfpI4REwY61UyrMUF1sRiFY94SEUAECTuRO5iI2HWg6rpL6f3TyPmI6bcq12EzF9FsWraG2oJXUoMNJ2YyNO/wB7nHuppJICdg/tZiLV0lVGm5bkHwjc9JHH8KBYU7eKSBx6x0Bo8+KTxh7KM0zqH3SeIngetBnw4BATxEiTG8b7Cf5Vo8UCXNh63isOtjWgK3AZADNx5EyYPwr0PLXLWrbHiyKT6lRPzrxdpEiDPMV7Rl4+yt/uL+AqOtGiuk7LEUtcK4VzlxDSTSmmAUAkbCa6mutdSsYrWlhQOgA+FSio7BlQRwIqUVBlEcK6upawShntsPYZTMGBtx4jh6ca83xz3Nbh/F3ZClgI2GwPy4+fnW+7WYrusPqkjxoPDx9oTHurC34vYpFIKq7KH4jwzz6SBXb8PxZx6/J2PzBL66bgAI2W4B4l/e/WXy/Ch+OyG/aKuptukyHVwBwJ4MQQYBPup2f5c2HZhuberSH6EqG0mOBg++DHOKVzHnu1SZ8ZaB5KAP8AEa64cLbwc8uclzOrpVF1Iyl3ZzpYMoOwPDgfZ2G0Ee4FZvnVGgMTKwQTM9IIM+nlRtLxuYUhz7LQm22oaCRPIsvD9w+8Xcw5tOqmNeoEDjwIMz+dUhjArNVkt0YKwLotarjWvHLFWhn4DbkAOW8GquDxzXrd9klZEpq28Q3j5VQ7U9pbhZEGlRollG4bUdg3WI+ZqxlNsHD67dxUdV8c7wpkbneJ8gTLCl243PqNfRE2YdodfdvCmdbRojxE894OwG8AyKG5dmZt3Q8neJJk8OXp5eQq9gMhuXrRcJOkEGZUs/GRq6ezy4VWzTI72HVWuqAp2mQYMcDHv+FFbeAO+Q12lyl1AxFuHRxL6R7J6+lDMqzVrQZSguK0Eq08uYI3FH+xPaAFe4ubkezPMdKZ2j7MFJvYYal+9b4x5r1Hly5eU1KvlkNX+SBuJzBrwgKEQcACTJ8ydzUnZbFql8F2AUAzP5UH+tErGwA6f60Vy/s7iXTWLZgiRJUE+4kGmaSWRVdhzNMTh2LNwkHxErv6BSWPw+Fb/DLCKOgA+Arx61dZH0uJE6SD14dNiK9kUVz6qqi+k7sdXUk0tQLCNUbGnxUdylYyI23rqQbV1DkYgyv9GvoKnNQ5WItL6CpiaSX0oMeRKSa6lipjgXtZiGt2Ay6dQcRq4DY7+tYnIcSGuv3ytcFxSG4Q0A+EcP1uvMVtO1loNZVSQJuDiJE6W4gEbbdawLZp3F5jYAPgKAmdiYJIB6EQJrs0FcKRx6zqdh3CZSLFsti/FJlUDFiEEkq49kjc8J4mvP8ANLSBj3c6Adp/ETvHSd9q1WSZPibtprqPJ1EaGYw0HfUPPptx40Az3AvbZtaBDsSg3A8gZMxI5116WJPJCfCwMXNRbRUAFxWGq6jzBYHYqREeGOu44dYVzTDg/oGSdiQ+s+7Vpj40NJ41A3xroUEJY/Nryvcd1BAJ2BiYAgcOe0++tP2Dsa7mg+y9y0Dvx0i44H/IR76yRcnSJ2HDy3mt19HqMWuXYUrbdGMmIlLqggRvGqfSa2riAY8npVrDqoCgQBsKkv4FLqMjiVI3BprefWhmb569mQtrVKsdU8IHSvOSbeDpbSR5JZuMsMCQeR/r+t63nZztJq0o547T/OsIs7fKprTlWkbV3TgpHLGTR6FdwOG+sC6ydSRPhJ/WK8/8+dXc17Qqqyp5flWMuZ4SANiY4xBHv50JvXyTMnntUVpXyPvrgvY3Hm5iAwO5KzHrtw5ivb68JwOFl7R6unzYfzr3YUnxHRFNHqJSgUorhXMdAjVDcqY1DcpGFENLXRXUEMQZZ+iQ/sj8KmIqnlrfZIJ+6NvdVwVOTtUMkctKBSCuY0gwE7YWmayoRGf7QSACdtLAzHAbxPnWcy3IWTEWrhSQGB0DrpmfJRx33kR51vw1Omrw1XFUiMtJN2ZrA44peNprRXvW1AjgCFET0kLPHiefGsr22w+u9c0k8VlWG0xEg8R8IPWvUC0UxWBp4au2V0LLStVZ8/XMC4+6fxAqhiVA4x/L519Iwp5CuNlTxVT6gV1R+N7Efw3c+a7dvflW/wDo8tg28RbbaQjfDVPyr1B8ustxtWj621P5V1nAWkJ027azsYQCfWBWn8SpKqMtFp8lA2NIAJJgDc8SQONBs9w0q/iMaWPGd9P9D0Na/wCrqRGkR6Cm3MDbaQUUzx2qMZ0O4WeDphtqcuHr2k9mcIf/AE9v4U3/ALLYT/cL8W/nXR+JiR8FnjncjrTjY8+Xz8vlXrz9ksH/ALkf3n/+1QnsZg/92R/G/wCZrfiIm8GR5jk9rViLPObqf4hXuEVn8P2OwqOrqrBkYMPGeIMitAKjqzUqorpwceTjXTQx8/w4w4xPeA2GKgOAx9ptA2An2jHDauz3OUwqB3DsWYIiW11O7GYVRzMAn3VPa7qh9yCTGobhodkOfW8WrlVuI9ttNy3dXS6GJEiTxHDerf1hC7IHUuoBZQRKhpgkcQDBj0pJprDHi0yRhSV09aSlsYH4BvAg56V/CroqhgFhF/dH4VeQ1DqOhwNZ/E4PFLduOpZrdy/a8Or2ETupZegOm4rJz1A9ZLpjAbr2oIZUV/Ihyw29Cpn1FdmGYLZVS0nU6WwF3JZ2CjnwEyfIGqQbTqhZU0A8AmJGGDaXXE7EhtRGplKidTkMFZtRKwCFG2wohbF9sI5ZWW84chQd1JJCgEcNoO3U06/2htI5Ui4QLgtM4tkortEAt6kAkSAdjVu3m1o2mvawLaFwzHbT3ZKvPoVNUk5c119oRJcWC7uGxFuBrZgIMhnaNVweAAybmwgsx8IctsABUWEfErcVXDlbjKpMDwRhwxaQODXNYJPBlA50ZtZlbclV1khisi1cKyDBGrTp2IgmdoNOw+Y2nQ3FdSillLcgVbSR7iIpt0uqBtXRgHMLuItIvdvcLMzCWXUBOJsokjTw7tnnmRqPKRPYzVmGp2dDqIVAFDki66sACvj0hVEDiG1byDV7OM5t4bSGlnYiLaDU5XUFZtI30rMk+R50Ru4gIpZjCgST5UVLGYgcc4YOzjHtadAHCyJCkD7Vi6qEE78CfZ38SngDMuQX7lyyr3QwZgreIIOKgyoQmFk8G8W29MtdoMKQxGIteGS3jAjT7Uzwjn0q7exSL7TqsDUZYDaQJ35SQJ86OVGmjdbssink1Tw2Otv7FxHggeF1bc8BseNOtY+0x0rdts3QOCfgDQpmstV1R3byrGpgsmBJAk9N+e1PmgEWuplu6GEqQR1BmnzWMLVXNsV3Vi7c3Oi2zbcTpBNWa6aKAeSpjW+o4LBLhcRPe2yS6qgu6G7x1Qs3M7gmBArZLOIzJdYgYTDq+gkGLuIJEkjbwohE/t0WxmXG5irN4kaLKXIHMvc0gH3IGH8dD887NXLt7v8AD4p8NcZBbuQiuHVSSuxIhhqO88OlXc4y7c/v9iSi13A/9o9xiM3xarrW2tlIB9p7ds6pMbRrUHoAaCdg8+N3F3rt65Z14ohAiB9c2l8JCwdNvTq3Y8VHWvRMnya3hrAs2wdInUW3Z2b2mY8yTVXJchsYS0lu0gGldJeBrfqWYCSSd6WWrDbJV2HUJWmEPfXUprq5SwOyv9Ek7+BY+Aq4s1Vy639mg6Ko+AFXBUXyOuDPdp8YcOyXwCSUuWQoHF3Aa0D6umkfv0PyGwTfs4Vm1/UDcZ2PEs21iev2b3P7orXXrCuAHEgMrDyKEMp9xApbWGRXd1UBrkF25tpECfQbVaOolCqz7/psRwblfv3wZOzD5YIgm7e6zLviv5mh13L7pwt1VE2L6PiWafv+KLcftN3TeiOOda3LuzmHsPrtoV3LAa3KqxEEqhYqpiRIEwY4VdXAoLYshYthdOnfYdJ41TxknjzsTwm1nyKXZ9HhiSug3r8DSdX6dxudURt051k8nPdYdUE6ccbWIXj7VzEW1uDfYAI9oxP61bbD5aqGUa4BqZtOs6ZZix2PIsTt51EchsaMOgWFwrK1rfdSggAk7kRx6wKMdSKb7mcJYAvaJPrGOtYe2TadLRvXL6ErdS3qAW2jDbxuJIaRC8N61NhNKqupmIAGpo1NA4tAAk8TAFCs/wAmN0rdsHu8QpRe8DFZtawXQxIYadUAgwTIjjRi2kADcwAN9z7zzNLKScUkFRabMPi8QTluLKjV3uMuIBMateKFvidvKat5ldvXL412dDAWSF7xW1RiUYidgPYjejGH7PWlw62JYot3vtyJ1d9325A4a9vT41NjMrW43eamVgFAIjbSxYbMCOJ51Vakb9X/AEI4OhuLukmwWUoTdMglT7Nu4w3BP6oNA8ksG9ZwFs2tBs27F9bhK7hVAYIBJlpCsDEC51gUcvZW1yA95mCliPCoPituh3Hlcnh92n4nAFe5NnTqswgDbarRhXWQNjAVh+1bUcDWU0lXvqBxZFnzw+GPdtc8b+BdEn7Jx99lXn1rPZbf+xvYYlrRbGi33JPis2rpDBAVMAMgeNJIGuAdq1WZ4J7hRkdVKEnxoXBlSOAdSOMzPKhWN7NOyXXW6PrNy5au94UhA1kjQoUEkLAI4k+I8eFGE41T95BKLuwTjsms4bFd3aTTaxVnS9sEhQUvWVMbyJW4R/rRHC5YMLdazZZ+5c2Liozlgjd+A4UkyFYRt5Gpb2V4m6DduGwt9QgtKNZRIuK7ljAY6iiDYbafM1ZwOXXzquYh7Rus9ra2GCLbtNqCjVuSSXMnqOlM54ywbc8EPZnu2XfUbnfX2mH3+3uES0aTtG0npVPG+HE4j67cxFu0xQYe6lx0tIpUAgm2QEua58VzjIAMbUYyuzesotvQjAM5L94Rszs2y6DJhuEj1qDPrWJv2r1hbVrTcGhbjXCQFYeJmTROoclEg7bigpfN9w18v2Do+NKpqLDWtCKkk6VCyeJgRJqSag2USFJqFqkao3pGx0MIrqRx50tYNFDKz9kn7q/hVsmqeUP9jb3nwL+Aq2W8qV6crCpo4tTlalSOgpdA6UPCkHejg1IGpSB0p/d+VHw5A3IYWp2rand2OlNNoefxo7GbchA1JrpRaFd3QobWa0KGrg1d3frXd3R2sFo6naqZ3dL3fnRpmwO1Uoamd3S6K2TYHaq7VTQlILR61sgwSBqWaiKkdK7VRMSzSA1GCaWD5ULNQ9qbNdqjjTGc8qxjrldUd2+FieddWoJ//9k="/>
          <p:cNvSpPr>
            <a:spLocks noChangeAspect="1" noChangeArrowheads="1"/>
          </p:cNvSpPr>
          <p:nvPr/>
        </p:nvSpPr>
        <p:spPr bwMode="auto">
          <a:xfrm>
            <a:off x="155575" y="-1790700"/>
            <a:ext cx="2895600" cy="37433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8684" name="Picture 12" descr="http://aslongaswebothshalllove.files.wordpress.com/2014/01/obo.jpg"/>
          <p:cNvPicPr>
            <a:picLocks noChangeAspect="1" noChangeArrowheads="1"/>
          </p:cNvPicPr>
          <p:nvPr/>
        </p:nvPicPr>
        <p:blipFill>
          <a:blip r:embed="rId3" cstate="print"/>
          <a:srcRect/>
          <a:stretch>
            <a:fillRect/>
          </a:stretch>
        </p:blipFill>
        <p:spPr bwMode="auto">
          <a:xfrm>
            <a:off x="5364088" y="2417182"/>
            <a:ext cx="2895600" cy="3743325"/>
          </a:xfrm>
          <a:prstGeom prst="rect">
            <a:avLst/>
          </a:prstGeom>
          <a:noFill/>
        </p:spPr>
      </p:pic>
      <p:sp>
        <p:nvSpPr>
          <p:cNvPr id="10" name="Title 9"/>
          <p:cNvSpPr>
            <a:spLocks noGrp="1"/>
          </p:cNvSpPr>
          <p:nvPr>
            <p:ph type="ctrTitle"/>
          </p:nvPr>
        </p:nvSpPr>
        <p:spPr>
          <a:xfrm>
            <a:off x="685800" y="548681"/>
            <a:ext cx="7772400" cy="936103"/>
          </a:xfrm>
        </p:spPr>
        <p:txBody>
          <a:bodyPr/>
          <a:lstStyle/>
          <a:p>
            <a:r>
              <a:rPr lang="en-GB" b="1" dirty="0" smtClean="0"/>
              <a:t>Women, Medicine and Life Cycle</a:t>
            </a:r>
            <a:endParaRPr lang="en-GB" b="1" dirty="0"/>
          </a:p>
        </p:txBody>
      </p:sp>
      <p:pic>
        <p:nvPicPr>
          <p:cNvPr id="28686" name="Picture 14" descr="http://u.jimdo.com/www300/o/s0031f87db135fdc9/img/i8198c89aac74750c/1343200867/std/the-women-s-hospital-1931-image-from-wellcome-images-and-available-under-creative-commons-by-nc-2-0-uk-england-wales.jpg"/>
          <p:cNvPicPr>
            <a:picLocks noChangeAspect="1" noChangeArrowheads="1"/>
          </p:cNvPicPr>
          <p:nvPr/>
        </p:nvPicPr>
        <p:blipFill>
          <a:blip r:embed="rId4" cstate="print"/>
          <a:srcRect/>
          <a:stretch>
            <a:fillRect/>
          </a:stretch>
        </p:blipFill>
        <p:spPr bwMode="auto">
          <a:xfrm>
            <a:off x="923666" y="2708920"/>
            <a:ext cx="4255018" cy="280831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0"/>
            <a:ext cx="8229600" cy="1143000"/>
          </a:xfrm>
        </p:spPr>
        <p:txBody>
          <a:bodyPr>
            <a:normAutofit/>
          </a:bodyPr>
          <a:lstStyle/>
          <a:p>
            <a:r>
              <a:rPr lang="en-GB" b="1" dirty="0" smtClean="0"/>
              <a:t>Diseases of women</a:t>
            </a:r>
            <a:endParaRPr lang="en-GB" b="1" dirty="0"/>
          </a:p>
        </p:txBody>
      </p:sp>
      <p:sp>
        <p:nvSpPr>
          <p:cNvPr id="6" name="Content Placeholder 5"/>
          <p:cNvSpPr>
            <a:spLocks noGrp="1"/>
          </p:cNvSpPr>
          <p:nvPr>
            <p:ph sz="half" idx="4294967295"/>
          </p:nvPr>
        </p:nvSpPr>
        <p:spPr>
          <a:xfrm>
            <a:off x="683568" y="1639341"/>
            <a:ext cx="3355032" cy="4525963"/>
          </a:xfrm>
        </p:spPr>
        <p:txBody>
          <a:bodyPr>
            <a:normAutofit fontScale="77500" lnSpcReduction="20000"/>
          </a:bodyPr>
          <a:lstStyle/>
          <a:p>
            <a:r>
              <a:rPr lang="en-GB" dirty="0" smtClean="0"/>
              <a:t>Thomas </a:t>
            </a:r>
            <a:r>
              <a:rPr lang="en-GB" dirty="0" err="1" smtClean="0"/>
              <a:t>Laycock</a:t>
            </a:r>
            <a:r>
              <a:rPr lang="en-GB" dirty="0" smtClean="0"/>
              <a:t> one of many authors on subject from mid-19</a:t>
            </a:r>
            <a:r>
              <a:rPr lang="en-GB" baseline="30000" dirty="0" smtClean="0"/>
              <a:t>th</a:t>
            </a:r>
            <a:r>
              <a:rPr lang="en-GB" dirty="0" smtClean="0"/>
              <a:t>C onwards.</a:t>
            </a:r>
          </a:p>
          <a:p>
            <a:r>
              <a:rPr lang="en-GB" dirty="0" smtClean="0"/>
              <a:t>He had special interest in hysteria and nervous disorders but other authors focused more on gynaecology and the difficulties of parturition/childbearing</a:t>
            </a:r>
            <a:endParaRPr lang="en-GB" dirty="0"/>
          </a:p>
        </p:txBody>
      </p:sp>
      <p:pic>
        <p:nvPicPr>
          <p:cNvPr id="1026" name="Picture 2" descr="Title page from A treatise on the nervous diseases of women"/>
          <p:cNvPicPr>
            <a:picLocks noChangeAspect="1" noChangeArrowheads="1"/>
          </p:cNvPicPr>
          <p:nvPr/>
        </p:nvPicPr>
        <p:blipFill>
          <a:blip r:embed="rId3" cstate="print"/>
          <a:srcRect/>
          <a:stretch>
            <a:fillRect/>
          </a:stretch>
        </p:blipFill>
        <p:spPr bwMode="auto">
          <a:xfrm>
            <a:off x="4860032" y="1124744"/>
            <a:ext cx="3381375" cy="5486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a:bodyPr>
          <a:lstStyle/>
          <a:p>
            <a:r>
              <a:rPr lang="en-GB" sz="3600" b="1" dirty="0" smtClean="0"/>
              <a:t>Sex, Pathology and Psychiatry</a:t>
            </a:r>
            <a:endParaRPr lang="en-GB" sz="3600" b="1" dirty="0"/>
          </a:p>
        </p:txBody>
      </p:sp>
      <p:sp>
        <p:nvSpPr>
          <p:cNvPr id="3" name="Content Placeholder 2"/>
          <p:cNvSpPr>
            <a:spLocks noGrp="1"/>
          </p:cNvSpPr>
          <p:nvPr>
            <p:ph idx="1"/>
          </p:nvPr>
        </p:nvSpPr>
        <p:spPr>
          <a:xfrm>
            <a:off x="467544" y="692696"/>
            <a:ext cx="8280920" cy="5904656"/>
          </a:xfrm>
        </p:spPr>
        <p:txBody>
          <a:bodyPr>
            <a:normAutofit fontScale="92500" lnSpcReduction="20000"/>
          </a:bodyPr>
          <a:lstStyle/>
          <a:p>
            <a:r>
              <a:rPr lang="en-GB" sz="3000" dirty="0" smtClean="0"/>
              <a:t>Relevance of prostitution - represented all that was ‘pathological’ about female sexuality and became a public health problem (Contagious Diseases Acts 1860s)</a:t>
            </a:r>
          </a:p>
          <a:p>
            <a:r>
              <a:rPr lang="en-GB" sz="3000" dirty="0" smtClean="0"/>
              <a:t>Female sexuality and women more generally – ‘</a:t>
            </a:r>
            <a:r>
              <a:rPr lang="en-GB" sz="3000" dirty="0" err="1" smtClean="0"/>
              <a:t>psychiatrised</a:t>
            </a:r>
            <a:r>
              <a:rPr lang="en-GB" sz="3000" dirty="0" smtClean="0"/>
              <a:t>’; unruly women were mentally unstable</a:t>
            </a:r>
          </a:p>
          <a:p>
            <a:r>
              <a:rPr lang="en-GB" sz="3000" dirty="0" smtClean="0"/>
              <a:t>Sexual behaviour linked to diagnosis:</a:t>
            </a:r>
          </a:p>
          <a:p>
            <a:pPr lvl="1"/>
            <a:r>
              <a:rPr lang="en-GB" sz="3000" dirty="0" smtClean="0"/>
              <a:t>Hysteria and female sexual arousal</a:t>
            </a:r>
          </a:p>
          <a:p>
            <a:pPr lvl="1"/>
            <a:r>
              <a:rPr lang="en-GB" sz="3000" dirty="0" smtClean="0"/>
              <a:t>Mania typified by </a:t>
            </a:r>
            <a:r>
              <a:rPr lang="en-GB" sz="3000" dirty="0" smtClean="0"/>
              <a:t>unfeminine/overtly </a:t>
            </a:r>
            <a:r>
              <a:rPr lang="en-GB" sz="3000" dirty="0" smtClean="0"/>
              <a:t>sexual behaviour</a:t>
            </a:r>
          </a:p>
          <a:p>
            <a:pPr lvl="1"/>
            <a:r>
              <a:rPr lang="en-GB" sz="3000" dirty="0" smtClean="0"/>
              <a:t>Nymphomania defined in late 19</a:t>
            </a:r>
            <a:r>
              <a:rPr lang="en-GB" sz="3000" baseline="30000" dirty="0" smtClean="0"/>
              <a:t>th </a:t>
            </a:r>
            <a:r>
              <a:rPr lang="en-GB" sz="3000" dirty="0" smtClean="0"/>
              <a:t>century.</a:t>
            </a:r>
          </a:p>
          <a:p>
            <a:r>
              <a:rPr lang="en-GB" sz="3000" dirty="0" smtClean="0"/>
              <a:t>Mental conditions overtly related to female instability and instability of reproductive organs</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260648"/>
            <a:ext cx="8229600" cy="634082"/>
          </a:xfrm>
        </p:spPr>
        <p:txBody>
          <a:bodyPr>
            <a:normAutofit fontScale="90000"/>
          </a:bodyPr>
          <a:lstStyle/>
          <a:p>
            <a:r>
              <a:rPr lang="en-GB" b="1" dirty="0" smtClean="0"/>
              <a:t>Women and psychiatry</a:t>
            </a:r>
            <a:endParaRPr lang="en-GB" b="1" dirty="0"/>
          </a:p>
        </p:txBody>
      </p:sp>
      <p:sp>
        <p:nvSpPr>
          <p:cNvPr id="3" name="Content Placeholder 2"/>
          <p:cNvSpPr>
            <a:spLocks noGrp="1"/>
          </p:cNvSpPr>
          <p:nvPr>
            <p:ph idx="1"/>
          </p:nvPr>
        </p:nvSpPr>
        <p:spPr>
          <a:xfrm>
            <a:off x="179512" y="1052736"/>
            <a:ext cx="8640960" cy="5328592"/>
          </a:xfrm>
        </p:spPr>
        <p:txBody>
          <a:bodyPr>
            <a:noAutofit/>
          </a:bodyPr>
          <a:lstStyle/>
          <a:p>
            <a:r>
              <a:rPr lang="en-GB" sz="2400" dirty="0" smtClean="0"/>
              <a:t>Women’s relationship with psychiatry – repression? </a:t>
            </a:r>
            <a:r>
              <a:rPr lang="en-GB" sz="2400" dirty="0"/>
              <a:t>c</a:t>
            </a:r>
            <a:r>
              <a:rPr lang="en-GB" sz="2400" dirty="0" smtClean="0"/>
              <a:t>ontrol</a:t>
            </a:r>
            <a:r>
              <a:rPr lang="en-GB" sz="2400" dirty="0" smtClean="0"/>
              <a:t>? </a:t>
            </a:r>
            <a:r>
              <a:rPr lang="en-GB" sz="2400" dirty="0" smtClean="0"/>
              <a:t>behaviour</a:t>
            </a:r>
            <a:r>
              <a:rPr lang="en-GB" sz="2400" dirty="0" smtClean="0"/>
              <a:t>? </a:t>
            </a:r>
            <a:endParaRPr lang="en-GB" sz="2400" dirty="0" smtClean="0"/>
          </a:p>
          <a:p>
            <a:r>
              <a:rPr lang="en-GB" sz="2400" dirty="0" smtClean="0"/>
              <a:t>Institutions/growth </a:t>
            </a:r>
            <a:r>
              <a:rPr lang="en-GB" sz="2400" dirty="0" smtClean="0"/>
              <a:t>of asylums in 19</a:t>
            </a:r>
            <a:r>
              <a:rPr lang="en-GB" sz="2400" baseline="30000" dirty="0" smtClean="0"/>
              <a:t>th</a:t>
            </a:r>
            <a:r>
              <a:rPr lang="en-GB" sz="2400" dirty="0" smtClean="0"/>
              <a:t> century</a:t>
            </a:r>
            <a:r>
              <a:rPr lang="en-GB" sz="2400" dirty="0" smtClean="0"/>
              <a:t>. </a:t>
            </a:r>
            <a:r>
              <a:rPr lang="en-GB" sz="2400" dirty="0" smtClean="0"/>
              <a:t>Elaine Showalter in </a:t>
            </a:r>
            <a:r>
              <a:rPr lang="en-GB" sz="2400" i="1" dirty="0" smtClean="0"/>
              <a:t>The Female Malady</a:t>
            </a:r>
            <a:r>
              <a:rPr lang="en-GB" sz="2400" dirty="0" smtClean="0"/>
              <a:t> suggested the majority of patients were women. </a:t>
            </a:r>
            <a:endParaRPr lang="en-GB" sz="2400" dirty="0" smtClean="0"/>
          </a:p>
          <a:p>
            <a:r>
              <a:rPr lang="en-GB" sz="2400" dirty="0" smtClean="0"/>
              <a:t>Recent work has suggested that gender played less of a role than suggested in psychiatric diagnosis and also looks increasing at masculinity and mental breakdown (see e.g. Akihito Suzuki, Mark </a:t>
            </a:r>
            <a:r>
              <a:rPr lang="en-GB" sz="2400" dirty="0" err="1" smtClean="0"/>
              <a:t>Micale</a:t>
            </a:r>
            <a:r>
              <a:rPr lang="en-GB" sz="2400" dirty="0"/>
              <a:t>,</a:t>
            </a:r>
            <a:r>
              <a:rPr lang="en-GB" sz="2400" dirty="0" smtClean="0"/>
              <a:t> </a:t>
            </a:r>
            <a:r>
              <a:rPr lang="en-GB" sz="2400" dirty="0" smtClean="0"/>
              <a:t>Martin </a:t>
            </a:r>
            <a:r>
              <a:rPr lang="en-GB" sz="2400" dirty="0" smtClean="0"/>
              <a:t>Stone, </a:t>
            </a:r>
            <a:r>
              <a:rPr lang="en-GB" sz="2400" dirty="0" err="1" smtClean="0"/>
              <a:t>Digby</a:t>
            </a:r>
            <a:r>
              <a:rPr lang="en-GB" sz="2400" dirty="0" smtClean="0"/>
              <a:t> and Andrews (</a:t>
            </a:r>
            <a:r>
              <a:rPr lang="en-GB" sz="2400" dirty="0" err="1" smtClean="0"/>
              <a:t>eds</a:t>
            </a:r>
            <a:r>
              <a:rPr lang="en-GB" sz="2400" dirty="0" smtClean="0"/>
              <a:t>))</a:t>
            </a:r>
            <a:endParaRPr lang="en-GB" sz="2400" dirty="0" smtClean="0"/>
          </a:p>
          <a:p>
            <a:r>
              <a:rPr lang="en-GB" sz="2400" dirty="0" smtClean="0"/>
              <a:t>Reassessment of the asylum – refuge? </a:t>
            </a:r>
            <a:r>
              <a:rPr lang="en-GB" sz="2400" dirty="0" smtClean="0"/>
              <a:t>respite </a:t>
            </a:r>
            <a:r>
              <a:rPr lang="en-GB" sz="2400" dirty="0" smtClean="0"/>
              <a:t>care? </a:t>
            </a:r>
            <a:r>
              <a:rPr lang="en-GB" sz="2400" dirty="0" smtClean="0"/>
              <a:t>temporary</a:t>
            </a:r>
            <a:r>
              <a:rPr lang="en-GB" sz="2400" dirty="0" smtClean="0"/>
              <a:t>?</a:t>
            </a:r>
          </a:p>
          <a:p>
            <a:r>
              <a:rPr lang="en-GB" sz="2400" dirty="0" smtClean="0"/>
              <a:t>Acknowledgement that doctors saw female vulnerability to mental breakdown rooted in wide set of social, economic and circumstantial factors not just female life cycle and weakness/biological predisposition.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723" y="188640"/>
            <a:ext cx="8229600" cy="634082"/>
          </a:xfrm>
        </p:spPr>
        <p:txBody>
          <a:bodyPr>
            <a:normAutofit fontScale="90000"/>
          </a:bodyPr>
          <a:lstStyle/>
          <a:p>
            <a:r>
              <a:rPr lang="en-GB" b="1" dirty="0" smtClean="0"/>
              <a:t>Puerperal insanity</a:t>
            </a:r>
            <a:endParaRPr lang="en-GB" b="1" dirty="0"/>
          </a:p>
        </p:txBody>
      </p:sp>
      <p:sp>
        <p:nvSpPr>
          <p:cNvPr id="3" name="Content Placeholder 2"/>
          <p:cNvSpPr>
            <a:spLocks noGrp="1"/>
          </p:cNvSpPr>
          <p:nvPr>
            <p:ph idx="1"/>
          </p:nvPr>
        </p:nvSpPr>
        <p:spPr>
          <a:xfrm>
            <a:off x="457200" y="980728"/>
            <a:ext cx="8229600" cy="5616624"/>
          </a:xfrm>
        </p:spPr>
        <p:txBody>
          <a:bodyPr>
            <a:normAutofit fontScale="77500" lnSpcReduction="20000"/>
          </a:bodyPr>
          <a:lstStyle/>
          <a:p>
            <a:r>
              <a:rPr lang="en-GB" dirty="0" smtClean="0"/>
              <a:t>First defined/labelled in 1820 by Robert Gooch.</a:t>
            </a:r>
          </a:p>
          <a:p>
            <a:r>
              <a:rPr lang="en-GB" dirty="0" smtClean="0"/>
              <a:t>Accounted for increased admissions to asylums – around 10% of female admissions and often more and many treated as private patients at home and occasionally in maternity hospitals.</a:t>
            </a:r>
          </a:p>
          <a:p>
            <a:r>
              <a:rPr lang="en-GB" dirty="0" smtClean="0"/>
              <a:t>Contested between obstetricians and psychiatrists – both claimed expertise to cure.</a:t>
            </a:r>
          </a:p>
          <a:p>
            <a:r>
              <a:rPr lang="en-GB" dirty="0" smtClean="0"/>
              <a:t>Seen as likely to reoccur and related not only to female biology and strains of childbirth, but also to worries about motherhood, poverty, domestic problems (insanity of lactation particularly associated with poor nutrition of mother, exhaustion and having too many children in quick succession).</a:t>
            </a:r>
          </a:p>
          <a:p>
            <a:r>
              <a:rPr lang="en-GB" dirty="0" smtClean="0"/>
              <a:t>Catch all diagnosis – rich and poor (excessive luxury and poverty), young and old, first time mothers and those who had many children.</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Puerperal insanity</a:t>
            </a:r>
            <a:endParaRPr lang="en-GB" dirty="0"/>
          </a:p>
        </p:txBody>
      </p:sp>
      <p:sp>
        <p:nvSpPr>
          <p:cNvPr id="9" name="Text Placeholder 8"/>
          <p:cNvSpPr>
            <a:spLocks noGrp="1"/>
          </p:cNvSpPr>
          <p:nvPr>
            <p:ph type="body" idx="1"/>
          </p:nvPr>
        </p:nvSpPr>
        <p:spPr>
          <a:xfrm>
            <a:off x="755576" y="980728"/>
            <a:ext cx="3741812" cy="1194147"/>
          </a:xfrm>
        </p:spPr>
        <p:txBody>
          <a:bodyPr>
            <a:normAutofit fontScale="40000" lnSpcReduction="20000"/>
          </a:bodyPr>
          <a:lstStyle/>
          <a:p>
            <a:endParaRPr lang="en-GB" dirty="0" smtClean="0"/>
          </a:p>
          <a:p>
            <a:endParaRPr lang="en-GB" dirty="0"/>
          </a:p>
          <a:p>
            <a:r>
              <a:rPr lang="en-GB" sz="5000" dirty="0" smtClean="0"/>
              <a:t>Robert </a:t>
            </a:r>
            <a:r>
              <a:rPr lang="en-GB" sz="5000" dirty="0"/>
              <a:t>Gooch, </a:t>
            </a:r>
            <a:r>
              <a:rPr lang="en-GB" sz="5000" i="1" dirty="0"/>
              <a:t>On some of the most important diseases peculiar to women </a:t>
            </a:r>
            <a:r>
              <a:rPr lang="en-GB" sz="5000" dirty="0"/>
              <a:t>(1831), p.54.</a:t>
            </a:r>
          </a:p>
          <a:p>
            <a:endParaRPr lang="en-US" dirty="0"/>
          </a:p>
        </p:txBody>
      </p:sp>
      <p:sp>
        <p:nvSpPr>
          <p:cNvPr id="3" name="Content Placeholder 2"/>
          <p:cNvSpPr>
            <a:spLocks noGrp="1"/>
          </p:cNvSpPr>
          <p:nvPr>
            <p:ph sz="half" idx="2"/>
          </p:nvPr>
        </p:nvSpPr>
        <p:spPr>
          <a:xfrm>
            <a:off x="457200" y="2174874"/>
            <a:ext cx="4040188" cy="4350469"/>
          </a:xfrm>
        </p:spPr>
        <p:txBody>
          <a:bodyPr>
            <a:normAutofit fontScale="77500" lnSpcReduction="20000"/>
          </a:bodyPr>
          <a:lstStyle/>
          <a:p>
            <a:pPr>
              <a:buNone/>
            </a:pPr>
            <a:r>
              <a:rPr lang="en-GB" dirty="0" smtClean="0"/>
              <a:t>	</a:t>
            </a:r>
            <a:r>
              <a:rPr lang="en-GB" i="1" dirty="0" smtClean="0"/>
              <a:t>‘During that long process, or rather succession of processes, in which the sexual organs of the human female are employed in forming; lodging; expelling, and lastly feeding the offspring, there is no time at which the mind may not become disordered; but there are two periods at which this is chiefly likely to occur, the one soon after delivery, when the body is sustaining the effects of labour, the other several months afterwards, when the body is sustaining the effects of nursing’.</a:t>
            </a:r>
          </a:p>
          <a:p>
            <a:pPr>
              <a:buNone/>
            </a:pPr>
            <a:r>
              <a:rPr lang="en-GB" dirty="0" smtClean="0"/>
              <a:t>	</a:t>
            </a:r>
          </a:p>
          <a:p>
            <a:pPr>
              <a:buNone/>
            </a:pPr>
            <a:r>
              <a:rPr lang="en-GB" dirty="0" smtClean="0"/>
              <a:t>	</a:t>
            </a:r>
            <a:endParaRPr lang="en-GB" dirty="0"/>
          </a:p>
        </p:txBody>
      </p:sp>
      <p:sp>
        <p:nvSpPr>
          <p:cNvPr id="10" name="Text Placeholder 9"/>
          <p:cNvSpPr>
            <a:spLocks noGrp="1"/>
          </p:cNvSpPr>
          <p:nvPr>
            <p:ph type="body" sz="quarter" idx="3"/>
          </p:nvPr>
        </p:nvSpPr>
        <p:spPr>
          <a:xfrm>
            <a:off x="4645025" y="1124744"/>
            <a:ext cx="4041775" cy="864097"/>
          </a:xfrm>
        </p:spPr>
        <p:txBody>
          <a:bodyPr>
            <a:normAutofit fontScale="62500" lnSpcReduction="20000"/>
          </a:bodyPr>
          <a:lstStyle/>
          <a:p>
            <a:r>
              <a:rPr lang="en-GB" dirty="0"/>
              <a:t>W.H. </a:t>
            </a:r>
            <a:r>
              <a:rPr lang="en-GB" dirty="0" err="1"/>
              <a:t>Bagg</a:t>
            </a:r>
            <a:r>
              <a:rPr lang="en-GB" dirty="0"/>
              <a:t>, after a photograph by H.W. Diamond,</a:t>
            </a:r>
            <a:r>
              <a:rPr lang="en-GB" i="1" dirty="0"/>
              <a:t> Puerperal Mania in Four Stages</a:t>
            </a:r>
            <a:r>
              <a:rPr lang="en-GB" dirty="0"/>
              <a:t>, from John </a:t>
            </a:r>
            <a:r>
              <a:rPr lang="en-GB" dirty="0" err="1"/>
              <a:t>Conolly</a:t>
            </a:r>
            <a:r>
              <a:rPr lang="en-GB" dirty="0"/>
              <a:t>, “Case Studies from the Physiognomy of Insanity”, </a:t>
            </a:r>
            <a:r>
              <a:rPr lang="en-GB" i="1" dirty="0"/>
              <a:t>The Medical Times and Gazette</a:t>
            </a:r>
            <a:r>
              <a:rPr lang="en-GB" dirty="0"/>
              <a:t> (1858)</a:t>
            </a:r>
            <a:endParaRPr lang="en-US" dirty="0"/>
          </a:p>
        </p:txBody>
      </p:sp>
      <p:pic>
        <p:nvPicPr>
          <p:cNvPr id="18" name="Content Placeholder 17" descr="default.jpg"/>
          <p:cNvPicPr>
            <a:picLocks noGrp="1" noChangeAspect="1"/>
          </p:cNvPicPr>
          <p:nvPr>
            <p:ph sz="quarter" idx="4"/>
          </p:nvPr>
        </p:nvPicPr>
        <p:blipFill>
          <a:blip r:embed="rId3">
            <a:extLst>
              <a:ext uri="{28A0092B-C50C-407E-A947-70E740481C1C}">
                <a14:useLocalDpi xmlns:a14="http://schemas.microsoft.com/office/drawing/2010/main" val="0"/>
              </a:ext>
            </a:extLst>
          </a:blip>
          <a:srcRect t="7961" b="7961"/>
          <a:stretch>
            <a:fillRect/>
          </a:stretch>
        </p:blipFill>
        <p:spPr>
          <a:xfrm>
            <a:off x="4645025" y="2174875"/>
            <a:ext cx="4041775" cy="434975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764704"/>
          </a:xfrm>
        </p:spPr>
        <p:txBody>
          <a:bodyPr/>
          <a:lstStyle/>
          <a:p>
            <a:r>
              <a:rPr lang="en-GB" b="1" dirty="0" smtClean="0"/>
              <a:t>Hysteria</a:t>
            </a:r>
            <a:endParaRPr lang="en-GB" b="1" dirty="0"/>
          </a:p>
        </p:txBody>
      </p:sp>
      <p:sp>
        <p:nvSpPr>
          <p:cNvPr id="7" name="Content Placeholder 6"/>
          <p:cNvSpPr>
            <a:spLocks noGrp="1"/>
          </p:cNvSpPr>
          <p:nvPr>
            <p:ph sz="half" idx="1"/>
          </p:nvPr>
        </p:nvSpPr>
        <p:spPr>
          <a:xfrm>
            <a:off x="395536" y="836712"/>
            <a:ext cx="4320480" cy="5904656"/>
          </a:xfrm>
        </p:spPr>
        <p:txBody>
          <a:bodyPr>
            <a:normAutofit fontScale="92500"/>
          </a:bodyPr>
          <a:lstStyle/>
          <a:p>
            <a:r>
              <a:rPr lang="en-GB" dirty="0" smtClean="0"/>
              <a:t>The </a:t>
            </a:r>
            <a:r>
              <a:rPr lang="en-GB" dirty="0" smtClean="0"/>
              <a:t>‘daughters</a:t>
            </a:r>
            <a:r>
              <a:rPr lang="en-GB" dirty="0" smtClean="0"/>
              <a:t>’ disease’?</a:t>
            </a:r>
          </a:p>
          <a:p>
            <a:r>
              <a:rPr lang="en-GB" dirty="0" smtClean="0"/>
              <a:t>A Victorian epidemic?</a:t>
            </a:r>
          </a:p>
          <a:p>
            <a:r>
              <a:rPr lang="en-GB" dirty="0" smtClean="0"/>
              <a:t>Connections to social class? Did the working class get it?</a:t>
            </a:r>
          </a:p>
          <a:p>
            <a:r>
              <a:rPr lang="en-GB" dirty="0" smtClean="0"/>
              <a:t>‘Social’ and ‘medical’ causes</a:t>
            </a:r>
          </a:p>
          <a:p>
            <a:r>
              <a:rPr lang="en-GB" dirty="0" smtClean="0"/>
              <a:t>Over-work?</a:t>
            </a:r>
            <a:r>
              <a:rPr lang="en-GB" dirty="0" smtClean="0"/>
              <a:t>/over</a:t>
            </a:r>
            <a:r>
              <a:rPr lang="en-GB" dirty="0" smtClean="0"/>
              <a:t>-education?</a:t>
            </a:r>
          </a:p>
          <a:p>
            <a:r>
              <a:rPr lang="en-GB" dirty="0" smtClean="0"/>
              <a:t>A form of protest against patriarchy?</a:t>
            </a:r>
          </a:p>
          <a:p>
            <a:r>
              <a:rPr lang="en-GB" dirty="0" smtClean="0"/>
              <a:t>Allowed women to assume the ‘sick role’/invalid?</a:t>
            </a:r>
          </a:p>
          <a:p>
            <a:r>
              <a:rPr lang="en-GB" dirty="0" smtClean="0"/>
              <a:t>Rebellion?</a:t>
            </a:r>
          </a:p>
          <a:p>
            <a:r>
              <a:rPr lang="en-GB" dirty="0" smtClean="0"/>
              <a:t>A rich visual archive</a:t>
            </a:r>
          </a:p>
          <a:p>
            <a:endParaRPr lang="en-GB" dirty="0"/>
          </a:p>
        </p:txBody>
      </p:sp>
      <p:pic>
        <p:nvPicPr>
          <p:cNvPr id="40962" name="Picture 2" descr="Female patient with twitching eyelids"/>
          <p:cNvPicPr>
            <a:picLocks noChangeAspect="1" noChangeArrowheads="1"/>
          </p:cNvPicPr>
          <p:nvPr/>
        </p:nvPicPr>
        <p:blipFill>
          <a:blip r:embed="rId3" cstate="print"/>
          <a:srcRect/>
          <a:stretch>
            <a:fillRect/>
          </a:stretch>
        </p:blipFill>
        <p:spPr bwMode="auto">
          <a:xfrm>
            <a:off x="4860032" y="980728"/>
            <a:ext cx="3600400" cy="551723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78098"/>
          </a:xfrm>
        </p:spPr>
        <p:txBody>
          <a:bodyPr/>
          <a:lstStyle/>
          <a:p>
            <a:r>
              <a:rPr lang="en-GB" b="1" dirty="0" smtClean="0"/>
              <a:t>Women’s agency?</a:t>
            </a:r>
            <a:endParaRPr lang="en-GB" b="1" dirty="0"/>
          </a:p>
        </p:txBody>
      </p:sp>
      <p:sp>
        <p:nvSpPr>
          <p:cNvPr id="3" name="Content Placeholder 2"/>
          <p:cNvSpPr>
            <a:spLocks noGrp="1"/>
          </p:cNvSpPr>
          <p:nvPr>
            <p:ph idx="1"/>
          </p:nvPr>
        </p:nvSpPr>
        <p:spPr>
          <a:xfrm>
            <a:off x="457200" y="980728"/>
            <a:ext cx="8229600" cy="5472608"/>
          </a:xfrm>
        </p:spPr>
        <p:txBody>
          <a:bodyPr>
            <a:normAutofit fontScale="85000" lnSpcReduction="20000"/>
          </a:bodyPr>
          <a:lstStyle/>
          <a:p>
            <a:r>
              <a:rPr lang="en-GB" dirty="0" smtClean="0"/>
              <a:t>Culture of invalid– could be utilised by women</a:t>
            </a:r>
          </a:p>
          <a:p>
            <a:r>
              <a:rPr lang="en-GB" dirty="0" smtClean="0"/>
              <a:t>Birth control – many of its advocates were women</a:t>
            </a:r>
          </a:p>
          <a:p>
            <a:r>
              <a:rPr lang="en-GB" dirty="0" smtClean="0"/>
              <a:t>Women’s move into medical practice as doctors, professional nurses, health visitors, etc. – focus on women and children’s medicine, often advocate for women</a:t>
            </a:r>
          </a:p>
          <a:p>
            <a:r>
              <a:rPr lang="en-GB" dirty="0" smtClean="0"/>
              <a:t>Women direct household income, which for some meant exercised choice in who to employ as doctors.</a:t>
            </a:r>
          </a:p>
          <a:p>
            <a:r>
              <a:rPr lang="en-GB" dirty="0" smtClean="0"/>
              <a:t>Some interventions beneficial e.g. </a:t>
            </a:r>
            <a:r>
              <a:rPr lang="en-GB" dirty="0" err="1" smtClean="0"/>
              <a:t>B’ham</a:t>
            </a:r>
            <a:r>
              <a:rPr lang="en-GB" dirty="0" smtClean="0"/>
              <a:t> Women’s Hospital treated many women with severe gynaecological problems, problems of multiple births etc. – prolapsed womb, varicose veins, etc. Women also had real </a:t>
            </a:r>
            <a:r>
              <a:rPr lang="en-GB" dirty="0" smtClean="0"/>
              <a:t>sufferings and complaints.</a:t>
            </a:r>
            <a:endParaRPr lang="en-GB" dirty="0" smtClean="0"/>
          </a:p>
          <a:p>
            <a:r>
              <a:rPr lang="en-GB" dirty="0" smtClean="0"/>
              <a:t>Household medicine – women as medical activists or day to day practitioners and carers.</a:t>
            </a:r>
          </a:p>
          <a:p>
            <a:endParaRPr lang="en-GB" dirty="0" smtClean="0"/>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GB" b="1" dirty="0" smtClean="0"/>
              <a:t>Women doctors</a:t>
            </a:r>
            <a:endParaRPr lang="en-GB" b="1" dirty="0"/>
          </a:p>
        </p:txBody>
      </p:sp>
      <p:sp>
        <p:nvSpPr>
          <p:cNvPr id="3" name="Content Placeholder 2"/>
          <p:cNvSpPr>
            <a:spLocks noGrp="1"/>
          </p:cNvSpPr>
          <p:nvPr>
            <p:ph idx="1"/>
          </p:nvPr>
        </p:nvSpPr>
        <p:spPr>
          <a:xfrm>
            <a:off x="457200" y="1268760"/>
            <a:ext cx="8229600" cy="5184576"/>
          </a:xfrm>
        </p:spPr>
        <p:txBody>
          <a:bodyPr>
            <a:normAutofit/>
          </a:bodyPr>
          <a:lstStyle/>
          <a:p>
            <a:r>
              <a:rPr lang="en-GB" dirty="0" smtClean="0"/>
              <a:t>Only 25 in England and Wales 1881, 495 1911 – impact out of all proportion to numbers</a:t>
            </a:r>
          </a:p>
          <a:p>
            <a:r>
              <a:rPr lang="en-GB" dirty="0" smtClean="0"/>
              <a:t>Many were feminists – Elizabeth Garrett Anderson and Sophia Jex-Blake</a:t>
            </a:r>
          </a:p>
          <a:p>
            <a:r>
              <a:rPr lang="en-GB" dirty="0" smtClean="0"/>
              <a:t>Worked in obstetrics, paediatrics, public health, school medicine, birth control (in early </a:t>
            </a:r>
            <a:r>
              <a:rPr lang="en-GB" dirty="0" smtClean="0"/>
              <a:t>C20</a:t>
            </a:r>
            <a:r>
              <a:rPr lang="en-GB" baseline="30000" dirty="0" smtClean="0"/>
              <a:t>th</a:t>
            </a:r>
            <a:r>
              <a:rPr lang="en-GB" dirty="0" smtClean="0"/>
              <a:t>) and </a:t>
            </a:r>
            <a:r>
              <a:rPr lang="en-GB" dirty="0" smtClean="0"/>
              <a:t>private practice with women. Small number set up hospitals. Also produced health advice literature for women.</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Elizabeth Garrett Anderson and Sophia Jex-Blake</a:t>
            </a:r>
            <a:endParaRPr lang="en-GB" dirty="0"/>
          </a:p>
        </p:txBody>
      </p:sp>
      <p:sp>
        <p:nvSpPr>
          <p:cNvPr id="6" name="Content Placeholder 5"/>
          <p:cNvSpPr>
            <a:spLocks noGrp="1"/>
          </p:cNvSpPr>
          <p:nvPr>
            <p:ph sz="half" idx="2"/>
          </p:nvPr>
        </p:nvSpPr>
        <p:spPr/>
        <p:txBody>
          <a:bodyPr/>
          <a:lstStyle/>
          <a:p>
            <a:endParaRPr lang="en-GB"/>
          </a:p>
        </p:txBody>
      </p:sp>
      <p:pic>
        <p:nvPicPr>
          <p:cNvPr id="1026" name="Picture 2" descr="http://upload.wikimedia.org/wikipedia/commons/thumb/a/a6/Sophia_Jex-Blake_as_a_young_woman.jpg/220px-Sophia_Jex-Blake_as_a_young_woman.jpg"/>
          <p:cNvPicPr>
            <a:picLocks noChangeAspect="1" noChangeArrowheads="1"/>
          </p:cNvPicPr>
          <p:nvPr/>
        </p:nvPicPr>
        <p:blipFill>
          <a:blip r:embed="rId3" cstate="print"/>
          <a:srcRect/>
          <a:stretch>
            <a:fillRect/>
          </a:stretch>
        </p:blipFill>
        <p:spPr bwMode="auto">
          <a:xfrm>
            <a:off x="4932040" y="1556793"/>
            <a:ext cx="3600400" cy="4464496"/>
          </a:xfrm>
          <a:prstGeom prst="rect">
            <a:avLst/>
          </a:prstGeom>
          <a:noFill/>
        </p:spPr>
      </p:pic>
      <p:sp>
        <p:nvSpPr>
          <p:cNvPr id="1028" name="AutoShape 4" descr="data:image/jpeg;base64,/9j/4AAQSkZJRgABAQAAAQABAAD/2wCEAAkGBhISERUUEhQVFRUUFhkXFxcYFhUXFBcVFRUXFBcXFxUXHCYeFxojGRcVHy8gJCcpLCwsFR4xNTAqNSYrLCkBCQoKBQUFDQUFDSkYEhgpKSkpKSkpKSkpKSkpKSkpKSkpKSkpKSkpKSkpKSkpKSkpKSkpKSkpKSkpKSkpKSkpKf/AABEIAN8AtgMBIgACEQEDEQH/xAAcAAABBQEBAQAAAAAAAAAAAAADAgQFBgcAAQj/xABAEAABAwIEAwYDBgQFAwUAAAABAAIRAyEEBRIxQVFhBhMicYGRMqGxByNCwdHwFFJygjNikrLhotLxFiQ0Q1P/xAAUAQEAAAAAAAAAAAAAAAAAAAAA/8QAFBEBAAAAAAAAAAAAAAAAAAAAAP/aAAwDAQACEQMRAD8AmWolNcGojWoFt8kgi6I0pOnkgS1i5zbwUpqIgQAF1QIgEJJCAZEob2o0KJxue0qZ06tT/wCUXPryQGeUBxSGVKj7wAPMlDxDnN4T6R7IPajE2qsXDGCJn99eKWSgA5qb1Ajzq2ItxF4Qqjfkga1ChFHcyUIhAF7UMozggvQCKE8opQXOQIcuSdfJcg1MJbWrgxEaUCi1CcEVDIQJAuiNCC5EpkygIShVaoG5iLohCqnanNhPdC8fEOExsT8/qgaZ12jqViaeHJa3Z1Q21eXIIOTZI0Olzi48dP67/NRbcQT5dP1NoU9lj3EDwgjlcoLLhKFEN5epJ9pQ8dhKT9p8wJ/NIBqBoAgegEeSY1sZUG4e4ebQPO4lBHY6g1hvB/qEA+UKKr5g8SwGQ4S2ZEA/5vOFI4yoH/hePUOvtwFlV6uYvovdAF26RPIO1bdPyQSeW5c9rNdN+ojVqZEGQLgjiZjqlYV+JBb3xBbVaXNiPDEcvNCwOZ05Lw4sfUEu4iTY2T3D4lmhtJrvgn4om5nccEBkF70tzkFxQIcUh65zkNxQIcUFxSnOSHoBuXLxy5BrrWpTGomhEZSQCSNITvukBzEAISgPkiAIdVwY0k7D3QIxNUtY4iJAJaCYl3ADneFH5Z9ngLdVd5c913RESbm/movDVXYjEOqvJaygWkNNt3W9LTPMBaDgMZqA/VBUsz7KtpCabR7Xty/RQVPG938QHqHT7LWzhWOFxKb18iokWaB1CDL6Ob1Kjg1sgE/FADQOZ4k+yn6WIqU2NLXU6bCfvHks7ydxHeAiNMmBuU/x3Z8NcHN4HZPauAYaJBALiIu0OaSAYBafPdBAdouz5e3vaDWVCYPhADXsP4wPwuBsYsbWWa53gyb6S0jhJt6LbspwPctaxoAZJLQDLRquQOQH5qjduslLapLWktfwHzQZcyrJABDeqf0sG4EvNQCB4dJmTw8k0x2UVGGzTB2slYXA1ngBrePGwnqeCC1YSrqYDzF/PivXoOBw/d02tJkjfzJJRnBAAoT0dyE8IAuCE8IrxCbV8W0CwE7eqDnOXJFR0RJvyA2XINqaEQFN2vRmuQGKBUSy9Ce9AMlCxGZ1KQJpUnVHTHwFwEAG1jO45cUt74UBju29Wk/RTgDawm/5oHmK7XYxtEmvhoa4SHPY4ATsHAtIB9eKb4DtUKVKm43c6LDyuoDN+0OLxLC2o7wn8Is315qOys6opOF9mnz5INSwPavWAAdTnGwA+p4Kx4eqSLrLcky2vSrCfhGx5zzWjYKoSLlAvE4UnZeYfCnSQdyE8AShUCCJy/C1BBeA3fwgzHqkZ5lLa7C3jwPEKYe+QgFBkmZ0K2HnWzUG/iiYHkorCYlz9RcwC9iBE+i212SisCHjwu35kdFUe0PY3TWAw41NI2m7SAAQfeeaCiuC8Kc4ugWuIIgixB3EcxwTMhAl6E4IhKQ4IGeNrhrSUzexxaNreKevJO8awEX47eaQ2p+EiI3dwQJw1cvFgJG8mF6nVKk3hHquQalTRw5NmOXoqIHLj1Q3lD7xed4gRiXjSZ6fVRGa5I15DmNgje/DopTGXY6OIP0UXh8xfEOtwJQRzcCSD0sotjAMZQ5962fUx+ZUzmWatY0gb8l5k+S71ao8Th4QfwjifM7dEFj7V4hlFrSKgDiPC2JLiNwPSUzyTtSSQHWTbEZeHeIklwsHGJA5G2yi6NB7nEnwFp2jcRvPn9EGmYXMg4J2KipuXYgtHiUhRzpoB1HZBYHVrgcSdk/weEES4yeXAKHyJjnN714g1PgHEM5xzd9I5ptnvaMu1UaI1T4bGzy7W0tHQablBYa2P8WlkdTyvFlCuNhBJN5PUiN+coGFc9oEu/DfoS7UfM9fZHDhEcEEJm3Zhla4JD9p4G9p+k9FUcx7N1qUlzZb/M24/ULTGj/ylPongfIoMYeEMhaTnvY5tYF9OGVOP8rj1/VZ9jMMabixwhwMEFBF1nDUAU1Yx0nUIAJPnyS8UTrkLyoHP3G49oQDrZiRBF5+S5MyyLCPNcg2YFLb5oU2XFyAk3XjnckIPQ+8QHdt0mE8dlIc2dPBS3ZWgHU3agCNXEA8OqnjgKZHwj0sgyrG5SO+pyBEyfRSMqw55l1NoLmtiOP/AJVbe5ANzk0xdEOuJ1DiOI5FOHFI0oGdTPWtaQbmIA4yoDF5jV/CHHrBIHG6srsOJnSJ5wJSsNhjVqd234WgPrGYDaUw7+4gGB0lBYsZ2hfUp0wy76rLR4QBF3E/haYInzuIR6GDdSMOLTA3aIseEcBvxv7pvg263Gqzw6nEgRH3YcQ2LAtbDS4RI8Z5hSDyXOQed8WjUdpEebiBblul976k8E0xeENRzJNmP1gc9LSBPTUQh1ceGOsNT3ktY3np3M8BF5QTVEHiR++qcsEplhGugazJ48GjoAnzEHvdqodvMo1U++A8VOdRG5af0KuYuk1qAc0giQRBHMHcIPnpjA+Z2BlMn1yS4T4SdlOdruz5wuKewT3bvGy+7TsOpabeyg3NHIzMeXVAI+i5EolrfiaXdJiF4g1jWuD0CpUQzUMIDvqJBqQgd6kucEF37I4pvdmHC5PToVZe8EbrFP4t7HQGEAkkdb7/ADUhTxjiJLgOklBKdvsxxAq0W0naaV3VDIEwbNv0TMVQR5qIzN+u2oGJttA6FPsOYaB0CAy9aFw2lRWa5q5p0Urk+tzaAgJjceZcymCXNu47xsAAOJJgeqlMro1KOF0RNbFvIJFzpA7uoT/laHN9jzRuzvZvTTa+rxcCZJOuqZAcRGzQSALX1HkpVmmlq7m7nHuaYduGuGp5AdBLi8/EN0CMsqio94bBp0iGUiC0+GInw8wAPRTNLCGyJgMAKbA2L8eN4hdjS/TDTBcdIPETuR5CT6IGwBku9ByhtvmZPsq5g8bTZVdUeSXEllJoGp5Au7S3hLibq1Vg1gDRsBA9NlW8rwA72q8Rqc7SJPwsbsCBJudRgcxKCfweIe//AOvT/U+XR1DbDyT+n1j0TfD4e3E+Q0t9k7a3p8kBqa9ISWNhKQUn7S8n77DawPFROr+w2cP9p9CspOFlwA9Vv2ZNBp1A7YscD5FplYZlzixxdE38XlYIDUsrDd7eS5PMRjwDtPkuQWFxCSSkvBlIKDi+PzSC5aZ2TyxrcIzU1pLxrMgH4tt+kIuL7JYWpvTAPNpLfkEGQtxDGPIdq1cnbXv4TyUjTpg3Hygj3Vuxf2ZUy7Uyq7aIeA4QOogqNrfZzXbdhH9ry0f6XCEFYx7AwDSLnc9Oqc4et4QTyRcdkWLpE62vLeMsn/qCYYLDueY4D3vvZAd1dz7MMfUpeWZa0VWucJhwEc3EE+WwPrCkBgoHCwTTMseKFOm7icQwnedLdUwP6Q5Bdf4UOph7z3ZdTuwE6KbSInzAPS/zZdk8W3EGpWaPu6YbTpMn+Ulxe6bk6tjyUf2xzg1qdLC03aXVLudIAFMAAi/xSCI6hPOyuGZQpOpsDgCW/FMGBE3kT5FBZKdUEeX1XNp6nTwZYf1EX9gY9SmFPEw5xEWM+adYSppaJvN/UmfzQJxuGmOSb5ZhtLIEgSTwEySZ5ndOcc5+k6IB4TdCy/GMDQIL3AeJ0Q3V68ED6nh+c+8ozMOmoxlV3wMA6kpYNbiWD0KB2acJDkEOqDeD7pfeHigjM6c3u3tc4NDmuBcTEAtN44rGsLhrOva9+YkgH5LXe1cfwtfn3bo9uayWk4upwbBoIF99r+8oG/8ABl4Hi0kWPVci5WJBnouQWDEZixvxEDzITzI6dPFTpqARwtJ6wSFQRl7ibzfmj5thjTLCLSwEEWMi242QfROFx1INa0S2AGiQRsIF9k7YQdiI81855b24xlA+Gs5w/lf4h81Zsr+1pzf8aj60nFvuCb+6DZiFwVCy77UsM8D73STwqNPycJCtGXdoqVYSxzXDm1wcPrKCWlROf4WiKL3uYyQIDtIkOPhFx1I9lIMxTCbOH0+qqv2kZs2nRp0//wBHmfJo/VBW8VjQ3dRuZ0e+p06YiXDUJP8AmqMPzc02UDj8069PbinGWZo6oxjWNPescQ1wBNif0It0QOatWqKQp1aQlpABc8NLjtDYOpxMC4GzVYOy9YtqOpukeGwnUJEEw4aQRDgNuG6HgMsfTc5zi99R0SX6Lj4g0C/oLcUXC03966p3ctDQNQIs6ADcxIgDyhBNGk4ky64J2gW4fJIwmbw0XmLJk/OdL+BDgHA8Z2cPQ/7gmFPO8KAA0v1CxEcRuguBxTXM3OyLgwCQBsPrxVNb2ma0WBPn9VZ8BiRpaCQCRMEwboJ1rjwRITQYpjIBIE7NEl3sAitxbnHw03RzdDflMoDOagVrIpceMJtiTwQQ/aDENZh6jn/DYH+5wH5rNq5bUnSRBBA4RBKuv2hP04Qj+Z7R6AE/UBUTB0WttINp353hBH1HGi0B1yZ48FyVnFHU/VpJnlwXIJ9+S1ifDQe0c3NI+UIpyuixurFieA1NdAHSy0KtiKxH+NTHkQfoFAZ1kpriKle3Qf8AKDNM6OCn7lrh1BMexUGRf9haDiOwNEE/ffIf9yj29jqLnhjakucYF2gcSZJdAsEEdkeV4d8Gs+J9vdXbCdg8JUANCu9jubHg3VLwoZTraA4ETAmIMbdIO0rQshpMlrX4ZtOoQHMJsHNsZaeO4sgR/wCnM1o2p4hldnKpYwOF/wAlYqmUfxGG7jE04IaBIuNQEB7Xbg9VK4fECLpxqlBi+I7I/wAPULasv5E/C4cCBxRmwIDbRyt5eq0ztDk4xFIt/ELtPJ36FZjXpPY4tc0hwsRB/cILJhQWUge8L9QGmbiBJbHHn7oxzICnpc6px4vvI6tVeoYnENApU6Ze19wYI0OmSA7aDPHb1RMVkePcYboFuOkTa4mDdBEYLGOqte2QO7J0mb9POYgovfuDtQdp1DUbagCd4tYfqpXLuweLYXeFpDmCPFbVfnBG6msr+zuoNJq1QyBBDLk2G7rDggqOIr1X+EOc88u7vbbh1WgZLiNNMaMHWPhEuBph5tckF2oeqsOW5dSoDSwG+5JJcfNxugYnE6JJk6TMt+PSen4gDaEC8oxNB0hjDTqfia8FtTzM/EOoMJ7WqQoypnlGqIaTq4HTBnmOSVRxBdvuEDrWmz7u8kuo60oNEHigqf2jn7hnIvPyas3x2GlneAxAAjitP+0Sh/7djuVT/c136LK8bVMQNiB8kDduZ1m/iJ+a5Apg8VyDZKPZSk1rTqc43N3OIkk2Inh9USj2RpOkhoM8yY3Bnf5KfxGA0AmmGybmXaRJ4hQGaZ1iKewbTtwM+080DjEdiMM1rBEltz4dW+/X3VX7Z5JhaVMhsd5EhrWgwInxkfCElmZVSSTi20xN5J1H0SqmcUO6qMY5jyQZc6znmL/8IKbiMG5o8QFwI9eOpWfs5Uxraumo1+ktGl+lxpgACBOyg80xtFwBazSBIOmeNxvyUpkXbrEaTSjWBsTuALBBoVLHVABqb6hPsNjpVMwnbIj/ABGn8vkpRvamidiEFuwtUOdAUk1qqWSZ6x1Vo/mBAPpKsb8waBPSUDLEVddTmJLQDNuUg7gkEeoSHMAMeonlM+4JI9Aq7V7UUzJadQPA2F7+czHsE3PadziLhoFhsT6yN4QW92Ig8wRPqLFCfmQCqA7RHWWud+CR0Oox62lArZ/J5j9ygtlXNQRuo2pjCHB2/WbFvJ3NVh2bGZBsjUs7HOyC1YaiNx7cvZPSdI5lVDD55fe0+qnMDjy8iIM9eHNBKC5idk7pUwh4emN07axBEdocq7/DVKYnURLf6m3H6LJcP2XxGJBDKZA5u8IB6fT0W6d1ZR2ZZSH+JpLXCY30meYH14IMVZ9nuYAn7pp6l7AD5SuV8zeriMOZNB1cvcbsdYAARIK5BDZr9plZzoosa1o2LhqJ6wm2UYx9fVUquL3zxOw5AKuGjxUv2ddBc3yKAma5BqeHs47jy4qKrYctdpdZTtfP2Nqmm4RA3URWxoq1jpHCx8kDCrgCfU2A4lTGXYAUmRHiPxH8vRG/hzpHMGUUkOuP3zQILUI0G8gnAakuCDyhULHAtsWkEKwN7XGPE09YVfhAqY1jXQTdAHG1tNQlshpJI8iZhIdmUiP+EnH4qRpaJnj58lGPY/f8kEk7HHVveAvf4jjKa0srq1ALfJTWC7D16pknSP3wQRxxwB+JIOY3tJ8gVdMB9m4buSepU1hOwzGm6DP8v72o4aWuHmtG7PZM5oBcpjB5Iyntv6KRaxAmhR5pwGrzZRbs57wPGG0vNMgPJJgHchtvEY47XCB/WrhvMnkLn15IFRrncQ2/C9uU8EvDYcNbLSTq8RJ3M8+Xku1A+aANWnK5evxBBuFyDEGibIlCv3dSeYKWGXNuKZ5rROgOHNBH4oOqOdU4Sn3Z2j4nOiwEepKlMsy0CleLi88yiUcPp8LQInbqgLiXRTdzgx0KFh2BrQBYAfv5rseYYW8XkNHvf5I2Hpl3hYCTyCBPqkuKlqHZ+oT4mVP7WT/1GyfDIHNH/wAd589JPtqQVvVzMBJq0qLrFkl1gSOP5J7muDLN2lk7BwiegPNR+DzCm1wcYJYbtMxq2A80E7l3ZIXJi1h5kXKKzsuC6SLWEGLAXv1N1bWUojy9j+5QhjmzUbBGnU4uOxkiC3nA/LmgFlGXUXSWtsxxbfi5tiVPMwzRsEwy8tZp4BwAPCHxMnzuphrUAXOslU64KOGBBdiWzDQXEbwLDzdsgUW80PFYxlJhfUcGgcT+XMr0B530tvsPEfUmyTWwrSQS0OI21CY8gbfJBAV8TXxhhjdFH/MYL+rgOHRSGT5fUp1DqcC0sjS1ulog/oT7o9THFtg0D0slUMSSblA4w9PRLNxct8ibj0M+kLyrR4ixQMTjg19OT8R0+pFvmB7p0SgbOuuXVGiZC5BjrbPgjdOsVhO8AYBJJ2G/klMoSQ7mAfknBqmnrcDu2OomdjwQOqGVHSGu35DYeZ2XUss7x2mgw1Ts4j/DB6v2Ck8ryx2JAbJZRYGmoQfE9zmg6RyAHFXLBYVlNgZTaGtbsAgr2W9h6Yh1fxu/lEhg6cyrFQwrGCGNDR0AH0QcbnNKlOt3yJ/JQ9f7QMI0wXO/0u/RBYtKDWYq2PtJwXFz/wDQ79E7wfbHDVnaaWuo7kGxHq8gIPM5wDajC2AZ9vNVDP8AKRTOHw7WtdqfdttZEfGTvZXHMe0bKJaK1N7A/wAIPgcJPCGmf3umWHy+kKzniS6sQZJJ220k3ba0IJfFPLWTe14UXWa7VqZ4mv8AhERpDjLzPHjYqd7mQQbz+aZj4iBAa2QPObzbogic1q1S0w0gEeo4/VTWVZsatIFrXF8Q4Xs4WIPK/wBU0diYMHYWTDEZfTqPnvalNpu9jSQHkbSgNmfaw94KNIFxB+8c2+gbFoI/EU+o9pA0CabgPKwUll2AosaAxgHpc9SeJTl2FbxA9kAsFmVOqPA4HpxTju1HVMgpEyBpPNtk8wxc2zjMceKAWLp2mJPkolz3tM6TEqxhyFUaCgqWb4/7u4IIIIseBkFWmnWBAP8AMJHkUwzXLmuabcEvBP8AuW9Le1kDqpSXL2lUlcg//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30" name="Picture 6" descr="http://www.notablebiographies.com/images/uewb_01_img0028.jpg"/>
          <p:cNvPicPr>
            <a:picLocks noChangeAspect="1" noChangeArrowheads="1"/>
          </p:cNvPicPr>
          <p:nvPr/>
        </p:nvPicPr>
        <p:blipFill>
          <a:blip r:embed="rId4" cstate="print"/>
          <a:srcRect/>
          <a:stretch>
            <a:fillRect/>
          </a:stretch>
        </p:blipFill>
        <p:spPr bwMode="auto">
          <a:xfrm>
            <a:off x="899592" y="1628800"/>
            <a:ext cx="3626026" cy="450912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idx="4294967295"/>
          </p:nvPr>
        </p:nvSpPr>
        <p:spPr>
          <a:xfrm>
            <a:off x="165100" y="293066"/>
            <a:ext cx="3635896" cy="1162050"/>
          </a:xfrm>
        </p:spPr>
        <p:txBody>
          <a:bodyPr>
            <a:normAutofit/>
          </a:bodyPr>
          <a:lstStyle/>
          <a:p>
            <a:r>
              <a:rPr lang="en-GB" sz="2800" b="1" u="sng" dirty="0" smtClean="0"/>
              <a:t>Medical Women</a:t>
            </a:r>
            <a:endParaRPr lang="en-GB" sz="2800" b="1" u="sng" dirty="0"/>
          </a:p>
        </p:txBody>
      </p:sp>
      <p:sp>
        <p:nvSpPr>
          <p:cNvPr id="12" name="Text Placeholder 11"/>
          <p:cNvSpPr>
            <a:spLocks noGrp="1"/>
          </p:cNvSpPr>
          <p:nvPr>
            <p:ph type="body" sz="half" idx="4294967295"/>
          </p:nvPr>
        </p:nvSpPr>
        <p:spPr>
          <a:xfrm>
            <a:off x="457807" y="1435100"/>
            <a:ext cx="3008313" cy="4691063"/>
          </a:xfrm>
        </p:spPr>
        <p:txBody>
          <a:bodyPr>
            <a:normAutofit/>
          </a:bodyPr>
          <a:lstStyle/>
          <a:p>
            <a:r>
              <a:rPr lang="en-GB" sz="2400" dirty="0" smtClean="0"/>
              <a:t>Fashionably </a:t>
            </a:r>
            <a:r>
              <a:rPr lang="en-GB" sz="2400" dirty="0" smtClean="0"/>
              <a:t>dressed female doctor claims greater surgical competence than a male practitioner</a:t>
            </a:r>
            <a:endParaRPr lang="en-GB" sz="2400" dirty="0"/>
          </a:p>
          <a:p>
            <a:r>
              <a:rPr lang="en-GB" sz="2400" i="1" dirty="0" smtClean="0"/>
              <a:t>Punch</a:t>
            </a:r>
            <a:r>
              <a:rPr lang="en-GB" sz="2400" dirty="0" smtClean="0"/>
              <a:t>, 14 September 1872 </a:t>
            </a:r>
            <a:endParaRPr lang="en-GB" sz="2400" dirty="0"/>
          </a:p>
        </p:txBody>
      </p:sp>
      <p:pic>
        <p:nvPicPr>
          <p:cNvPr id="31746" name="Picture 2" descr="http://punch.photoshelter.com/img/pixel.gif"/>
          <p:cNvPicPr>
            <a:picLocks noChangeAspect="1" noChangeArrowheads="1"/>
          </p:cNvPicPr>
          <p:nvPr/>
        </p:nvPicPr>
        <p:blipFill>
          <a:blip r:embed="rId3"/>
          <a:srcRect/>
          <a:stretch>
            <a:fillRect/>
          </a:stretch>
        </p:blipFill>
        <p:spPr bwMode="auto">
          <a:xfrm>
            <a:off x="155575" y="-136525"/>
            <a:ext cx="9525" cy="9525"/>
          </a:xfrm>
          <a:prstGeom prst="rect">
            <a:avLst/>
          </a:prstGeom>
          <a:noFill/>
        </p:spPr>
      </p:pic>
      <p:pic>
        <p:nvPicPr>
          <p:cNvPr id="31748" name="Picture 4" descr="http://punch.photoshelter.com/img/pixel.gif"/>
          <p:cNvPicPr>
            <a:picLocks noChangeAspect="1" noChangeArrowheads="1"/>
          </p:cNvPicPr>
          <p:nvPr/>
        </p:nvPicPr>
        <p:blipFill>
          <a:blip r:embed="rId3"/>
          <a:srcRect/>
          <a:stretch>
            <a:fillRect/>
          </a:stretch>
        </p:blipFill>
        <p:spPr bwMode="auto">
          <a:xfrm>
            <a:off x="155575" y="-136525"/>
            <a:ext cx="9525" cy="9525"/>
          </a:xfrm>
          <a:prstGeom prst="rect">
            <a:avLst/>
          </a:prstGeom>
          <a:noFill/>
        </p:spPr>
      </p:pic>
      <p:pic>
        <p:nvPicPr>
          <p:cNvPr id="31750" name="Picture 6" descr="http://cdn.c.photoshelter.com/img-get/I0000VDYJz_S6qME/s/900/720/George-Du-Maurier-Punch-Cartoons-1872-09-14-113.jpg"/>
          <p:cNvPicPr>
            <a:picLocks noChangeAspect="1" noChangeArrowheads="1"/>
          </p:cNvPicPr>
          <p:nvPr/>
        </p:nvPicPr>
        <p:blipFill>
          <a:blip r:embed="rId4" cstate="print"/>
          <a:srcRect/>
          <a:stretch>
            <a:fillRect/>
          </a:stretch>
        </p:blipFill>
        <p:spPr bwMode="auto">
          <a:xfrm>
            <a:off x="3923928" y="692696"/>
            <a:ext cx="4320480" cy="562234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06090"/>
          </a:xfrm>
        </p:spPr>
        <p:txBody>
          <a:bodyPr>
            <a:normAutofit fontScale="90000"/>
          </a:bodyPr>
          <a:lstStyle/>
          <a:p>
            <a:r>
              <a:rPr lang="en-GB" b="1" u="sng" dirty="0" smtClean="0"/>
              <a:t>Lecture Outline</a:t>
            </a:r>
            <a:r>
              <a:rPr lang="en-GB" dirty="0" smtClean="0"/>
              <a:t/>
            </a:r>
            <a:br>
              <a:rPr lang="en-GB" dirty="0" smtClean="0"/>
            </a:br>
            <a:endParaRPr lang="en-GB" dirty="0"/>
          </a:p>
        </p:txBody>
      </p:sp>
      <p:sp>
        <p:nvSpPr>
          <p:cNvPr id="3" name="Content Placeholder 2"/>
          <p:cNvSpPr>
            <a:spLocks noGrp="1"/>
          </p:cNvSpPr>
          <p:nvPr>
            <p:ph idx="1"/>
          </p:nvPr>
        </p:nvSpPr>
        <p:spPr>
          <a:xfrm>
            <a:off x="457200" y="980728"/>
            <a:ext cx="8229600" cy="5472608"/>
          </a:xfrm>
        </p:spPr>
        <p:txBody>
          <a:bodyPr>
            <a:normAutofit fontScale="92500" lnSpcReduction="10000"/>
          </a:bodyPr>
          <a:lstStyle/>
          <a:p>
            <a:pPr marL="514350" indent="-514350">
              <a:buAutoNum type="arabicPeriod"/>
            </a:pPr>
            <a:r>
              <a:rPr lang="en-GB" dirty="0" smtClean="0"/>
              <a:t>Historiography </a:t>
            </a:r>
            <a:endParaRPr lang="en-GB" dirty="0"/>
          </a:p>
          <a:p>
            <a:pPr marL="857250" lvl="1" indent="-457200"/>
            <a:r>
              <a:rPr lang="en-GB" dirty="0" smtClean="0"/>
              <a:t>Emergence </a:t>
            </a:r>
            <a:r>
              <a:rPr lang="en-GB" dirty="0" smtClean="0"/>
              <a:t>of research area – women and medicine/history of gender/patients’ </a:t>
            </a:r>
            <a:r>
              <a:rPr lang="en-GB" dirty="0" smtClean="0"/>
              <a:t>view</a:t>
            </a:r>
            <a:endParaRPr lang="en-GB" dirty="0" smtClean="0"/>
          </a:p>
          <a:p>
            <a:pPr marL="857250" lvl="1" indent="-457200"/>
            <a:r>
              <a:rPr lang="en-GB" dirty="0"/>
              <a:t>Feminism and health – women’s health </a:t>
            </a:r>
            <a:r>
              <a:rPr lang="en-GB" dirty="0" smtClean="0"/>
              <a:t>movement</a:t>
            </a:r>
          </a:p>
          <a:p>
            <a:pPr marL="514350" indent="-514350">
              <a:buAutoNum type="arabicPeriod"/>
            </a:pPr>
            <a:r>
              <a:rPr lang="en-GB" dirty="0" smtClean="0"/>
              <a:t>Sex difference (</a:t>
            </a:r>
            <a:r>
              <a:rPr lang="en-GB" dirty="0" smtClean="0"/>
              <a:t>revisited quickly)</a:t>
            </a:r>
            <a:endParaRPr lang="en-GB" dirty="0" smtClean="0"/>
          </a:p>
          <a:p>
            <a:pPr marL="514350" indent="-514350">
              <a:buAutoNum type="arabicPeriod"/>
            </a:pPr>
            <a:r>
              <a:rPr lang="en-GB" dirty="0" smtClean="0"/>
              <a:t>Specialists fields - gynaecology and psychiatry</a:t>
            </a:r>
          </a:p>
          <a:p>
            <a:pPr marL="514350" indent="-514350">
              <a:buAutoNum type="arabicPeriod"/>
            </a:pPr>
            <a:r>
              <a:rPr lang="en-GB" dirty="0" smtClean="0"/>
              <a:t>Female ‘diseases’: puerperal insanity and hysteria</a:t>
            </a:r>
          </a:p>
          <a:p>
            <a:pPr marL="514350" indent="-514350">
              <a:buAutoNum type="arabicPeriod"/>
            </a:pPr>
            <a:r>
              <a:rPr lang="en-GB" dirty="0" smtClean="0"/>
              <a:t>Women and agency </a:t>
            </a:r>
          </a:p>
          <a:p>
            <a:pPr marL="514350" indent="-514350">
              <a:buAutoNum type="arabicPeriod"/>
            </a:pPr>
            <a:r>
              <a:rPr lang="en-GB" dirty="0" smtClean="0"/>
              <a:t>Women treating women – female doctors</a:t>
            </a:r>
            <a:endParaRPr lang="en-GB" dirty="0"/>
          </a:p>
          <a:p>
            <a:pPr marL="514350" indent="-514350">
              <a:buAutoNum type="arabicPeriod"/>
            </a:pPr>
            <a:r>
              <a:rPr lang="en-GB" dirty="0" smtClean="0"/>
              <a:t>20</a:t>
            </a:r>
            <a:r>
              <a:rPr lang="en-GB" baseline="30000" dirty="0" smtClean="0"/>
              <a:t>th</a:t>
            </a:r>
            <a:r>
              <a:rPr lang="en-GB" dirty="0"/>
              <a:t>-</a:t>
            </a:r>
            <a:r>
              <a:rPr lang="en-GB" dirty="0" smtClean="0"/>
              <a:t>century </a:t>
            </a:r>
            <a:r>
              <a:rPr lang="en-GB" dirty="0" smtClean="0"/>
              <a:t>women’s health</a:t>
            </a:r>
          </a:p>
          <a:p>
            <a:endParaRPr lang="en-GB" dirty="0" smtClean="0"/>
          </a:p>
          <a:p>
            <a:pPr marL="0" indent="0">
              <a:buNone/>
            </a:pPr>
            <a:endParaRPr lang="en-GB" dirty="0" smtClean="0"/>
          </a:p>
          <a:p>
            <a:endParaRPr lang="en-GB" dirty="0" smtClean="0"/>
          </a:p>
          <a:p>
            <a:endParaRPr lang="en-GB" dirty="0" smtClean="0"/>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78098"/>
          </a:xfrm>
        </p:spPr>
        <p:txBody>
          <a:bodyPr/>
          <a:lstStyle/>
          <a:p>
            <a:r>
              <a:rPr lang="en-GB" b="1" dirty="0" smtClean="0"/>
              <a:t>Women’s health in 20</a:t>
            </a:r>
            <a:r>
              <a:rPr lang="en-GB" b="1" baseline="30000" dirty="0" smtClean="0"/>
              <a:t>th </a:t>
            </a:r>
            <a:r>
              <a:rPr lang="en-GB" b="1" dirty="0" smtClean="0"/>
              <a:t>century</a:t>
            </a:r>
            <a:endParaRPr lang="en-GB" b="1" dirty="0"/>
          </a:p>
        </p:txBody>
      </p:sp>
      <p:sp>
        <p:nvSpPr>
          <p:cNvPr id="6" name="Content Placeholder 5"/>
          <p:cNvSpPr>
            <a:spLocks noGrp="1"/>
          </p:cNvSpPr>
          <p:nvPr>
            <p:ph idx="1"/>
          </p:nvPr>
        </p:nvSpPr>
        <p:spPr>
          <a:xfrm>
            <a:off x="457200" y="1052736"/>
            <a:ext cx="8229600" cy="5256584"/>
          </a:xfrm>
        </p:spPr>
        <p:txBody>
          <a:bodyPr>
            <a:normAutofit fontScale="77500" lnSpcReduction="20000"/>
          </a:bodyPr>
          <a:lstStyle/>
          <a:p>
            <a:r>
              <a:rPr lang="en-GB" dirty="0" smtClean="0"/>
              <a:t>Health disadvantage - class, gender and ethnicity.</a:t>
            </a:r>
          </a:p>
          <a:p>
            <a:r>
              <a:rPr lang="en-GB" dirty="0" smtClean="0"/>
              <a:t> Heavy burden (work/home), childbearing - ‘double burden’.</a:t>
            </a:r>
          </a:p>
          <a:p>
            <a:r>
              <a:rPr lang="en-GB" dirty="0" smtClean="0"/>
              <a:t>Women tended to have less access to health care.</a:t>
            </a:r>
          </a:p>
          <a:p>
            <a:r>
              <a:rPr lang="en-GB" dirty="0" smtClean="0"/>
              <a:t>Yet also responsible for care of family, especially children – </a:t>
            </a:r>
            <a:r>
              <a:rPr lang="en-GB" dirty="0" err="1" smtClean="0"/>
              <a:t>mothercraft</a:t>
            </a:r>
            <a:r>
              <a:rPr lang="en-GB" dirty="0" smtClean="0"/>
              <a:t>, infant welfare, children’s health, nutrition and hygiene.</a:t>
            </a:r>
          </a:p>
          <a:p>
            <a:r>
              <a:rPr lang="en-GB" dirty="0" smtClean="0"/>
              <a:t>Blamed and responsibility for families’ ill health and their own – alleged ignorance on health and reluctance e.g. to attend clinics.</a:t>
            </a:r>
          </a:p>
          <a:p>
            <a:r>
              <a:rPr lang="en-GB" dirty="0" smtClean="0"/>
              <a:t>Seen as vulnerable to mental illness and depression – continues into 20</a:t>
            </a:r>
            <a:r>
              <a:rPr lang="en-GB" baseline="30000" dirty="0" smtClean="0"/>
              <a:t>th </a:t>
            </a:r>
            <a:r>
              <a:rPr lang="en-GB" dirty="0" smtClean="0"/>
              <a:t> century.</a:t>
            </a:r>
            <a:endParaRPr lang="en-GB" baseline="30000" dirty="0" smtClean="0"/>
          </a:p>
          <a:p>
            <a:r>
              <a:rPr lang="en-GB" dirty="0" smtClean="0"/>
              <a:t>See Lucinda </a:t>
            </a:r>
            <a:r>
              <a:rPr lang="en-GB" dirty="0" err="1" smtClean="0"/>
              <a:t>Beier</a:t>
            </a:r>
            <a:r>
              <a:rPr lang="en-GB" dirty="0" smtClean="0"/>
              <a:t> – working class women’s health, but also connected literature - birth control, adolescence, midwifery and maternity.</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490066"/>
          </a:xfrm>
        </p:spPr>
        <p:txBody>
          <a:bodyPr>
            <a:normAutofit fontScale="90000"/>
          </a:bodyPr>
          <a:lstStyle/>
          <a:p>
            <a:r>
              <a:rPr lang="en-GB" b="1" dirty="0" smtClean="0"/>
              <a:t>Interwar years</a:t>
            </a:r>
            <a:endParaRPr lang="en-GB" b="1" dirty="0"/>
          </a:p>
        </p:txBody>
      </p:sp>
      <p:sp>
        <p:nvSpPr>
          <p:cNvPr id="3" name="Content Placeholder 2"/>
          <p:cNvSpPr>
            <a:spLocks noGrp="1"/>
          </p:cNvSpPr>
          <p:nvPr>
            <p:ph idx="1"/>
          </p:nvPr>
        </p:nvSpPr>
        <p:spPr>
          <a:xfrm>
            <a:off x="395536" y="548680"/>
            <a:ext cx="8229600" cy="6309320"/>
          </a:xfrm>
        </p:spPr>
        <p:txBody>
          <a:bodyPr>
            <a:normAutofit fontScale="77500" lnSpcReduction="20000"/>
          </a:bodyPr>
          <a:lstStyle/>
          <a:p>
            <a:r>
              <a:rPr lang="en-GB" dirty="0" smtClean="0"/>
              <a:t>Medical Research Council (MRC) 1924 Report on miners and families – ill health but due to ‘failure’ of mothers (poor home care, hygiene, cooking).</a:t>
            </a:r>
          </a:p>
          <a:p>
            <a:r>
              <a:rPr lang="en-GB" dirty="0" smtClean="0"/>
              <a:t>1935 Report on Maternal Morbidity in Scotland – 57% antenatal deaths due to women not following advice and failing to attend clinics.</a:t>
            </a:r>
          </a:p>
          <a:p>
            <a:r>
              <a:rPr lang="en-GB" dirty="0" smtClean="0"/>
              <a:t>1933 Women’s Health Inquiry Committee – explored experiences of 1,250 working-class women. Found enormous amount of ill health amongst married women. Illness often ‘hidden’ and took ill health for granted.</a:t>
            </a:r>
          </a:p>
          <a:p>
            <a:r>
              <a:rPr lang="en-GB" dirty="0" smtClean="0"/>
              <a:t>Report recommended: higher wages, better social service provision for children, family allowances, improved maternal health services, subsidised housing, extension of NI for women, better education in home management, etc</a:t>
            </a:r>
            <a:r>
              <a:rPr lang="en-GB" dirty="0"/>
              <a:t>.</a:t>
            </a:r>
            <a:endParaRPr lang="en-GB" dirty="0" smtClean="0"/>
          </a:p>
          <a:p>
            <a:r>
              <a:rPr lang="en-GB" dirty="0" err="1" smtClean="0"/>
              <a:t>MOsH</a:t>
            </a:r>
            <a:r>
              <a:rPr lang="en-GB" dirty="0" smtClean="0"/>
              <a:t> more sympathetic to women’s plight.</a:t>
            </a:r>
          </a:p>
          <a:p>
            <a:r>
              <a:rPr lang="en-GB" dirty="0" smtClean="0"/>
              <a:t>Background of Depression and housing shortage – feeding and clothing children remained main preoccupation of women.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b="1" dirty="0" smtClean="0"/>
              <a:t>2</a:t>
            </a:r>
            <a:r>
              <a:rPr lang="en-GB" b="1" baseline="30000" dirty="0" smtClean="0"/>
              <a:t>nd</a:t>
            </a:r>
            <a:r>
              <a:rPr lang="en-GB" b="1" dirty="0" smtClean="0"/>
              <a:t> WW and NHS</a:t>
            </a:r>
            <a:endParaRPr lang="en-GB" b="1" dirty="0"/>
          </a:p>
        </p:txBody>
      </p:sp>
      <p:sp>
        <p:nvSpPr>
          <p:cNvPr id="3" name="Content Placeholder 2"/>
          <p:cNvSpPr>
            <a:spLocks noGrp="1"/>
          </p:cNvSpPr>
          <p:nvPr>
            <p:ph idx="1"/>
          </p:nvPr>
        </p:nvSpPr>
        <p:spPr>
          <a:xfrm>
            <a:off x="457200" y="908720"/>
            <a:ext cx="8229600" cy="5544616"/>
          </a:xfrm>
        </p:spPr>
        <p:txBody>
          <a:bodyPr>
            <a:normAutofit fontScale="85000" lnSpcReduction="20000"/>
          </a:bodyPr>
          <a:lstStyle/>
          <a:p>
            <a:r>
              <a:rPr lang="en-GB" dirty="0" smtClean="0"/>
              <a:t>Dual burden continued for women – domestic labour and war work.</a:t>
            </a:r>
          </a:p>
          <a:p>
            <a:r>
              <a:rPr lang="en-GB" dirty="0" smtClean="0"/>
              <a:t>Continuity - Women’s role still regarded as wife and mother: William </a:t>
            </a:r>
            <a:r>
              <a:rPr lang="en-GB" dirty="0" err="1" smtClean="0"/>
              <a:t>Beveridge</a:t>
            </a:r>
            <a:r>
              <a:rPr lang="en-GB" dirty="0" smtClean="0"/>
              <a:t> </a:t>
            </a:r>
            <a:r>
              <a:rPr lang="en-GB" i="1" dirty="0" smtClean="0"/>
              <a:t>‘housewives as mothers have vital work to do in ensuring the adequate continuance of the British race…’</a:t>
            </a:r>
          </a:p>
          <a:p>
            <a:r>
              <a:rPr lang="en-GB" dirty="0" smtClean="0"/>
              <a:t>Rationing improved diet in latter years of war – led to improved health, women’s wages often improved </a:t>
            </a:r>
            <a:r>
              <a:rPr lang="en-GB" dirty="0" err="1" smtClean="0"/>
              <a:t>SofL</a:t>
            </a:r>
            <a:r>
              <a:rPr lang="en-GB" dirty="0" smtClean="0"/>
              <a:t> of family.</a:t>
            </a:r>
          </a:p>
          <a:p>
            <a:r>
              <a:rPr lang="en-GB" dirty="0" smtClean="0"/>
              <a:t>1945 Family Allowances introduced – end of long campaign.</a:t>
            </a:r>
          </a:p>
          <a:p>
            <a:r>
              <a:rPr lang="en-GB" dirty="0" smtClean="0"/>
              <a:t>Women’s access to health care improves with introduction of NHS but still inequalities based on gender, class, locale and ethnicity.</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b="1" dirty="0" smtClean="0"/>
              <a:t>Feminist strategies</a:t>
            </a:r>
            <a:endParaRPr lang="en-GB" b="1" dirty="0"/>
          </a:p>
        </p:txBody>
      </p:sp>
      <p:sp>
        <p:nvSpPr>
          <p:cNvPr id="3" name="Content Placeholder 2"/>
          <p:cNvSpPr>
            <a:spLocks noGrp="1"/>
          </p:cNvSpPr>
          <p:nvPr>
            <p:ph idx="1"/>
          </p:nvPr>
        </p:nvSpPr>
        <p:spPr>
          <a:xfrm>
            <a:off x="457200" y="980728"/>
            <a:ext cx="8229600" cy="5688632"/>
          </a:xfrm>
        </p:spPr>
        <p:txBody>
          <a:bodyPr>
            <a:normAutofit fontScale="85000" lnSpcReduction="20000"/>
          </a:bodyPr>
          <a:lstStyle/>
          <a:p>
            <a:r>
              <a:rPr lang="en-GB" dirty="0" smtClean="0"/>
              <a:t>1970s onwards women’s health had higher profile inspired by women’s movement (influence of US)</a:t>
            </a:r>
          </a:p>
          <a:p>
            <a:pPr lvl="1"/>
            <a:r>
              <a:rPr lang="en-GB" dirty="0"/>
              <a:t>e</a:t>
            </a:r>
            <a:r>
              <a:rPr lang="en-GB" dirty="0" smtClean="0"/>
              <a:t>.g</a:t>
            </a:r>
            <a:r>
              <a:rPr lang="en-GB" dirty="0" smtClean="0"/>
              <a:t>. refuges for women suffering domestic violence </a:t>
            </a:r>
          </a:p>
          <a:p>
            <a:r>
              <a:rPr lang="en-GB" dirty="0" smtClean="0"/>
              <a:t>Urged women to learn more about their bodies and exercise more control over their health – Well Women Clinics (</a:t>
            </a:r>
            <a:r>
              <a:rPr lang="en-GB" dirty="0" err="1" smtClean="0"/>
              <a:t>WWCs</a:t>
            </a:r>
            <a:r>
              <a:rPr lang="en-GB" dirty="0" smtClean="0"/>
              <a:t>). Holistic approach, but also checked for female cancers, reproductive health matters.  Advice to women – </a:t>
            </a:r>
            <a:r>
              <a:rPr lang="en-GB" i="1" dirty="0" smtClean="0"/>
              <a:t>Our Bodies, Ourselves (1973)</a:t>
            </a:r>
            <a:endParaRPr lang="en-GB" dirty="0" smtClean="0"/>
          </a:p>
          <a:p>
            <a:r>
              <a:rPr lang="en-GB" dirty="0" smtClean="0"/>
              <a:t>Much of women’s time though still dedicated to looking after others – women outlive men, but tend to be more unhealthy, WHY?</a:t>
            </a:r>
          </a:p>
          <a:p>
            <a:pPr lvl="1"/>
            <a:r>
              <a:rPr lang="en-GB" dirty="0" smtClean="0"/>
              <a:t>Related to more contact with medical professionals, but also lingering assumptions about women’s health and capabilities: weaker sex (more mental health problems) and women more likely to express stress through illness.</a:t>
            </a:r>
          </a:p>
          <a:p>
            <a:r>
              <a:rPr lang="en-GB" dirty="0" smtClean="0"/>
              <a:t>Continuing impact of ‘double burden</a:t>
            </a:r>
            <a:r>
              <a:rPr lang="en-GB" dirty="0" smtClean="0"/>
              <a:t>’</a:t>
            </a:r>
            <a:r>
              <a:rPr lang="en-GB" dirty="0"/>
              <a:t>?</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a:bodyPr>
          <a:lstStyle/>
          <a:p>
            <a:r>
              <a:rPr lang="en-GB" sz="3600" b="1" dirty="0" smtClean="0"/>
              <a:t>Women, health and medicine</a:t>
            </a:r>
            <a:endParaRPr lang="en-GB" sz="3600" b="1" dirty="0"/>
          </a:p>
        </p:txBody>
      </p:sp>
      <p:sp>
        <p:nvSpPr>
          <p:cNvPr id="3" name="Content Placeholder 2"/>
          <p:cNvSpPr>
            <a:spLocks noGrp="1"/>
          </p:cNvSpPr>
          <p:nvPr>
            <p:ph idx="1"/>
          </p:nvPr>
        </p:nvSpPr>
        <p:spPr>
          <a:xfrm>
            <a:off x="457200" y="692696"/>
            <a:ext cx="8579296" cy="6165304"/>
          </a:xfrm>
        </p:spPr>
        <p:txBody>
          <a:bodyPr>
            <a:noAutofit/>
          </a:bodyPr>
          <a:lstStyle/>
          <a:p>
            <a:r>
              <a:rPr lang="en-GB" sz="2000" dirty="0" smtClean="0"/>
              <a:t>Currently there is a huge interest in women’s health and medicine.</a:t>
            </a:r>
            <a:endParaRPr lang="en-GB" sz="2000" dirty="0"/>
          </a:p>
          <a:p>
            <a:r>
              <a:rPr lang="en-GB" sz="2000" dirty="0" smtClean="0"/>
              <a:t>Second Wave Feminism from 1960s/70s onwards provided political rationale for research.</a:t>
            </a:r>
          </a:p>
          <a:p>
            <a:r>
              <a:rPr lang="en-GB" sz="2000" dirty="0" smtClean="0"/>
              <a:t>Encouraged women to think about their health and bodies differently – </a:t>
            </a:r>
            <a:r>
              <a:rPr lang="en-GB" sz="2000" i="1" dirty="0" smtClean="0"/>
              <a:t>Our Bodies Ourselves: A Health Book by and for Women </a:t>
            </a:r>
            <a:r>
              <a:rPr lang="en-GB" sz="2000" dirty="0" smtClean="0"/>
              <a:t>(1978).</a:t>
            </a:r>
          </a:p>
          <a:p>
            <a:r>
              <a:rPr lang="en-GB" sz="2000" dirty="0" smtClean="0"/>
              <a:t>Interdisciplinary – social history of medicine, sociology, gender and literary studies</a:t>
            </a:r>
          </a:p>
          <a:p>
            <a:r>
              <a:rPr lang="en-GB" sz="2000" dirty="0" smtClean="0"/>
              <a:t>Joan Scott, ‘Gender: A Useful Category of Historical Analysis’, </a:t>
            </a:r>
            <a:r>
              <a:rPr lang="en-GB" sz="2000" i="1" dirty="0" smtClean="0"/>
              <a:t>American Historical Review, </a:t>
            </a:r>
            <a:r>
              <a:rPr lang="en-GB" sz="2000" dirty="0" smtClean="0"/>
              <a:t>91, 1986, pp.1053-76.</a:t>
            </a:r>
          </a:p>
          <a:p>
            <a:pPr lvl="2"/>
            <a:r>
              <a:rPr lang="en-GB" sz="1800" dirty="0" smtClean="0"/>
              <a:t>Critiques interchangeability of ‘women’ and ‘gender’ as terms</a:t>
            </a:r>
          </a:p>
          <a:p>
            <a:pPr lvl="2"/>
            <a:r>
              <a:rPr lang="en-GB" sz="1800" dirty="0" smtClean="0"/>
              <a:t>Gender can and should be used to analyze social/cultural/political relations</a:t>
            </a:r>
          </a:p>
          <a:p>
            <a:pPr lvl="2"/>
            <a:r>
              <a:rPr lang="en-GB" sz="1800" dirty="0" smtClean="0"/>
              <a:t>Interrogation of power and repression e.g. </a:t>
            </a:r>
            <a:r>
              <a:rPr lang="en-GB" sz="1800" dirty="0" smtClean="0"/>
              <a:t>male </a:t>
            </a:r>
            <a:r>
              <a:rPr lang="en-GB" sz="1800" dirty="0" smtClean="0"/>
              <a:t>power/female patient</a:t>
            </a:r>
          </a:p>
          <a:p>
            <a:r>
              <a:rPr lang="en-GB" sz="2000" dirty="0" smtClean="0"/>
              <a:t>Women depicted as prone to </a:t>
            </a:r>
            <a:r>
              <a:rPr lang="en-GB" sz="2000" b="1" dirty="0" smtClean="0"/>
              <a:t>ideologically driven interventions </a:t>
            </a:r>
            <a:r>
              <a:rPr lang="en-GB" sz="2000" dirty="0" smtClean="0"/>
              <a:t>e.g. ideals of domesticity and patriarchal society  in the 19</a:t>
            </a:r>
            <a:r>
              <a:rPr lang="en-GB" sz="2000" baseline="30000" dirty="0" smtClean="0"/>
              <a:t>th </a:t>
            </a:r>
            <a:r>
              <a:rPr lang="en-GB" sz="2000" dirty="0" smtClean="0"/>
              <a:t> century and imperatives of state, nation and scientific motherhood 20</a:t>
            </a:r>
            <a:r>
              <a:rPr lang="en-GB" sz="2000" baseline="30000" dirty="0" smtClean="0"/>
              <a:t>th</a:t>
            </a:r>
            <a:r>
              <a:rPr lang="en-GB" sz="2000" dirty="0" smtClean="0"/>
              <a:t> century.</a:t>
            </a:r>
            <a:endParaRPr lang="en-GB"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728"/>
            <a:ext cx="8229600" cy="692696"/>
          </a:xfrm>
        </p:spPr>
        <p:txBody>
          <a:bodyPr>
            <a:normAutofit fontScale="90000"/>
          </a:bodyPr>
          <a:lstStyle/>
          <a:p>
            <a:r>
              <a:rPr lang="en-GB" b="1" dirty="0" smtClean="0"/>
              <a:t>Women’s Bodies</a:t>
            </a:r>
            <a:endParaRPr lang="en-GB" b="1" dirty="0"/>
          </a:p>
        </p:txBody>
      </p:sp>
      <p:sp>
        <p:nvSpPr>
          <p:cNvPr id="3" name="Content Placeholder 2"/>
          <p:cNvSpPr>
            <a:spLocks noGrp="1"/>
          </p:cNvSpPr>
          <p:nvPr>
            <p:ph idx="1"/>
          </p:nvPr>
        </p:nvSpPr>
        <p:spPr>
          <a:xfrm>
            <a:off x="539552" y="836712"/>
            <a:ext cx="7776864" cy="5760640"/>
          </a:xfrm>
        </p:spPr>
        <p:txBody>
          <a:bodyPr>
            <a:normAutofit fontScale="92500" lnSpcReduction="10000"/>
          </a:bodyPr>
          <a:lstStyle/>
          <a:p>
            <a:r>
              <a:rPr lang="en-GB" dirty="0" smtClean="0"/>
              <a:t>The female body – particular interest to contemporaries and historians</a:t>
            </a:r>
          </a:p>
          <a:p>
            <a:r>
              <a:rPr lang="en-GB" dirty="0" smtClean="0"/>
              <a:t>Women seen as being inherently more physical or corporeal than men – uniquely beholden to their bodies (e.g. </a:t>
            </a:r>
            <a:r>
              <a:rPr lang="en-GB" dirty="0" smtClean="0"/>
              <a:t>governed </a:t>
            </a:r>
            <a:r>
              <a:rPr lang="en-GB" dirty="0" smtClean="0"/>
              <a:t>by need to reproduce etc., less mental capacity)</a:t>
            </a:r>
          </a:p>
          <a:p>
            <a:r>
              <a:rPr lang="en-GB" dirty="0" smtClean="0"/>
              <a:t>Impact of male science on female bodies –possession, exploration, penetration, understanding, control, repression, subjugation</a:t>
            </a:r>
            <a:r>
              <a:rPr lang="en-GB" dirty="0" smtClean="0"/>
              <a:t>?</a:t>
            </a:r>
          </a:p>
          <a:p>
            <a:r>
              <a:rPr lang="en-GB" dirty="0" smtClean="0"/>
              <a:t>But also issue of whether when women qualify in medicine they practice differently than men/women’s agency.</a:t>
            </a:r>
            <a:endParaRPr lang="en-GB" dirty="0" smtClean="0"/>
          </a:p>
          <a:p>
            <a:endParaRPr lang="en-GB" dirty="0" smtClean="0"/>
          </a:p>
          <a:p>
            <a:endParaRPr lang="en-GB" dirty="0" smtClean="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870" y="288032"/>
            <a:ext cx="8229600" cy="620688"/>
          </a:xfrm>
        </p:spPr>
        <p:txBody>
          <a:bodyPr>
            <a:normAutofit fontScale="90000"/>
          </a:bodyPr>
          <a:lstStyle/>
          <a:p>
            <a:r>
              <a:rPr lang="en-GB" b="1" dirty="0" smtClean="0"/>
              <a:t>The one-sex/two-sex model</a:t>
            </a:r>
            <a:endParaRPr lang="en-GB" b="1" dirty="0"/>
          </a:p>
        </p:txBody>
      </p:sp>
      <p:sp>
        <p:nvSpPr>
          <p:cNvPr id="3" name="Content Placeholder 2"/>
          <p:cNvSpPr>
            <a:spLocks noGrp="1"/>
          </p:cNvSpPr>
          <p:nvPr>
            <p:ph idx="1"/>
          </p:nvPr>
        </p:nvSpPr>
        <p:spPr>
          <a:xfrm>
            <a:off x="467544" y="908720"/>
            <a:ext cx="8229600" cy="5976664"/>
          </a:xfrm>
        </p:spPr>
        <p:txBody>
          <a:bodyPr>
            <a:normAutofit fontScale="77500" lnSpcReduction="20000"/>
          </a:bodyPr>
          <a:lstStyle/>
          <a:p>
            <a:pPr marL="0" indent="0">
              <a:buNone/>
            </a:pPr>
            <a:endParaRPr lang="en-GB" b="1" dirty="0" smtClean="0"/>
          </a:p>
          <a:p>
            <a:pPr marL="0" indent="0">
              <a:buNone/>
            </a:pPr>
            <a:r>
              <a:rPr lang="en-GB" b="1" dirty="0"/>
              <a:t>Thomas </a:t>
            </a:r>
            <a:r>
              <a:rPr lang="en-GB" b="1" dirty="0" err="1" smtClean="0"/>
              <a:t>Laqueur</a:t>
            </a:r>
            <a:r>
              <a:rPr lang="en-GB" b="1" dirty="0"/>
              <a:t>,</a:t>
            </a:r>
            <a:r>
              <a:rPr lang="en-GB" b="1" i="1" dirty="0"/>
              <a:t> Making Sex: Body and Gender from the Greeks to Freud </a:t>
            </a:r>
            <a:r>
              <a:rPr lang="en-GB" b="1" dirty="0"/>
              <a:t>(1990).</a:t>
            </a:r>
          </a:p>
          <a:p>
            <a:pPr marL="0" indent="0">
              <a:buNone/>
            </a:pPr>
            <a:endParaRPr lang="en-GB" b="1" dirty="0"/>
          </a:p>
          <a:p>
            <a:r>
              <a:rPr lang="en-GB" sz="3100" b="1" dirty="0" smtClean="0"/>
              <a:t>One-sex model</a:t>
            </a:r>
            <a:r>
              <a:rPr lang="en-GB" sz="3100" dirty="0" smtClean="0"/>
              <a:t>: pre-Enlightenment women appear to have been considered ‘inferior’ versions of men in medical terms i.e. </a:t>
            </a:r>
            <a:r>
              <a:rPr lang="en-GB" sz="3100" b="1" dirty="0" smtClean="0"/>
              <a:t>two different forms of one essential sex</a:t>
            </a:r>
            <a:r>
              <a:rPr lang="en-GB" sz="3100" dirty="0"/>
              <a:t>.</a:t>
            </a:r>
            <a:r>
              <a:rPr lang="en-GB" sz="3100" dirty="0" smtClean="0"/>
              <a:t> Women and men had same basic reproductive structures, tucked inside the body (vagina=penis, ovaries=testicles). Both male and female orgasm were essential for successful conception.</a:t>
            </a:r>
          </a:p>
          <a:p>
            <a:r>
              <a:rPr lang="en-GB" sz="3100" b="1" dirty="0" smtClean="0"/>
              <a:t>Two-sex model </a:t>
            </a:r>
            <a:r>
              <a:rPr lang="en-GB" sz="3100" dirty="0" smtClean="0"/>
              <a:t>- 18</a:t>
            </a:r>
            <a:r>
              <a:rPr lang="en-GB" sz="3100" baseline="30000" dirty="0" smtClean="0"/>
              <a:t>th</a:t>
            </a:r>
            <a:r>
              <a:rPr lang="en-GB" sz="3100" dirty="0" smtClean="0"/>
              <a:t> century onwards the </a:t>
            </a:r>
            <a:r>
              <a:rPr lang="en-GB" sz="3100" b="1" dirty="0" smtClean="0"/>
              <a:t>two sexes </a:t>
            </a:r>
            <a:r>
              <a:rPr lang="en-GB" sz="3100" dirty="0" smtClean="0"/>
              <a:t>began to be seen as </a:t>
            </a:r>
            <a:r>
              <a:rPr lang="en-GB" sz="3100" b="1" dirty="0" smtClean="0"/>
              <a:t>opposites.</a:t>
            </a:r>
            <a:r>
              <a:rPr lang="en-GB" sz="3100" dirty="0"/>
              <a:t> O</a:t>
            </a:r>
            <a:r>
              <a:rPr lang="en-GB" sz="3100" dirty="0" smtClean="0"/>
              <a:t>nly male orgasm seen as essential to conception and active sexuality a masculine trait. ‘Normal’ women were not believed to have sexual desires (because unnecessary and unnatural) and thus female sexual activity aberrant in views of physicians, clergymen, novelists etc. </a:t>
            </a:r>
            <a:endParaRPr lang="en-GB" sz="31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576064"/>
          </a:xfrm>
        </p:spPr>
        <p:txBody>
          <a:bodyPr>
            <a:normAutofit fontScale="90000"/>
          </a:bodyPr>
          <a:lstStyle/>
          <a:p>
            <a:r>
              <a:rPr lang="en-GB" dirty="0" smtClean="0"/>
              <a:t/>
            </a:r>
            <a:br>
              <a:rPr lang="en-GB" dirty="0" smtClean="0"/>
            </a:br>
            <a:r>
              <a:rPr lang="en-GB" b="1" dirty="0" smtClean="0"/>
              <a:t>Oppression and Agency</a:t>
            </a:r>
            <a:r>
              <a:rPr lang="en-GB" dirty="0" smtClean="0"/>
              <a:t/>
            </a:r>
            <a:br>
              <a:rPr lang="en-GB" dirty="0" smtClean="0"/>
            </a:br>
            <a:endParaRPr lang="en-GB" dirty="0"/>
          </a:p>
        </p:txBody>
      </p:sp>
      <p:sp>
        <p:nvSpPr>
          <p:cNvPr id="3" name="Content Placeholder 2"/>
          <p:cNvSpPr>
            <a:spLocks noGrp="1"/>
          </p:cNvSpPr>
          <p:nvPr>
            <p:ph idx="1"/>
          </p:nvPr>
        </p:nvSpPr>
        <p:spPr>
          <a:xfrm>
            <a:off x="395536" y="1196752"/>
            <a:ext cx="6192688" cy="5472608"/>
          </a:xfrm>
        </p:spPr>
        <p:txBody>
          <a:bodyPr>
            <a:normAutofit/>
          </a:bodyPr>
          <a:lstStyle/>
          <a:p>
            <a:r>
              <a:rPr lang="en-GB" sz="2800" dirty="0" err="1" smtClean="0"/>
              <a:t>Ludmilla</a:t>
            </a:r>
            <a:r>
              <a:rPr lang="en-GB" sz="2800" dirty="0" smtClean="0"/>
              <a:t> </a:t>
            </a:r>
            <a:r>
              <a:rPr lang="en-GB" sz="2800" dirty="0" err="1" smtClean="0"/>
              <a:t>Jordanova</a:t>
            </a:r>
            <a:r>
              <a:rPr lang="en-GB" sz="2800" dirty="0" smtClean="0"/>
              <a:t>, </a:t>
            </a:r>
            <a:r>
              <a:rPr lang="en-GB" sz="2800" i="1" dirty="0" smtClean="0"/>
              <a:t>Sexual Visions: Images of Gender in Science and Medicine between the Eighteenth and Twentieth Centuries</a:t>
            </a:r>
            <a:r>
              <a:rPr lang="en-GB" sz="2800" dirty="0" smtClean="0"/>
              <a:t> (1989) – argues that power relations between men and women, are not clear cut or one-dimensional.</a:t>
            </a:r>
            <a:endParaRPr lang="en-GB" sz="2800" i="1" dirty="0" smtClean="0"/>
          </a:p>
          <a:p>
            <a:r>
              <a:rPr lang="en-GB" sz="2800" dirty="0" smtClean="0"/>
              <a:t>Theory/rhetoric and practice – not necessarily the same – gap between what is said and what is practised.</a:t>
            </a:r>
          </a:p>
          <a:p>
            <a:r>
              <a:rPr lang="en-GB" sz="2800" dirty="0" smtClean="0"/>
              <a:t>Women’s agency important – as carers, doctors and patients.</a:t>
            </a:r>
          </a:p>
        </p:txBody>
      </p:sp>
      <p:pic>
        <p:nvPicPr>
          <p:cNvPr id="4" name="Picture 3"/>
          <p:cNvPicPr>
            <a:picLocks noChangeAspect="1"/>
          </p:cNvPicPr>
          <p:nvPr/>
        </p:nvPicPr>
        <p:blipFill>
          <a:blip r:embed="rId3"/>
          <a:stretch>
            <a:fillRect/>
          </a:stretch>
        </p:blipFill>
        <p:spPr>
          <a:xfrm>
            <a:off x="6804248" y="1340768"/>
            <a:ext cx="2171700" cy="32956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576064"/>
          </a:xfrm>
        </p:spPr>
        <p:txBody>
          <a:bodyPr>
            <a:normAutofit fontScale="90000"/>
          </a:bodyPr>
          <a:lstStyle/>
          <a:p>
            <a:r>
              <a:rPr lang="en-GB" b="1" dirty="0" smtClean="0"/>
              <a:t>Victorian doctors</a:t>
            </a:r>
            <a:endParaRPr lang="en-GB" b="1" dirty="0"/>
          </a:p>
        </p:txBody>
      </p:sp>
      <p:sp>
        <p:nvSpPr>
          <p:cNvPr id="3" name="Content Placeholder 2"/>
          <p:cNvSpPr>
            <a:spLocks noGrp="1"/>
          </p:cNvSpPr>
          <p:nvPr>
            <p:ph idx="1"/>
          </p:nvPr>
        </p:nvSpPr>
        <p:spPr>
          <a:xfrm>
            <a:off x="395536" y="692696"/>
            <a:ext cx="8352928" cy="5832648"/>
          </a:xfrm>
        </p:spPr>
        <p:txBody>
          <a:bodyPr>
            <a:noAutofit/>
          </a:bodyPr>
          <a:lstStyle/>
          <a:p>
            <a:pPr marL="0" indent="0">
              <a:buNone/>
            </a:pPr>
            <a:endParaRPr lang="en-GB" sz="2200" dirty="0"/>
          </a:p>
          <a:p>
            <a:pPr marL="0" indent="0">
              <a:buNone/>
            </a:pPr>
            <a:r>
              <a:rPr lang="en-GB" sz="2200" b="1" dirty="0" smtClean="0"/>
              <a:t>Anne Digby, ‘Women’s Biological Straitjacket’, in </a:t>
            </a:r>
            <a:r>
              <a:rPr lang="en-GB" sz="2200" b="1" dirty="0" err="1" smtClean="0"/>
              <a:t>Mendus</a:t>
            </a:r>
            <a:r>
              <a:rPr lang="en-GB" sz="2200" b="1" dirty="0" smtClean="0"/>
              <a:t> and </a:t>
            </a:r>
            <a:r>
              <a:rPr lang="en-GB" sz="2200" b="1" dirty="0" err="1" smtClean="0"/>
              <a:t>Rendall</a:t>
            </a:r>
            <a:r>
              <a:rPr lang="en-GB" sz="2200" b="1" dirty="0" smtClean="0"/>
              <a:t> (</a:t>
            </a:r>
            <a:r>
              <a:rPr lang="en-GB" sz="2200" b="1" dirty="0" err="1" smtClean="0"/>
              <a:t>eds</a:t>
            </a:r>
            <a:r>
              <a:rPr lang="en-GB" sz="2200" b="1" dirty="0" smtClean="0"/>
              <a:t>), </a:t>
            </a:r>
            <a:r>
              <a:rPr lang="en-GB" sz="2200" b="1" i="1" dirty="0" smtClean="0"/>
              <a:t>Sexuality and Subordination: Interdisciplinary Studies of Gender in the Nineteenth Century</a:t>
            </a:r>
            <a:r>
              <a:rPr lang="en-GB" sz="2200" b="1" dirty="0" smtClean="0"/>
              <a:t> (London and New York, 1989), pp.192-220.</a:t>
            </a:r>
          </a:p>
          <a:p>
            <a:pPr marL="0" indent="0">
              <a:buNone/>
            </a:pPr>
            <a:r>
              <a:rPr lang="en-GB" sz="2200" b="1" dirty="0" smtClean="0"/>
              <a:t> </a:t>
            </a:r>
          </a:p>
          <a:p>
            <a:r>
              <a:rPr lang="en-GB" sz="2000" dirty="0" smtClean="0"/>
              <a:t>The relationship between women and medicine not just caused by Victorian patriarchal society – by 1700 women were already depicted as frail and unstable, ‘medically unique but inferior… whose health was determined by her femininity’. </a:t>
            </a:r>
          </a:p>
          <a:p>
            <a:pPr>
              <a:buNone/>
            </a:pPr>
            <a:r>
              <a:rPr lang="en-GB" sz="2000" b="1" dirty="0" smtClean="0"/>
              <a:t>BUT</a:t>
            </a:r>
            <a:r>
              <a:rPr lang="en-GB" sz="2000" dirty="0" smtClean="0"/>
              <a:t> These ideas gain resonance from mid-19</a:t>
            </a:r>
            <a:r>
              <a:rPr lang="en-GB" sz="2000" baseline="30000" dirty="0" smtClean="0"/>
              <a:t>th</a:t>
            </a:r>
            <a:r>
              <a:rPr lang="en-GB" sz="2000" dirty="0" smtClean="0"/>
              <a:t> century because of: </a:t>
            </a:r>
          </a:p>
          <a:p>
            <a:pPr lvl="1">
              <a:buFont typeface="Arial" panose="020B0604020202020204" pitchFamily="34" charset="0"/>
              <a:buChar char="•"/>
            </a:pPr>
            <a:r>
              <a:rPr lang="en-GB" sz="2000" dirty="0" smtClean="0"/>
              <a:t>growing professional interest in ‘diseases of women’ (emergence of specialisms of </a:t>
            </a:r>
            <a:r>
              <a:rPr lang="en-GB" sz="2000" dirty="0" smtClean="0"/>
              <a:t>obstetrics, gynaecology, </a:t>
            </a:r>
            <a:r>
              <a:rPr lang="en-GB" sz="2000" dirty="0" smtClean="0"/>
              <a:t>and psychiatry)</a:t>
            </a:r>
          </a:p>
          <a:p>
            <a:pPr lvl="1">
              <a:buFont typeface="Arial" panose="020B0604020202020204" pitchFamily="34" charset="0"/>
              <a:buChar char="•"/>
            </a:pPr>
            <a:r>
              <a:rPr lang="en-GB" sz="2000" dirty="0" smtClean="0"/>
              <a:t>adoption of more political stance by individual doctors who invested in ideas of gender difference (connection to female education, suffrage, etc).</a:t>
            </a:r>
          </a:p>
          <a:p>
            <a:r>
              <a:rPr lang="en-GB" sz="2000" dirty="0" smtClean="0"/>
              <a:t>Women seen as important client group – in competitive medical marketplace.</a:t>
            </a:r>
            <a:endParaRPr lang="en-GB"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06090"/>
          </a:xfrm>
        </p:spPr>
        <p:txBody>
          <a:bodyPr>
            <a:normAutofit/>
          </a:bodyPr>
          <a:lstStyle/>
          <a:p>
            <a:r>
              <a:rPr lang="en-GB" sz="3600" b="1" dirty="0" smtClean="0"/>
              <a:t>Obstetrics and Gynaecology</a:t>
            </a:r>
            <a:endParaRPr lang="en-GB" sz="3600" b="1" dirty="0"/>
          </a:p>
        </p:txBody>
      </p:sp>
      <p:sp>
        <p:nvSpPr>
          <p:cNvPr id="3" name="Content Placeholder 2"/>
          <p:cNvSpPr>
            <a:spLocks noGrp="1"/>
          </p:cNvSpPr>
          <p:nvPr>
            <p:ph idx="1"/>
          </p:nvPr>
        </p:nvSpPr>
        <p:spPr>
          <a:xfrm>
            <a:off x="179512" y="692696"/>
            <a:ext cx="8784976" cy="6165304"/>
          </a:xfrm>
        </p:spPr>
        <p:txBody>
          <a:bodyPr>
            <a:normAutofit fontScale="92500" lnSpcReduction="10000"/>
          </a:bodyPr>
          <a:lstStyle/>
          <a:p>
            <a:pPr marL="0" indent="0">
              <a:buNone/>
            </a:pPr>
            <a:endParaRPr lang="en-GB" sz="2800" dirty="0" smtClean="0"/>
          </a:p>
          <a:p>
            <a:r>
              <a:rPr lang="en-GB" sz="2800" dirty="0" smtClean="0"/>
              <a:t>Part of story of </a:t>
            </a:r>
            <a:r>
              <a:rPr lang="en-GB" sz="2800" dirty="0" err="1" smtClean="0"/>
              <a:t>professionalisation</a:t>
            </a:r>
            <a:r>
              <a:rPr lang="en-GB" sz="2800" dirty="0" smtClean="0"/>
              <a:t> </a:t>
            </a:r>
            <a:r>
              <a:rPr lang="en-GB" sz="2800" dirty="0" smtClean="0"/>
              <a:t>and specialisation</a:t>
            </a:r>
          </a:p>
          <a:p>
            <a:r>
              <a:rPr lang="en-GB" sz="2800" dirty="0" smtClean="0"/>
              <a:t>New hospitals for women e.g. Birmingham Women’s Hospital, Elizabeth Garrett Anderson Hospital, alongside maternity hospitals and wards treating women’s disorders.</a:t>
            </a:r>
          </a:p>
          <a:p>
            <a:r>
              <a:rPr lang="en-GB" sz="2800" dirty="0" smtClean="0"/>
              <a:t>‘Diseases of women’ become a special category – tied to both obstetrics and gynaecology.</a:t>
            </a:r>
          </a:p>
          <a:p>
            <a:r>
              <a:rPr lang="en-GB" sz="2800" dirty="0" smtClean="0"/>
              <a:t>Increasingly depicted women’s health as problematic and </a:t>
            </a:r>
            <a:r>
              <a:rPr lang="en-GB" sz="2800" b="1" dirty="0" smtClean="0"/>
              <a:t>pathological </a:t>
            </a:r>
            <a:r>
              <a:rPr lang="en-GB" sz="2800" dirty="0" smtClean="0"/>
              <a:t>and to a certain extent ‘inescapable’ – victim of weak female nature, body and mind, which endured throughout life cycle.</a:t>
            </a:r>
          </a:p>
          <a:p>
            <a:r>
              <a:rPr lang="en-GB" sz="2800" dirty="0" smtClean="0"/>
              <a:t>Surgical interventions introduced e.g. for hysteria or unacceptable behaviour  or pain or reproductive problems. </a:t>
            </a:r>
          </a:p>
          <a:p>
            <a:r>
              <a:rPr lang="en-GB" sz="2800" dirty="0" err="1" smtClean="0"/>
              <a:t>Clitoridectomy</a:t>
            </a:r>
            <a:r>
              <a:rPr lang="en-GB" sz="2800" dirty="0" smtClean="0"/>
              <a:t> extreme manifestation of dread of female sexuality, 1,000s of </a:t>
            </a:r>
            <a:r>
              <a:rPr lang="en-GB" sz="2800" dirty="0" err="1" smtClean="0"/>
              <a:t>ovariotomies</a:t>
            </a:r>
            <a:r>
              <a:rPr lang="en-GB" sz="2800" dirty="0" smtClean="0"/>
              <a:t> performed</a:t>
            </a:r>
            <a:r>
              <a:rPr lang="en-GB" sz="2800" dirty="0" smtClean="0"/>
              <a:t>.</a:t>
            </a:r>
          </a:p>
          <a:p>
            <a:endParaRPr lang="en-GB" sz="2800" dirty="0" smtClean="0"/>
          </a:p>
          <a:p>
            <a:pPr>
              <a:buFontTx/>
              <a:buChar char="-"/>
            </a:pPr>
            <a:endParaRPr lang="en-GB" sz="2800" dirty="0" smtClean="0"/>
          </a:p>
          <a:p>
            <a:pPr>
              <a:buFontTx/>
              <a:buChar char="-"/>
            </a:pPr>
            <a:endParaRPr lang="en-GB" dirty="0" smtClean="0"/>
          </a:p>
          <a:p>
            <a:pPr>
              <a:buFontTx/>
              <a:buChar char="-"/>
            </a:pP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b="1" dirty="0" smtClean="0"/>
              <a:t>Surgical approaches</a:t>
            </a:r>
            <a:endParaRPr lang="en-GB" b="1" dirty="0"/>
          </a:p>
        </p:txBody>
      </p:sp>
      <p:sp>
        <p:nvSpPr>
          <p:cNvPr id="3" name="Content Placeholder 2"/>
          <p:cNvSpPr>
            <a:spLocks noGrp="1"/>
          </p:cNvSpPr>
          <p:nvPr>
            <p:ph idx="1"/>
          </p:nvPr>
        </p:nvSpPr>
        <p:spPr>
          <a:xfrm>
            <a:off x="457200" y="1124744"/>
            <a:ext cx="8686800" cy="5256584"/>
          </a:xfrm>
        </p:spPr>
        <p:txBody>
          <a:bodyPr>
            <a:normAutofit fontScale="92500"/>
          </a:bodyPr>
          <a:lstStyle/>
          <a:p>
            <a:pPr marL="0" indent="0">
              <a:buNone/>
            </a:pPr>
            <a:r>
              <a:rPr lang="en-GB" dirty="0" smtClean="0"/>
              <a:t>‘Before the recent advances of gynaecology, women, sane and insane, had to suffer from ills, now known to be curable… [ovarian or uterine] diseases we know are apt to entail nervous disorders, and we have seen that nervous disorders, when complicating disease of the sexual organs, are frequently cured when the diseased organs are removed….’ </a:t>
            </a:r>
          </a:p>
          <a:p>
            <a:pPr marL="0" indent="0">
              <a:buNone/>
            </a:pPr>
            <a:r>
              <a:rPr lang="en-GB" sz="2200" b="1" dirty="0"/>
              <a:t>Robert Barnes, ‘On the Correlations of the Sexual Functions and Mental Disorders of Women’, </a:t>
            </a:r>
            <a:r>
              <a:rPr lang="en-GB" sz="2200" b="1" i="1" dirty="0"/>
              <a:t>British Gynaecological Journal</a:t>
            </a:r>
            <a:r>
              <a:rPr lang="en-GB" sz="2200" b="1" dirty="0"/>
              <a:t>, 6 (1890-91</a:t>
            </a:r>
            <a:r>
              <a:rPr lang="en-GB" sz="2200" b="1" dirty="0" smtClean="0"/>
              <a:t>).</a:t>
            </a:r>
            <a:endParaRPr lang="en-GB" sz="2200" b="1" dirty="0"/>
          </a:p>
          <a:p>
            <a:pPr marL="0" indent="0">
              <a:buNone/>
            </a:pPr>
            <a:endParaRPr lang="en-GB" sz="2600" b="1" dirty="0" smtClean="0"/>
          </a:p>
          <a:p>
            <a:pPr marL="0" indent="0">
              <a:buNone/>
            </a:pPr>
            <a:r>
              <a:rPr lang="en-GB" sz="2600" dirty="0" smtClean="0"/>
              <a:t>Yet gynaecologists divided between ‘conservative’ (reluctant to use surgical approaches) and ‘radical’.</a:t>
            </a:r>
            <a:endParaRPr lang="en-GB" sz="2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1136</TotalTime>
  <Words>2240</Words>
  <Application>Microsoft Macintosh PowerPoint</Application>
  <PresentationFormat>On-screen Show (4:3)</PresentationFormat>
  <Paragraphs>173</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Women, Medicine and Life Cycle</vt:lpstr>
      <vt:lpstr>Lecture Outline </vt:lpstr>
      <vt:lpstr>Women, health and medicine</vt:lpstr>
      <vt:lpstr>Women’s Bodies</vt:lpstr>
      <vt:lpstr>The one-sex/two-sex model</vt:lpstr>
      <vt:lpstr> Oppression and Agency </vt:lpstr>
      <vt:lpstr>Victorian doctors</vt:lpstr>
      <vt:lpstr>Obstetrics and Gynaecology</vt:lpstr>
      <vt:lpstr>Surgical approaches</vt:lpstr>
      <vt:lpstr>Diseases of women</vt:lpstr>
      <vt:lpstr>Sex, Pathology and Psychiatry</vt:lpstr>
      <vt:lpstr>Women and psychiatry</vt:lpstr>
      <vt:lpstr>Puerperal insanity</vt:lpstr>
      <vt:lpstr>Puerperal insanity</vt:lpstr>
      <vt:lpstr>Hysteria</vt:lpstr>
      <vt:lpstr>Women’s agency?</vt:lpstr>
      <vt:lpstr>Women doctors</vt:lpstr>
      <vt:lpstr>Elizabeth Garrett Anderson and Sophia Jex-Blake</vt:lpstr>
      <vt:lpstr>Medical Women</vt:lpstr>
      <vt:lpstr>Women’s health in 20th century</vt:lpstr>
      <vt:lpstr>Interwar years</vt:lpstr>
      <vt:lpstr>2nd WW and NHS</vt:lpstr>
      <vt:lpstr>Feminist strategies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Medicine and Life Cycle</dc:title>
  <dc:creator>IT Services</dc:creator>
  <cp:lastModifiedBy>hilary marland</cp:lastModifiedBy>
  <cp:revision>60</cp:revision>
  <dcterms:created xsi:type="dcterms:W3CDTF">2014-01-19T16:46:59Z</dcterms:created>
  <dcterms:modified xsi:type="dcterms:W3CDTF">2019-01-25T18:46:58Z</dcterms:modified>
</cp:coreProperties>
</file>