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73" r:id="rId9"/>
    <p:sldId id="272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4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14/01/2014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49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14/01/2014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17607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14/01/2014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7320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14/01/2014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59875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14/01/2014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425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14/01/2014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74441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14/01/2014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70771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14/01/2014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82943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14/01/2014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669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14/01/2014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203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14/01/2014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760315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14/01/2014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465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254001"/>
            <a:ext cx="7772400" cy="334645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Ottoman Empire and Europe, 1453-1922</a:t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Mediterranean Trade and the Changing Balance of Economic Power, Seventeenth and Eighteenth Centuries</a:t>
            </a:r>
            <a:endParaRPr lang="en-US" sz="3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James E. Baldwin</a:t>
            </a:r>
            <a:br>
              <a:rPr lang="en-US" dirty="0" smtClean="0"/>
            </a:br>
            <a:r>
              <a:rPr lang="en-US" dirty="0" smtClean="0"/>
              <a:t>Department of History</a:t>
            </a:r>
          </a:p>
          <a:p>
            <a:r>
              <a:rPr lang="en-US" dirty="0" smtClean="0"/>
              <a:t>University of Warwick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454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Institutional innovation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800" dirty="0" smtClean="0"/>
              <a:t>The Partnership</a:t>
            </a:r>
          </a:p>
          <a:p>
            <a:r>
              <a:rPr lang="en-US" sz="2800" dirty="0" smtClean="0"/>
              <a:t>dissolved upon withdrawal or death of any partner.</a:t>
            </a:r>
          </a:p>
          <a:p>
            <a:r>
              <a:rPr lang="en-US" sz="2800" dirty="0" smtClean="0"/>
              <a:t>incentivizes small, short-term ventures to limit risk.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The Joint-Stock Company</a:t>
            </a:r>
          </a:p>
          <a:p>
            <a:r>
              <a:rPr lang="en-US" sz="2800" dirty="0" smtClean="0"/>
              <a:t>shares can be sold and inherited, so company remains intact when a partner withdraws or dies.</a:t>
            </a:r>
          </a:p>
          <a:p>
            <a:r>
              <a:rPr lang="en-US" sz="2800" dirty="0" smtClean="0"/>
              <a:t>facilitates larger enterprises with indefinite time horizons.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7134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Levant Company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English joint-stock company formed to trade in the Ottoman Empire.</a:t>
            </a:r>
          </a:p>
          <a:p>
            <a:r>
              <a:rPr lang="en-US" sz="2800" dirty="0" smtClean="0"/>
              <a:t>Formed in 1581, lasted until 1825.</a:t>
            </a:r>
          </a:p>
          <a:p>
            <a:r>
              <a:rPr lang="en-US" sz="2800" dirty="0" smtClean="0"/>
              <a:t>Initially involved 53 merchants; a century later had 200.</a:t>
            </a:r>
          </a:p>
          <a:p>
            <a:r>
              <a:rPr lang="en-US" sz="2800" dirty="0" smtClean="0"/>
              <a:t>Size and longevity allowed it to secure better prices, employ representatives to negotiate better terms, pay for armed protection from pirates and bandits.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34387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rancisLevet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50" y="-1"/>
            <a:ext cx="8810395" cy="689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37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Mercantilism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Government should seek a positive balance of trade.</a:t>
            </a:r>
          </a:p>
          <a:p>
            <a:r>
              <a:rPr lang="en-US" sz="2800" dirty="0" smtClean="0"/>
              <a:t>Grant monopolies to trading companies such as the Levant Company.</a:t>
            </a:r>
          </a:p>
          <a:p>
            <a:r>
              <a:rPr lang="en-US" sz="2800" dirty="0" smtClean="0"/>
              <a:t>Impose tariffs to protect domestic industry from imports.</a:t>
            </a:r>
          </a:p>
          <a:p>
            <a:r>
              <a:rPr lang="en-US" sz="2800" dirty="0" smtClean="0"/>
              <a:t>Encourage exports.</a:t>
            </a:r>
          </a:p>
        </p:txBody>
      </p:sp>
    </p:spTree>
    <p:extLst>
      <p:ext uri="{BB962C8B-B14F-4D97-AF65-F5344CB8AC3E}">
        <p14:creationId xmlns:p14="http://schemas.microsoft.com/office/powerpoint/2010/main" val="308817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Ottoman economic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Preserve tax revenues, even if that meant privileging imports over domestic production.</a:t>
            </a:r>
          </a:p>
          <a:p>
            <a:r>
              <a:rPr lang="en-US" sz="2800" dirty="0" smtClean="0"/>
              <a:t>Secure provisions for Constantinople, which often meant prohibiting exports.</a:t>
            </a:r>
          </a:p>
          <a:p>
            <a:r>
              <a:rPr lang="en-US" sz="2800" dirty="0" smtClean="0"/>
              <a:t>Encouraging imports and discouraging exports was the opposite of the mercantilist approach.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2458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Capitulations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/>
              <a:t>Legal agreements setting out terms on which Europeans could trade in the Ottoman Empire.</a:t>
            </a:r>
          </a:p>
          <a:p>
            <a:r>
              <a:rPr lang="en-US" sz="2800" dirty="0" smtClean="0"/>
              <a:t>Granted to France, England and the Dutch Republic during the sixteenth and seventeenth centuries.</a:t>
            </a:r>
          </a:p>
          <a:p>
            <a:r>
              <a:rPr lang="en-US" sz="2800" dirty="0" smtClean="0"/>
              <a:t>Intended to encourage trade by improving standards of justice and providing certainty on taxes.</a:t>
            </a:r>
          </a:p>
          <a:p>
            <a:r>
              <a:rPr lang="en-US" sz="2800" dirty="0" smtClean="0"/>
              <a:t>As Ottoman Empire weakened during the eighteenth century, exploited by Europeans to gain immunity from Ottoman taxes and courts.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89804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rade rout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" y="0"/>
            <a:ext cx="7497580" cy="6857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025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391" cy="6851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758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ffee hous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63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117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mbassador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0"/>
            <a:ext cx="69610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82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usic less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00" y="0"/>
            <a:ext cx="59664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153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Ottoman-European trade in the sixteenth century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Ottoman exports to Europe:</a:t>
            </a:r>
          </a:p>
          <a:p>
            <a:r>
              <a:rPr lang="en-US" dirty="0" smtClean="0"/>
              <a:t>spices, pepper, coffee, dried fruits, cotton, silk, carpets.</a:t>
            </a:r>
          </a:p>
          <a:p>
            <a:pPr marL="0" indent="0">
              <a:buNone/>
            </a:pPr>
            <a:r>
              <a:rPr lang="en-US" dirty="0" smtClean="0"/>
              <a:t>European exports to Ottoman Empire: </a:t>
            </a:r>
          </a:p>
          <a:p>
            <a:r>
              <a:rPr lang="en-US" dirty="0" smtClean="0"/>
              <a:t>paper, tin, cloth.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Western Europe has a </a:t>
            </a:r>
            <a:r>
              <a:rPr lang="en-US" i="1" dirty="0" smtClean="0"/>
              <a:t>negative</a:t>
            </a:r>
            <a:r>
              <a:rPr lang="en-US" dirty="0" smtClean="0"/>
              <a:t> </a:t>
            </a:r>
            <a:r>
              <a:rPr lang="en-US" i="1" dirty="0" smtClean="0"/>
              <a:t>balance of trade</a:t>
            </a:r>
            <a:r>
              <a:rPr lang="en-US" dirty="0" smtClean="0"/>
              <a:t> with the Ottoman empire.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887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00px-Fondaco_dei_Turchi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36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304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alata tower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054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581</TotalTime>
  <Words>325</Words>
  <Application>Microsoft Macintosh PowerPoint</Application>
  <PresentationFormat>On-screen Show (4:3)</PresentationFormat>
  <Paragraphs>37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The Ottoman Empire and Europe, 1453-1922  Mediterranean Trade and the Changing Balance of Economic Power, Seventeenth and Eighteenth Centuries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Ottoman-European trade in the sixteenth century</vt:lpstr>
      <vt:lpstr>PowerPoint Presentation</vt:lpstr>
      <vt:lpstr>PowerPoint Presentation</vt:lpstr>
      <vt:lpstr>Institutional innovation</vt:lpstr>
      <vt:lpstr>The Levant Company</vt:lpstr>
      <vt:lpstr>PowerPoint Presentation</vt:lpstr>
      <vt:lpstr>Mercantilism</vt:lpstr>
      <vt:lpstr>Ottoman economic policy</vt:lpstr>
      <vt:lpstr>The Capitulations</vt:lpstr>
    </vt:vector>
  </TitlesOfParts>
  <Company>Queen Mary University of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Europe, the Ottoman Empire and the Transformation of Mediterranean Trade</dc:title>
  <dc:creator>James Baldwin</dc:creator>
  <cp:lastModifiedBy>James Baldwin</cp:lastModifiedBy>
  <cp:revision>11</cp:revision>
  <dcterms:created xsi:type="dcterms:W3CDTF">2013-02-06T17:03:51Z</dcterms:created>
  <dcterms:modified xsi:type="dcterms:W3CDTF">2014-01-14T17:23:32Z</dcterms:modified>
</cp:coreProperties>
</file>