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6" r:id="rId6"/>
    <p:sldId id="260" r:id="rId7"/>
    <p:sldId id="261" r:id="rId8"/>
    <p:sldId id="267" r:id="rId9"/>
    <p:sldId id="262" r:id="rId10"/>
    <p:sldId id="263" r:id="rId11"/>
    <p:sldId id="264" r:id="rId12"/>
    <p:sldId id="265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10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691DD-513A-B640-9B11-15BEEB30F537}" type="datetimeFigureOut">
              <a:rPr lang="en-US" smtClean="0"/>
              <a:t>22/01/2014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F19B1-B58B-BC43-B80E-50185EC1A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351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691DD-513A-B640-9B11-15BEEB30F537}" type="datetimeFigureOut">
              <a:rPr lang="en-US" smtClean="0"/>
              <a:t>22/01/2014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F19B1-B58B-BC43-B80E-50185EC1A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32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691DD-513A-B640-9B11-15BEEB30F537}" type="datetimeFigureOut">
              <a:rPr lang="en-US" smtClean="0"/>
              <a:t>22/01/2014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F19B1-B58B-BC43-B80E-50185EC1A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960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691DD-513A-B640-9B11-15BEEB30F537}" type="datetimeFigureOut">
              <a:rPr lang="en-US" smtClean="0"/>
              <a:t>22/01/2014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F19B1-B58B-BC43-B80E-50185EC1A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600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691DD-513A-B640-9B11-15BEEB30F537}" type="datetimeFigureOut">
              <a:rPr lang="en-US" smtClean="0"/>
              <a:t>22/01/2014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F19B1-B58B-BC43-B80E-50185EC1A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147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691DD-513A-B640-9B11-15BEEB30F537}" type="datetimeFigureOut">
              <a:rPr lang="en-US" smtClean="0"/>
              <a:t>22/01/2014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F19B1-B58B-BC43-B80E-50185EC1A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311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691DD-513A-B640-9B11-15BEEB30F537}" type="datetimeFigureOut">
              <a:rPr lang="en-US" smtClean="0"/>
              <a:t>22/01/2014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F19B1-B58B-BC43-B80E-50185EC1A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68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691DD-513A-B640-9B11-15BEEB30F537}" type="datetimeFigureOut">
              <a:rPr lang="en-US" smtClean="0"/>
              <a:t>22/01/2014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F19B1-B58B-BC43-B80E-50185EC1A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281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691DD-513A-B640-9B11-15BEEB30F537}" type="datetimeFigureOut">
              <a:rPr lang="en-US" smtClean="0"/>
              <a:t>22/01/2014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F19B1-B58B-BC43-B80E-50185EC1A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652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691DD-513A-B640-9B11-15BEEB30F537}" type="datetimeFigureOut">
              <a:rPr lang="en-US" smtClean="0"/>
              <a:t>22/01/2014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F19B1-B58B-BC43-B80E-50185EC1A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370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691DD-513A-B640-9B11-15BEEB30F537}" type="datetimeFigureOut">
              <a:rPr lang="en-US" smtClean="0"/>
              <a:t>22/01/2014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F19B1-B58B-BC43-B80E-50185EC1A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285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691DD-513A-B640-9B11-15BEEB30F537}" type="datetimeFigureOut">
              <a:rPr lang="en-US" smtClean="0"/>
              <a:t>22/01/2014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9F19B1-B58B-BC43-B80E-50185EC1A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10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90287"/>
            <a:ext cx="7772400" cy="3310164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The Ottoman Empire and Europe, 1453-1922</a:t>
            </a:r>
            <a:br>
              <a:rPr lang="en-US" sz="3600" dirty="0" smtClean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smtClean="0"/>
              <a:t>Ottoman – European Economic Relations in the Nineteenth Century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James E. Baldwin</a:t>
            </a:r>
          </a:p>
          <a:p>
            <a:r>
              <a:rPr lang="en-US" dirty="0" smtClean="0"/>
              <a:t>Department of History</a:t>
            </a:r>
          </a:p>
          <a:p>
            <a:r>
              <a:rPr lang="en-US" dirty="0" smtClean="0"/>
              <a:t>University </a:t>
            </a:r>
            <a:r>
              <a:rPr lang="en-US" smtClean="0"/>
              <a:t>of Warwick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4758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Ottoman Public Debt Administration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Formed in 1881 after negotiations with creditors</a:t>
            </a:r>
          </a:p>
          <a:p>
            <a:r>
              <a:rPr lang="en-US" dirty="0" smtClean="0"/>
              <a:t>Staffed by representatives of creditor nations, the PDA took control of particular revenue sources to ensure prioritization of debt repayment</a:t>
            </a:r>
          </a:p>
          <a:p>
            <a:r>
              <a:rPr lang="en-US" dirty="0" smtClean="0"/>
              <a:t>Imposed austerity on the empire, and entailed foreign intrusion in empire’s internal affairs. </a:t>
            </a:r>
          </a:p>
        </p:txBody>
      </p:sp>
    </p:spTree>
    <p:extLst>
      <p:ext uri="{BB962C8B-B14F-4D97-AF65-F5344CB8AC3E}">
        <p14:creationId xmlns:p14="http://schemas.microsoft.com/office/powerpoint/2010/main" val="4398893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Egyptian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Egypt a province of the Ottoman Empire, but has autonomous administration under the khedives descended from </a:t>
            </a:r>
            <a:r>
              <a:rPr lang="en-US" dirty="0" err="1" smtClean="0"/>
              <a:t>Mehmed</a:t>
            </a:r>
            <a:r>
              <a:rPr lang="en-US" dirty="0" smtClean="0"/>
              <a:t> Ali</a:t>
            </a:r>
          </a:p>
          <a:p>
            <a:r>
              <a:rPr lang="en-US" dirty="0" smtClean="0"/>
              <a:t>Egypt contracts first foreign loan in Paris in 1859</a:t>
            </a:r>
          </a:p>
          <a:p>
            <a:r>
              <a:rPr lang="en-US" dirty="0" smtClean="0"/>
              <a:t>Egyptian borrowing mainly finances investment in infrastructure: railways, bridges, telegraphs, Suez Canal, expansion of cotton and sugar cultivation</a:t>
            </a:r>
          </a:p>
          <a:p>
            <a:r>
              <a:rPr lang="en-US" dirty="0" smtClean="0"/>
              <a:t>Revenues do not increase as quickly as expected, and Egypt also declares bankruptcy in 1876</a:t>
            </a:r>
          </a:p>
        </p:txBody>
      </p:sp>
    </p:spTree>
    <p:extLst>
      <p:ext uri="{BB962C8B-B14F-4D97-AF65-F5344CB8AC3E}">
        <p14:creationId xmlns:p14="http://schemas.microsoft.com/office/powerpoint/2010/main" val="18587333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Consequences of Egypt’s bankruptcy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/>
              <a:t>Caisse</a:t>
            </a:r>
            <a:r>
              <a:rPr lang="en-US" dirty="0" smtClean="0"/>
              <a:t> de la </a:t>
            </a:r>
            <a:r>
              <a:rPr lang="en-US" dirty="0" err="1" smtClean="0"/>
              <a:t>Dette</a:t>
            </a:r>
            <a:r>
              <a:rPr lang="en-US" dirty="0" smtClean="0"/>
              <a:t>, with European directors, receives revenues for debt repayment</a:t>
            </a:r>
          </a:p>
          <a:p>
            <a:r>
              <a:rPr lang="en-US" dirty="0" smtClean="0"/>
              <a:t>Commission de la </a:t>
            </a:r>
            <a:r>
              <a:rPr lang="en-US" dirty="0" err="1" smtClean="0"/>
              <a:t>Dette</a:t>
            </a:r>
            <a:r>
              <a:rPr lang="en-US" dirty="0" smtClean="0"/>
              <a:t> </a:t>
            </a:r>
            <a:r>
              <a:rPr lang="en-US" dirty="0" err="1" smtClean="0"/>
              <a:t>Publique</a:t>
            </a:r>
            <a:r>
              <a:rPr lang="en-US" dirty="0" smtClean="0"/>
              <a:t> takes over collection of certain revenues</a:t>
            </a:r>
          </a:p>
          <a:p>
            <a:r>
              <a:rPr lang="en-US" dirty="0" smtClean="0"/>
              <a:t>A Briton and a Frenchman appointed Minister of Finance and Minister of Public Works</a:t>
            </a:r>
          </a:p>
          <a:p>
            <a:r>
              <a:rPr lang="en-US" dirty="0" smtClean="0"/>
              <a:t>Nationalist movement led by army officer Ahmad ‘</a:t>
            </a:r>
            <a:r>
              <a:rPr lang="en-US" dirty="0" err="1" smtClean="0"/>
              <a:t>Urabi</a:t>
            </a:r>
            <a:r>
              <a:rPr lang="en-US" dirty="0" smtClean="0"/>
              <a:t> opposes khedive </a:t>
            </a:r>
            <a:r>
              <a:rPr lang="en-US" dirty="0" err="1" smtClean="0"/>
              <a:t>Tawfiq</a:t>
            </a:r>
            <a:r>
              <a:rPr lang="en-US" dirty="0" smtClean="0"/>
              <a:t> and foreign interference; violence breaks out in 1882</a:t>
            </a:r>
          </a:p>
          <a:p>
            <a:r>
              <a:rPr lang="en-US" dirty="0" smtClean="0"/>
              <a:t>Britain invades Egypt to restore </a:t>
            </a:r>
            <a:r>
              <a:rPr lang="en-US" dirty="0" err="1" smtClean="0"/>
              <a:t>Tawfiq’s</a:t>
            </a:r>
            <a:r>
              <a:rPr lang="en-US" dirty="0" smtClean="0"/>
              <a:t> government; occupation lasts until 1954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3568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hmed_Orabi_188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900" y="0"/>
            <a:ext cx="61722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250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eighteenth century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late 18</a:t>
            </a:r>
            <a:r>
              <a:rPr lang="en-US" baseline="30000" dirty="0" smtClean="0"/>
              <a:t>th</a:t>
            </a:r>
            <a:r>
              <a:rPr lang="en-US" dirty="0" smtClean="0"/>
              <a:t> century, west Europeans dominate Mediterranean trade</a:t>
            </a:r>
          </a:p>
          <a:p>
            <a:r>
              <a:rPr lang="en-US" dirty="0" smtClean="0"/>
              <a:t>The effect on the Ottoman economy was limited; most trade was internal or with countries to the empire’s east</a:t>
            </a:r>
          </a:p>
          <a:p>
            <a:r>
              <a:rPr lang="en-US" dirty="0" smtClean="0"/>
              <a:t>The nineteenth century saw massive divergence of economic fortunes between Europe and Asia</a:t>
            </a:r>
          </a:p>
        </p:txBody>
      </p:sp>
    </p:spTree>
    <p:extLst>
      <p:ext uri="{BB962C8B-B14F-4D97-AF65-F5344CB8AC3E}">
        <p14:creationId xmlns:p14="http://schemas.microsoft.com/office/powerpoint/2010/main" val="2217373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Effect of the Industrial Revolution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Global price deflation: 50% fall between 1820 and 1913</a:t>
            </a:r>
          </a:p>
          <a:p>
            <a:r>
              <a:rPr lang="en-US" dirty="0" smtClean="0"/>
              <a:t>This made traditional, non-mechanized manufacturing in the Ottoman Empire uncompetitive</a:t>
            </a:r>
          </a:p>
          <a:p>
            <a:r>
              <a:rPr lang="en-US" dirty="0" smtClean="0"/>
              <a:t>Example of Syrian cloth industry: number of looms falls by 37% in Aleppo and 65% in Damascus between mid 18</a:t>
            </a:r>
            <a:r>
              <a:rPr lang="en-US" baseline="30000" dirty="0" smtClean="0"/>
              <a:t>th</a:t>
            </a:r>
            <a:r>
              <a:rPr lang="en-US" dirty="0" smtClean="0"/>
              <a:t> century and 1820s; then by a further 80% in both cities between 1820s and 1840s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9634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Industrial Revolution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Industrialization of western Europe entailed the de-industrialization of Ottoman Empire</a:t>
            </a:r>
          </a:p>
          <a:p>
            <a:r>
              <a:rPr lang="en-US" dirty="0" smtClean="0"/>
              <a:t>Labor redeployed into agriculture, in particular cash crops needed by industrializing western Europe, i.e. cotton</a:t>
            </a:r>
          </a:p>
          <a:p>
            <a:r>
              <a:rPr lang="en-US" dirty="0" smtClean="0"/>
              <a:t>The Ottoman Empire became a peripheral economy in the global capitalist system: supplying raw materials, importing manufactured products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015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orld system theory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957" y="103655"/>
            <a:ext cx="8077489" cy="6658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628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Economic and political weakness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1838 Anglo-Turkish Commercial Convention, and other agreements, prevented Ottomans from raising tariffs</a:t>
            </a:r>
          </a:p>
          <a:p>
            <a:r>
              <a:rPr lang="en-US" dirty="0" smtClean="0"/>
              <a:t>Abolition of Janissaries in 1826 meant abolition of their monopolies on various trades</a:t>
            </a:r>
          </a:p>
          <a:p>
            <a:r>
              <a:rPr lang="en-US" dirty="0" smtClean="0"/>
              <a:t>Ottomans agreed to further liberal, free trade policies because they relied on British support against threats from Russia and Egypt’s </a:t>
            </a:r>
            <a:r>
              <a:rPr lang="en-US" dirty="0" err="1" smtClean="0"/>
              <a:t>Mehmed</a:t>
            </a:r>
            <a:r>
              <a:rPr lang="en-US" dirty="0" smtClean="0"/>
              <a:t> Ali</a:t>
            </a:r>
          </a:p>
        </p:txBody>
      </p:sp>
    </p:spTree>
    <p:extLst>
      <p:ext uri="{BB962C8B-B14F-4D97-AF65-F5344CB8AC3E}">
        <p14:creationId xmlns:p14="http://schemas.microsoft.com/office/powerpoint/2010/main" val="5949087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Economic and social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Ottoman economy grew during 19</a:t>
            </a:r>
            <a:r>
              <a:rPr lang="en-US" baseline="30000" dirty="0" smtClean="0"/>
              <a:t>th</a:t>
            </a:r>
            <a:r>
              <a:rPr lang="en-US" dirty="0" smtClean="0"/>
              <a:t> century; but much more slowly than western Europe, hence the divergence</a:t>
            </a:r>
          </a:p>
          <a:p>
            <a:r>
              <a:rPr lang="en-US" dirty="0" smtClean="0"/>
              <a:t>Nevertheless, many trading cities became much richer: Constantinople, </a:t>
            </a:r>
            <a:r>
              <a:rPr lang="en-US" dirty="0" err="1" smtClean="0"/>
              <a:t>Salonica</a:t>
            </a:r>
            <a:r>
              <a:rPr lang="en-US" dirty="0" smtClean="0"/>
              <a:t>, Smyrna, Aleppo, Beirut, Cairo, Alexandria</a:t>
            </a:r>
          </a:p>
          <a:p>
            <a:r>
              <a:rPr lang="en-US" dirty="0" smtClean="0"/>
              <a:t>Prosperity unevenly spread: Ottoman Christians increasingly able to receive capitulatory privileges by obtaining European nationality</a:t>
            </a:r>
          </a:p>
          <a:p>
            <a:r>
              <a:rPr lang="en-US" dirty="0" smtClean="0"/>
              <a:t>Economic empowerment of Ottoman Christians caused resentment, and lay behind sectarian violence in Syria in the 1850s and 60s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3977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ttoman_empire_asia_179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799" y="593475"/>
            <a:ext cx="8848201" cy="586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1460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Ottoman borrowing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First bond sold to international investors in 1854 in London to finance Crimean War; later borrowing also largely financed military spending</a:t>
            </a:r>
          </a:p>
          <a:p>
            <a:r>
              <a:rPr lang="en-US" dirty="0" smtClean="0"/>
              <a:t>Bond had a real interest rate of 7.9%; later bonds would have interest rates of up to 12.3%</a:t>
            </a:r>
          </a:p>
          <a:p>
            <a:r>
              <a:rPr lang="en-US" dirty="0" smtClean="0"/>
              <a:t>This was high, but lower than rates obtainable within the empire, due to more advanced financial markets in London</a:t>
            </a:r>
          </a:p>
          <a:p>
            <a:r>
              <a:rPr lang="en-US" dirty="0" smtClean="0"/>
              <a:t>External debt quickly spiraled: by 1875 debt repayment consumed more than half of revenue</a:t>
            </a:r>
          </a:p>
          <a:p>
            <a:r>
              <a:rPr lang="en-US" dirty="0" smtClean="0"/>
              <a:t>Empire declared bankruptcy in 1876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1299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603</Words>
  <Application>Microsoft Macintosh PowerPoint</Application>
  <PresentationFormat>On-screen Show (4:3)</PresentationFormat>
  <Paragraphs>46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The Ottoman Empire and Europe, 1453-1922  Ottoman – European Economic Relations in the Nineteenth Century</vt:lpstr>
      <vt:lpstr>The eighteenth century</vt:lpstr>
      <vt:lpstr>Effect of the Industrial Revolution</vt:lpstr>
      <vt:lpstr>Effect of Industrial Revolution</vt:lpstr>
      <vt:lpstr>PowerPoint Presentation</vt:lpstr>
      <vt:lpstr>Economic and political weakness</vt:lpstr>
      <vt:lpstr>Economic and social change</vt:lpstr>
      <vt:lpstr>PowerPoint Presentation</vt:lpstr>
      <vt:lpstr>Ottoman borrowing</vt:lpstr>
      <vt:lpstr>Ottoman Public Debt Administration</vt:lpstr>
      <vt:lpstr>The Egyptian case</vt:lpstr>
      <vt:lpstr>Consequences of Egypt’s bankruptcy</vt:lpstr>
      <vt:lpstr>PowerPoint Presentation</vt:lpstr>
    </vt:vector>
  </TitlesOfParts>
  <Company>Queen Mary University of London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Ottoman Empire and Europe, 1453-1922  Ottoman – European Economic Relations in the Nineteenth Century</dc:title>
  <dc:creator>James Baldwin</dc:creator>
  <cp:lastModifiedBy>James Baldwin</cp:lastModifiedBy>
  <cp:revision>6</cp:revision>
  <dcterms:created xsi:type="dcterms:W3CDTF">2014-01-21T22:57:08Z</dcterms:created>
  <dcterms:modified xsi:type="dcterms:W3CDTF">2014-01-22T09:37:04Z</dcterms:modified>
</cp:coreProperties>
</file>