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83B7-33F5-314C-A488-0376C27716C4}" type="datetimeFigureOut">
              <a:rPr lang="en-US" smtClean="0"/>
              <a:t>29/01/2014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8632-9C4C-3448-999F-0C7C1799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54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83B7-33F5-314C-A488-0376C27716C4}" type="datetimeFigureOut">
              <a:rPr lang="en-US" smtClean="0"/>
              <a:t>29/01/2014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8632-9C4C-3448-999F-0C7C1799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279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83B7-33F5-314C-A488-0376C27716C4}" type="datetimeFigureOut">
              <a:rPr lang="en-US" smtClean="0"/>
              <a:t>29/01/2014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8632-9C4C-3448-999F-0C7C1799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113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83B7-33F5-314C-A488-0376C27716C4}" type="datetimeFigureOut">
              <a:rPr lang="en-US" smtClean="0"/>
              <a:t>29/01/2014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8632-9C4C-3448-999F-0C7C1799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81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83B7-33F5-314C-A488-0376C27716C4}" type="datetimeFigureOut">
              <a:rPr lang="en-US" smtClean="0"/>
              <a:t>29/01/2014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8632-9C4C-3448-999F-0C7C1799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28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83B7-33F5-314C-A488-0376C27716C4}" type="datetimeFigureOut">
              <a:rPr lang="en-US" smtClean="0"/>
              <a:t>29/01/2014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8632-9C4C-3448-999F-0C7C1799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92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83B7-33F5-314C-A488-0376C27716C4}" type="datetimeFigureOut">
              <a:rPr lang="en-US" smtClean="0"/>
              <a:t>29/01/2014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8632-9C4C-3448-999F-0C7C1799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15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83B7-33F5-314C-A488-0376C27716C4}" type="datetimeFigureOut">
              <a:rPr lang="en-US" smtClean="0"/>
              <a:t>29/01/2014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8632-9C4C-3448-999F-0C7C1799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261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83B7-33F5-314C-A488-0376C27716C4}" type="datetimeFigureOut">
              <a:rPr lang="en-US" smtClean="0"/>
              <a:t>29/01/2014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8632-9C4C-3448-999F-0C7C1799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297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83B7-33F5-314C-A488-0376C27716C4}" type="datetimeFigureOut">
              <a:rPr lang="en-US" smtClean="0"/>
              <a:t>29/01/2014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8632-9C4C-3448-999F-0C7C1799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469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83B7-33F5-314C-A488-0376C27716C4}" type="datetimeFigureOut">
              <a:rPr lang="en-US" smtClean="0"/>
              <a:t>29/01/2014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8632-9C4C-3448-999F-0C7C1799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82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C83B7-33F5-314C-A488-0376C27716C4}" type="datetimeFigureOut">
              <a:rPr lang="en-US" smtClean="0"/>
              <a:t>29/01/2014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E8632-9C4C-3448-999F-0C7C1799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102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7715"/>
            <a:ext cx="7772400" cy="33827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Ottoman Empire and Europe, 1453-1922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Migration and the Cosmopolitan Cities of the Levant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 E. Baldwin</a:t>
            </a:r>
          </a:p>
          <a:p>
            <a:r>
              <a:rPr lang="en-US" dirty="0" smtClean="0"/>
              <a:t>Department of History</a:t>
            </a:r>
          </a:p>
          <a:p>
            <a:r>
              <a:rPr lang="en-US" dirty="0" smtClean="0"/>
              <a:t>University of Warwick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577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myrna camel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"/>
            <a:ext cx="9144000" cy="661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172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Alexandria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Ancient city fallen into obscurity by 1800</a:t>
            </a:r>
          </a:p>
          <a:p>
            <a:r>
              <a:rPr lang="en-US" dirty="0" smtClean="0"/>
              <a:t>Revitalized by </a:t>
            </a:r>
            <a:r>
              <a:rPr lang="en-US" dirty="0" err="1" smtClean="0"/>
              <a:t>Mahmudiyya</a:t>
            </a:r>
            <a:r>
              <a:rPr lang="en-US" dirty="0" smtClean="0"/>
              <a:t> canal to the Nile</a:t>
            </a:r>
          </a:p>
          <a:p>
            <a:r>
              <a:rPr lang="en-US" dirty="0" smtClean="0"/>
              <a:t>Substantial foreign and Ottoman migration to Alexandria during 19</a:t>
            </a:r>
            <a:r>
              <a:rPr lang="en-US" baseline="30000" dirty="0" smtClean="0"/>
              <a:t>th</a:t>
            </a:r>
            <a:r>
              <a:rPr lang="en-US" dirty="0" smtClean="0"/>
              <a:t> century – Greeks, Sephardi Jews, Italians, French, British</a:t>
            </a:r>
          </a:p>
          <a:p>
            <a:r>
              <a:rPr lang="en-US" dirty="0" smtClean="0"/>
              <a:t>Occupied by Britain after 1882</a:t>
            </a:r>
          </a:p>
          <a:p>
            <a:r>
              <a:rPr lang="en-US" dirty="0" smtClean="0"/>
              <a:t>Municipal Council enforced dominance of multicultural merchant elite</a:t>
            </a:r>
          </a:p>
          <a:p>
            <a:r>
              <a:rPr lang="en-US" dirty="0" smtClean="0"/>
              <a:t>Most foreign and minority communities left after Nasser’s nationalization program of the 1950s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186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ex squa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9700"/>
            <a:ext cx="8890000" cy="656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63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ex stock exc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673100"/>
            <a:ext cx="8890000" cy="551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4872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ex tra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609600"/>
            <a:ext cx="8890000" cy="562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6182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Cosmopolitan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Multi-lingual: Greek, Turkish, Arabic, Armenian, Maltese, Italian. French increasingly becomes the lingua franca of the elite.</a:t>
            </a:r>
          </a:p>
          <a:p>
            <a:r>
              <a:rPr lang="en-US" dirty="0" smtClean="0"/>
              <a:t>Publishing: newspapers flourish, in French and local languages</a:t>
            </a:r>
          </a:p>
          <a:p>
            <a:r>
              <a:rPr lang="en-US" dirty="0" smtClean="0"/>
              <a:t>Education: European-style schools educate an increasing number of the elite of all faiths. Ottoman educational reformers begin to imitate them.</a:t>
            </a:r>
          </a:p>
          <a:p>
            <a:r>
              <a:rPr lang="en-US" dirty="0" smtClean="0"/>
              <a:t>Port cities conduits for the Europeanization of Ottoman elite culture.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491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Residential segregation: foreigners and the wealthy concentrated in new districts with better housing and facilities</a:t>
            </a:r>
          </a:p>
          <a:p>
            <a:r>
              <a:rPr lang="en-US" dirty="0" smtClean="0"/>
              <a:t>Vast inequality of wealth leading to resentment</a:t>
            </a:r>
          </a:p>
          <a:p>
            <a:r>
              <a:rPr lang="en-US" dirty="0" err="1" smtClean="0"/>
              <a:t>Beratlis</a:t>
            </a:r>
            <a:r>
              <a:rPr lang="en-US" dirty="0" smtClean="0"/>
              <a:t>: local Christians and Jews receiving privileges of foreign nationals</a:t>
            </a:r>
          </a:p>
          <a:p>
            <a:r>
              <a:rPr lang="en-US" dirty="0" smtClean="0"/>
              <a:t>Political tensions related to nationalism </a:t>
            </a:r>
          </a:p>
          <a:p>
            <a:r>
              <a:rPr lang="en-US" dirty="0" smtClean="0"/>
              <a:t>Inequality and Europeanization caused tension within as well as </a:t>
            </a:r>
            <a:r>
              <a:rPr lang="en-US" smtClean="0"/>
              <a:t>between communities.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199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600s 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685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745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3369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Beneficiaries of the 19</a:t>
            </a:r>
            <a:r>
              <a:rPr lang="en-US" baseline="30000" dirty="0" smtClean="0"/>
              <a:t>th</a:t>
            </a:r>
            <a:r>
              <a:rPr lang="en-US" dirty="0" smtClean="0"/>
              <a:t>-century boom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Mediterranean port cities experienced rapid growth due to the growth of Ottoman-European commerce</a:t>
            </a:r>
          </a:p>
          <a:p>
            <a:r>
              <a:rPr lang="en-US" dirty="0" smtClean="0"/>
              <a:t>Cities including </a:t>
            </a:r>
            <a:r>
              <a:rPr lang="en-US" dirty="0" err="1" smtClean="0"/>
              <a:t>Salonica</a:t>
            </a:r>
            <a:r>
              <a:rPr lang="en-US" dirty="0" smtClean="0"/>
              <a:t>, Smyrna, Alexandria, Beirut and others saw population growth, immigration from elsewhere in the empire and from Europe, and infrastructural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800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Salonica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 diverse city for a long time prior to the 19</a:t>
            </a:r>
            <a:r>
              <a:rPr lang="en-US" baseline="30000" dirty="0" smtClean="0"/>
              <a:t>th</a:t>
            </a:r>
            <a:r>
              <a:rPr lang="en-US" dirty="0" smtClean="0"/>
              <a:t> century – Greeks, Bulgarians, Turks and a </a:t>
            </a:r>
            <a:r>
              <a:rPr lang="en-US" dirty="0" err="1" smtClean="0"/>
              <a:t>centre</a:t>
            </a:r>
            <a:r>
              <a:rPr lang="en-US" dirty="0" smtClean="0"/>
              <a:t> of Sephardic Jewish life in the empire</a:t>
            </a:r>
          </a:p>
          <a:p>
            <a:r>
              <a:rPr lang="en-US" dirty="0" smtClean="0"/>
              <a:t>Principal port of the Balkans, exporting local goods such as cotton and tobacco</a:t>
            </a:r>
          </a:p>
          <a:p>
            <a:r>
              <a:rPr lang="en-US" dirty="0" smtClean="0"/>
              <a:t>Rapid growth of European community, from 100 in 1768 to 10,000 at end of 19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Cercle</a:t>
            </a:r>
            <a:r>
              <a:rPr lang="en-US" dirty="0" smtClean="0"/>
              <a:t> de </a:t>
            </a:r>
            <a:r>
              <a:rPr lang="en-US" dirty="0" err="1" smtClean="0"/>
              <a:t>Salonique</a:t>
            </a:r>
            <a:r>
              <a:rPr lang="en-US" dirty="0" smtClean="0"/>
              <a:t>, an emblem of elite inter-communal sociability</a:t>
            </a:r>
          </a:p>
          <a:p>
            <a:r>
              <a:rPr lang="en-US" dirty="0" smtClean="0"/>
              <a:t>Greek-Turkish population exchange saw Muslims leave in 1920s</a:t>
            </a:r>
          </a:p>
          <a:p>
            <a:r>
              <a:rPr lang="en-US" dirty="0" smtClean="0"/>
              <a:t>Most </a:t>
            </a:r>
            <a:r>
              <a:rPr lang="en-US" dirty="0" err="1" smtClean="0"/>
              <a:t>Salonican</a:t>
            </a:r>
            <a:r>
              <a:rPr lang="en-US" dirty="0" smtClean="0"/>
              <a:t> Jews were murdered in the Holocaust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170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lonica 191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571500"/>
            <a:ext cx="889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531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Smyrna / Izmir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Principal port for Ottoman-European trade since the 17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r>
              <a:rPr lang="en-US" dirty="0" smtClean="0"/>
              <a:t>Exported Anatolian agricultural products, imported European textiles</a:t>
            </a:r>
          </a:p>
          <a:p>
            <a:r>
              <a:rPr lang="en-US" dirty="0" smtClean="0"/>
              <a:t>At end of 19</a:t>
            </a:r>
            <a:r>
              <a:rPr lang="en-US" baseline="30000" dirty="0" smtClean="0"/>
              <a:t>th</a:t>
            </a:r>
            <a:r>
              <a:rPr lang="en-US" dirty="0" smtClean="0"/>
              <a:t> century, two largest groups were Turks and Greeks, with substantial communities of Armenians, Jews and foreign nationals</a:t>
            </a:r>
          </a:p>
          <a:p>
            <a:r>
              <a:rPr lang="en-US" dirty="0" smtClean="0"/>
              <a:t>Inter-communal violence rare in Smyrna during the 19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r>
              <a:rPr lang="en-US" dirty="0" smtClean="0"/>
              <a:t>Turkish War of Independence saw massacres and forced expulsion of local Greeks and Armenians; Greek quarter burned down; remaining Greeks expelled in the population exchange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353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myrna waterfro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00"/>
            <a:ext cx="9144000" cy="672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879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myrna ataturk av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8000"/>
            <a:ext cx="9144000" cy="5819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449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433</Words>
  <Application>Microsoft Macintosh PowerPoint</Application>
  <PresentationFormat>On-screen Show (4:3)</PresentationFormat>
  <Paragraphs>38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The Ottoman Empire and Europe, 1453-1922  Migration and the Cosmopolitan Cities of the Levant</vt:lpstr>
      <vt:lpstr>PowerPoint Presentation</vt:lpstr>
      <vt:lpstr>PowerPoint Presentation</vt:lpstr>
      <vt:lpstr>Beneficiaries of the 19th-century boom</vt:lpstr>
      <vt:lpstr>Salonica</vt:lpstr>
      <vt:lpstr>PowerPoint Presentation</vt:lpstr>
      <vt:lpstr>Smyrna / Izmir</vt:lpstr>
      <vt:lpstr>PowerPoint Presentation</vt:lpstr>
      <vt:lpstr>PowerPoint Presentation</vt:lpstr>
      <vt:lpstr>PowerPoint Presentation</vt:lpstr>
      <vt:lpstr>Alexandria</vt:lpstr>
      <vt:lpstr>PowerPoint Presentation</vt:lpstr>
      <vt:lpstr>PowerPoint Presentation</vt:lpstr>
      <vt:lpstr>PowerPoint Presentation</vt:lpstr>
      <vt:lpstr>Cosmopolitan Culture</vt:lpstr>
      <vt:lpstr>Social relations</vt:lpstr>
    </vt:vector>
  </TitlesOfParts>
  <Company>Queen Mary University of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Ottoman Empire and Europe, 1453-1922  Migration and the Cosmopolitan Cities of the Levant</dc:title>
  <dc:creator>James Baldwin</dc:creator>
  <cp:lastModifiedBy>James Baldwin</cp:lastModifiedBy>
  <cp:revision>5</cp:revision>
  <dcterms:created xsi:type="dcterms:W3CDTF">2014-01-29T07:56:37Z</dcterms:created>
  <dcterms:modified xsi:type="dcterms:W3CDTF">2014-01-29T10:00:58Z</dcterms:modified>
</cp:coreProperties>
</file>