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2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2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0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8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9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6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6D9C-E29F-3E43-8670-785DFACCA5CC}" type="datetimeFigureOut">
              <a:rPr lang="en-US" smtClean="0"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3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8429"/>
            <a:ext cx="7772400" cy="3292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/>
              <a:t/>
            </a:r>
            <a:br>
              <a:rPr lang="en-US"/>
            </a:br>
            <a:r>
              <a:rPr lang="en-US" smtClean="0"/>
              <a:t>Nationalism </a:t>
            </a:r>
            <a:r>
              <a:rPr lang="en-US" dirty="0" smtClean="0"/>
              <a:t>in the Ottoman Balkans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11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t stephen of the bulga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1" r="20981"/>
          <a:stretch>
            <a:fillRect/>
          </a:stretch>
        </p:blipFill>
        <p:spPr>
          <a:xfrm>
            <a:off x="3336585" y="0"/>
            <a:ext cx="5807415" cy="664967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Church of St. Stephen of</a:t>
            </a:r>
          </a:p>
          <a:p>
            <a:r>
              <a:rPr lang="en-US" sz="1800" dirty="0" smtClean="0"/>
              <a:t>the </a:t>
            </a:r>
            <a:r>
              <a:rPr lang="en-US" sz="1800" dirty="0" err="1" smtClean="0"/>
              <a:t>Bulgars</a:t>
            </a:r>
            <a:r>
              <a:rPr lang="en-US" sz="1800" dirty="0" smtClean="0"/>
              <a:t>, Istanbul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3785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lgaria_San_Stefano_Berlin_1878_T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0"/>
            <a:ext cx="7107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33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lgaria expansion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39" y="0"/>
            <a:ext cx="7509103" cy="685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4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nationalism?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nation-state</a:t>
            </a:r>
          </a:p>
          <a:p>
            <a:r>
              <a:rPr lang="en-US" dirty="0" smtClean="0"/>
              <a:t>A sovereign state with a relatively homogenous citizenry</a:t>
            </a:r>
          </a:p>
          <a:p>
            <a:r>
              <a:rPr lang="en-US" dirty="0" smtClean="0"/>
              <a:t>Common language, symbols, institutions, history</a:t>
            </a:r>
          </a:p>
          <a:p>
            <a:r>
              <a:rPr lang="en-US" dirty="0" smtClean="0"/>
              <a:t>Often, but not always, a common religion/denomination</a:t>
            </a:r>
          </a:p>
          <a:p>
            <a:r>
              <a:rPr lang="en-US" dirty="0" smtClean="0"/>
              <a:t>The nation-state is the standard form of state organization today</a:t>
            </a:r>
          </a:p>
          <a:p>
            <a:r>
              <a:rPr lang="en-US" dirty="0" smtClean="0"/>
              <a:t>Nationalism is a recent phenomenon – emerging in the early modern period, becoming ubiquitous in the 19</a:t>
            </a:r>
            <a:r>
              <a:rPr lang="en-US" baseline="30000" dirty="0" smtClean="0"/>
              <a:t>th</a:t>
            </a:r>
            <a:r>
              <a:rPr lang="en-US" dirty="0" smtClean="0"/>
              <a:t> and 20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Ottoman Empire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Cosmopolitan, multi-ethnic, multi-lingual, multi-confessional</a:t>
            </a:r>
          </a:p>
          <a:p>
            <a:r>
              <a:rPr lang="en-US" dirty="0" smtClean="0"/>
              <a:t>Ethnic/linguistic identity secondary to religion, status and locality</a:t>
            </a:r>
          </a:p>
          <a:p>
            <a:r>
              <a:rPr lang="en-US" dirty="0" smtClean="0"/>
              <a:t>Multi-</a:t>
            </a:r>
            <a:r>
              <a:rPr lang="en-US" dirty="0" err="1" smtClean="0"/>
              <a:t>lingualism</a:t>
            </a:r>
            <a:r>
              <a:rPr lang="en-US" dirty="0" smtClean="0"/>
              <a:t> and translation the norm</a:t>
            </a:r>
          </a:p>
          <a:p>
            <a:r>
              <a:rPr lang="en-US" dirty="0" smtClean="0"/>
              <a:t>Other similar early modern empires: Habsburg monarchy, Russia, Persia, Mughal India, China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2792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nationalism?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Nationalists assume the nation to be a primordial, essential quality</a:t>
            </a:r>
          </a:p>
          <a:p>
            <a:r>
              <a:rPr lang="en-US" dirty="0" smtClean="0"/>
              <a:t>Benedict Anderson, </a:t>
            </a:r>
            <a:r>
              <a:rPr lang="en-US" i="1" dirty="0" smtClean="0"/>
              <a:t>Imagined Communities</a:t>
            </a:r>
          </a:p>
          <a:p>
            <a:r>
              <a:rPr lang="en-US" dirty="0" smtClean="0"/>
              <a:t>Anderson’s theory: nationalism the product of capitalist print culture and the resulting homogenization of language</a:t>
            </a:r>
          </a:p>
          <a:p>
            <a:r>
              <a:rPr lang="en-US" dirty="0" smtClean="0"/>
              <a:t>Print capitalism standardized dominant languages and squeezed out minority languages</a:t>
            </a:r>
          </a:p>
          <a:p>
            <a:r>
              <a:rPr lang="en-US" dirty="0" smtClean="0"/>
              <a:t>Print media increased people’s awareness of other similar people in different regions</a:t>
            </a:r>
          </a:p>
          <a:p>
            <a:r>
              <a:rPr lang="en-US" dirty="0" smtClean="0"/>
              <a:t>State policies enforced national identity by favoring the dominant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3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Nationalism and the Orthodox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Orthodox Church also a cosmopolitan, multi-ethnic institution</a:t>
            </a:r>
          </a:p>
          <a:p>
            <a:r>
              <a:rPr lang="en-US" dirty="0" smtClean="0"/>
              <a:t>Greek the language of liturgy and church government</a:t>
            </a:r>
          </a:p>
          <a:p>
            <a:r>
              <a:rPr lang="en-US" dirty="0" smtClean="0"/>
              <a:t>Orthodox Christians spoke Greek, Serbian, Bulgarian, Romanian, Albanian, Arabic </a:t>
            </a:r>
          </a:p>
          <a:p>
            <a:r>
              <a:rPr lang="en-US" dirty="0" smtClean="0"/>
              <a:t>Upper echelons of clergy were either native Greeks or Hellenized</a:t>
            </a:r>
          </a:p>
          <a:p>
            <a:r>
              <a:rPr lang="en-US" dirty="0" smtClean="0"/>
              <a:t>Slavic nationalists resented Greek domination of church</a:t>
            </a:r>
          </a:p>
          <a:p>
            <a:r>
              <a:rPr lang="en-US" dirty="0" smtClean="0"/>
              <a:t>Greek nationalists quarreled with the Church’s conception of Greek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5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Greek revolt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early 19</a:t>
            </a:r>
            <a:r>
              <a:rPr lang="en-US" baseline="30000" dirty="0" smtClean="0"/>
              <a:t>th</a:t>
            </a:r>
            <a:r>
              <a:rPr lang="en-US" dirty="0" smtClean="0"/>
              <a:t> century, Greek nationalist a fringe movement associated with intellectuals and exiles</a:t>
            </a:r>
          </a:p>
          <a:p>
            <a:r>
              <a:rPr lang="en-US" dirty="0" err="1" smtClean="0"/>
              <a:t>Philiki</a:t>
            </a:r>
            <a:r>
              <a:rPr lang="en-US" dirty="0" smtClean="0"/>
              <a:t> </a:t>
            </a:r>
            <a:r>
              <a:rPr lang="en-US" dirty="0" err="1" smtClean="0"/>
              <a:t>Etairia</a:t>
            </a:r>
            <a:r>
              <a:rPr lang="en-US" dirty="0" smtClean="0"/>
              <a:t> (Friendly Society) – a secret society promoting Greek separatism</a:t>
            </a:r>
          </a:p>
          <a:p>
            <a:r>
              <a:rPr lang="en-US" dirty="0" smtClean="0"/>
              <a:t>Launched invasion in 1820 led by General </a:t>
            </a:r>
            <a:r>
              <a:rPr lang="en-US" dirty="0" err="1" smtClean="0"/>
              <a:t>Ypsilantis</a:t>
            </a:r>
            <a:r>
              <a:rPr lang="en-US" dirty="0" smtClean="0"/>
              <a:t>, a </a:t>
            </a:r>
            <a:r>
              <a:rPr lang="en-US" dirty="0" err="1" smtClean="0"/>
              <a:t>Phanariot</a:t>
            </a:r>
            <a:r>
              <a:rPr lang="en-US" dirty="0" smtClean="0"/>
              <a:t> in Russian service</a:t>
            </a:r>
          </a:p>
          <a:p>
            <a:r>
              <a:rPr lang="en-US" dirty="0" smtClean="0"/>
              <a:t>Invasion failed, but provoked uprising among Greeks in the Peloponnese</a:t>
            </a:r>
          </a:p>
          <a:p>
            <a:r>
              <a:rPr lang="en-US" dirty="0" smtClean="0"/>
              <a:t>Uprising supported by Philhellenes in western Europe; some joined as volunteers, including the poet Byron</a:t>
            </a:r>
          </a:p>
          <a:p>
            <a:r>
              <a:rPr lang="en-US" dirty="0" smtClean="0"/>
              <a:t>European powers intervene militarily and diplomatically; independence of small Greek state conceded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761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yron statue athe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079500"/>
            <a:ext cx="69850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71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eece expansion 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"/>
            <a:ext cx="914400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01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Bulgarian National Awakening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Initially a cultural movement focused on education: schools and “reading rooms”</a:t>
            </a:r>
          </a:p>
          <a:p>
            <a:r>
              <a:rPr lang="en-US" dirty="0" smtClean="0"/>
              <a:t>Directed primarily against Hellenization</a:t>
            </a:r>
          </a:p>
          <a:p>
            <a:r>
              <a:rPr lang="en-US" dirty="0" smtClean="0"/>
              <a:t>Sought independent Bulgarian church; secured in 1870 with Ottoman Sultan’s backing, but not recognized by Patriarch</a:t>
            </a:r>
          </a:p>
          <a:p>
            <a:r>
              <a:rPr lang="en-US" dirty="0" smtClean="0"/>
              <a:t>April Uprising of 1876: a small uprising brutally suppressed by Ottoman irregulars, including massacres in Plovdiv region</a:t>
            </a:r>
          </a:p>
          <a:p>
            <a:r>
              <a:rPr lang="en-US" dirty="0" smtClean="0"/>
              <a:t>Suppression increases sympathy for nationalist cause among Bulgarians and European powers</a:t>
            </a:r>
          </a:p>
          <a:p>
            <a:r>
              <a:rPr lang="en-US" dirty="0" smtClean="0"/>
              <a:t>Russia attempts to impose large independent Bulgarian state in 1878 Treaty of San Stefano</a:t>
            </a:r>
          </a:p>
          <a:p>
            <a:r>
              <a:rPr lang="en-US" dirty="0" smtClean="0"/>
              <a:t>Britain and Austria fear Russian influence in Balkans and water down the proposal in the Treaty of Berlin; result is smaller autonomous Bulgarian principality with vassal status, and restrictions on Ottoman activity in Eastern </a:t>
            </a:r>
            <a:r>
              <a:rPr lang="en-US" dirty="0" err="1" smtClean="0"/>
              <a:t>Rumelia</a:t>
            </a:r>
            <a:r>
              <a:rPr lang="en-US" dirty="0" smtClean="0"/>
              <a:t> provinces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094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58</TotalTime>
  <Words>486</Words>
  <Application>Microsoft Macintosh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The Ottoman Empire and Europe, 1453-1922  Nationalism in the Ottoman Balkans</vt:lpstr>
      <vt:lpstr>What is nationalism?</vt:lpstr>
      <vt:lpstr>The Ottoman Empire </vt:lpstr>
      <vt:lpstr>Why nationalism?</vt:lpstr>
      <vt:lpstr>Nationalism and the Orthodox Church</vt:lpstr>
      <vt:lpstr>The Greek revolt</vt:lpstr>
      <vt:lpstr>PowerPoint Presentation</vt:lpstr>
      <vt:lpstr>PowerPoint Presentation</vt:lpstr>
      <vt:lpstr>Bulgarian National Awakening</vt:lpstr>
      <vt:lpstr>PowerPoint Presentation</vt:lpstr>
      <vt:lpstr>PowerPoint Presentation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Nationalism and Loyalism in the Ottoman Balkans</dc:title>
  <dc:creator>James Baldwin</dc:creator>
  <cp:lastModifiedBy>James Baldwin</cp:lastModifiedBy>
  <cp:revision>10</cp:revision>
  <dcterms:created xsi:type="dcterms:W3CDTF">2014-03-04T23:19:15Z</dcterms:created>
  <dcterms:modified xsi:type="dcterms:W3CDTF">2016-02-02T08:50:11Z</dcterms:modified>
</cp:coreProperties>
</file>