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0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1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0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6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7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9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85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8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8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91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6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76D9C-E29F-3E43-8670-785DFACCA5CC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C04A8-9B3B-CD41-80D7-A6556BC17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3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8429"/>
            <a:ext cx="7772400" cy="32920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Ottoman Empire and Europe, 1453-1922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Loyalism among Ottoman </a:t>
            </a:r>
            <a:br>
              <a:rPr lang="en-US" dirty="0" smtClean="0"/>
            </a:br>
            <a:r>
              <a:rPr lang="en-US" dirty="0" smtClean="0"/>
              <a:t>Non-Muslims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11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Sephardi Jews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Jews benefitted from association with financial administration in old regime, but this was ended by abolition of Janissaries.</a:t>
            </a:r>
          </a:p>
          <a:p>
            <a:r>
              <a:rPr lang="en-US" dirty="0" smtClean="0"/>
              <a:t>Jews looked to </a:t>
            </a:r>
            <a:r>
              <a:rPr lang="en-US" dirty="0" err="1" smtClean="0"/>
              <a:t>Ottomanism</a:t>
            </a:r>
            <a:r>
              <a:rPr lang="en-US" dirty="0" smtClean="0"/>
              <a:t> to build a role for themselves in the reformed empire.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341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Jewish </a:t>
            </a:r>
            <a:r>
              <a:rPr lang="en-US" dirty="0" err="1" smtClean="0"/>
              <a:t>Ottomanism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Learning Turkish</a:t>
            </a:r>
          </a:p>
          <a:p>
            <a:r>
              <a:rPr lang="en-US" dirty="0" smtClean="0"/>
              <a:t>Serving in the Ottoman army</a:t>
            </a:r>
          </a:p>
          <a:p>
            <a:r>
              <a:rPr lang="en-US" dirty="0" smtClean="0"/>
              <a:t>Jews and Ottoman government had common enemy in Russia</a:t>
            </a:r>
          </a:p>
          <a:p>
            <a:r>
              <a:rPr lang="en-US" dirty="0" smtClean="0"/>
              <a:t>Nationalist history of Ottoman Empire as the Jews’ refuge; commemorated 400</a:t>
            </a:r>
            <a:r>
              <a:rPr lang="en-US" baseline="30000" dirty="0" smtClean="0"/>
              <a:t>th</a:t>
            </a:r>
            <a:r>
              <a:rPr lang="en-US" dirty="0" smtClean="0"/>
              <a:t> anniversary of expulsion from Spain in 1892.</a:t>
            </a:r>
          </a:p>
          <a:p>
            <a:r>
              <a:rPr lang="en-US" dirty="0" smtClean="0"/>
              <a:t>Zionism posed a challenge, but some Ottoman Jews hoped to </a:t>
            </a:r>
            <a:r>
              <a:rPr lang="en-US" dirty="0" err="1" smtClean="0"/>
              <a:t>Ottomanize</a:t>
            </a:r>
            <a:r>
              <a:rPr lang="en-US" dirty="0" smtClean="0"/>
              <a:t> </a:t>
            </a:r>
            <a:r>
              <a:rPr lang="en-US" smtClean="0"/>
              <a:t>the movement.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6093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Ottomanism</a:t>
            </a:r>
            <a:r>
              <a:rPr lang="en-US" dirty="0" smtClean="0"/>
              <a:t>: a positive response to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attempt to redefine Ottoman </a:t>
            </a:r>
            <a:r>
              <a:rPr lang="en-US" dirty="0" err="1" smtClean="0"/>
              <a:t>subjecthood</a:t>
            </a:r>
            <a:r>
              <a:rPr lang="en-US" dirty="0" smtClean="0"/>
              <a:t> to appeal to Muslims, Christians and Jews of all ethnicities.</a:t>
            </a:r>
          </a:p>
          <a:p>
            <a:r>
              <a:rPr lang="en-US" dirty="0" err="1" smtClean="0"/>
              <a:t>Ottomanism</a:t>
            </a:r>
            <a:r>
              <a:rPr lang="en-US" dirty="0" smtClean="0"/>
              <a:t> (</a:t>
            </a:r>
            <a:r>
              <a:rPr lang="en-US" dirty="0" err="1" smtClean="0"/>
              <a:t>Osmanlılık</a:t>
            </a:r>
            <a:r>
              <a:rPr lang="en-US" dirty="0" smtClean="0"/>
              <a:t>): a national identity that would encompass all inhabitants of the empire as Ottomans.</a:t>
            </a:r>
          </a:p>
          <a:p>
            <a:r>
              <a:rPr lang="en-US" dirty="0" smtClean="0"/>
              <a:t>Note the contrast with the former, narrow meaning of Ottoman / </a:t>
            </a:r>
            <a:r>
              <a:rPr lang="en-US" dirty="0" err="1" smtClean="0"/>
              <a:t>Osmanlı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071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of Ottoman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Loyalty to the Sultan and the empire.</a:t>
            </a:r>
          </a:p>
          <a:p>
            <a:r>
              <a:rPr lang="en-US" dirty="0" smtClean="0"/>
              <a:t>Turkish as the unifying, though not the only, language.</a:t>
            </a:r>
          </a:p>
          <a:p>
            <a:r>
              <a:rPr lang="en-US" dirty="0" smtClean="0"/>
              <a:t>Diversity and tolerance as key characteristics.</a:t>
            </a:r>
          </a:p>
          <a:p>
            <a:r>
              <a:rPr lang="en-US" dirty="0" smtClean="0"/>
              <a:t>Accompanied by institutional reforms of the </a:t>
            </a:r>
            <a:r>
              <a:rPr lang="en-US" dirty="0" err="1" smtClean="0"/>
              <a:t>Tanzimat</a:t>
            </a:r>
            <a:r>
              <a:rPr lang="en-US" dirty="0" smtClean="0"/>
              <a:t>: integrated education with secular curriculum, non-Muslims in the armed forces.</a:t>
            </a:r>
          </a:p>
          <a:p>
            <a:r>
              <a:rPr lang="en-US" dirty="0" smtClean="0"/>
              <a:t>Ottoman Nationality Law of 1869 defined Ottoman citizenship, and did </a:t>
            </a:r>
            <a:r>
              <a:rPr lang="en-US" i="1" dirty="0" smtClean="0"/>
              <a:t>not</a:t>
            </a:r>
            <a:r>
              <a:rPr lang="en-US" dirty="0" smtClean="0"/>
              <a:t> connect it with religion.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085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Privileged non-Muslims in the old regime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non-Muslims had a vested interest in the old regime.</a:t>
            </a:r>
          </a:p>
          <a:p>
            <a:r>
              <a:rPr lang="en-US" dirty="0" smtClean="0"/>
              <a:t>Although most top positions reserved for Muslims, the old regime included numerous niches in which particular non-Muslim groups could achieve wealth and power.</a:t>
            </a:r>
          </a:p>
          <a:p>
            <a:r>
              <a:rPr lang="en-US" dirty="0" smtClean="0"/>
              <a:t>Two examples: </a:t>
            </a:r>
            <a:r>
              <a:rPr lang="en-US" dirty="0" err="1" smtClean="0"/>
              <a:t>Phanariots</a:t>
            </a:r>
            <a:r>
              <a:rPr lang="en-US" dirty="0" smtClean="0"/>
              <a:t> and Jewish bankers.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995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phanariot mikhail soutso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54" b="865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Mikhail </a:t>
            </a:r>
            <a:r>
              <a:rPr lang="en-US" sz="2000" b="1" dirty="0" err="1" smtClean="0"/>
              <a:t>Soutsos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114229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tanbul_city_map SHOWING FE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63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46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Phanariots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Elite of Greeks and Hellenized Romanians and Albanians, residing in </a:t>
            </a:r>
            <a:r>
              <a:rPr lang="en-US" dirty="0" err="1" smtClean="0"/>
              <a:t>Phanar</a:t>
            </a:r>
            <a:r>
              <a:rPr lang="en-US" dirty="0" smtClean="0"/>
              <a:t> district of Constantinople (</a:t>
            </a:r>
            <a:r>
              <a:rPr lang="en-US" dirty="0" err="1" smtClean="0"/>
              <a:t>Fener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Rise to prominence in diplomatic service in 18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r>
              <a:rPr lang="en-US" dirty="0" smtClean="0"/>
              <a:t>Serve as princes of Wallachia and Moldavia, north of the Danube, and as governors of Greek islands.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458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0s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381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Phanariots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Links with Greek/Hellenized communities across eastern Mediterranean in Venetian and Ottoman territory.</a:t>
            </a:r>
          </a:p>
          <a:p>
            <a:r>
              <a:rPr lang="en-US" dirty="0" smtClean="0"/>
              <a:t>Links with Greek diaspora as far west as London.</a:t>
            </a:r>
          </a:p>
          <a:p>
            <a:r>
              <a:rPr lang="en-US" dirty="0" smtClean="0"/>
              <a:t>Exposed to European cultural and intellectual developments.</a:t>
            </a:r>
          </a:p>
          <a:p>
            <a:r>
              <a:rPr lang="en-US" dirty="0" smtClean="0"/>
              <a:t>Many spoke Italian as well as Turkish and Greek; in </a:t>
            </a:r>
            <a:r>
              <a:rPr lang="en-US" smtClean="0"/>
              <a:t>19</a:t>
            </a:r>
            <a:r>
              <a:rPr lang="en-US" baseline="30000" smtClean="0"/>
              <a:t>th</a:t>
            </a:r>
            <a:r>
              <a:rPr lang="en-US" smtClean="0"/>
              <a:t> century many </a:t>
            </a:r>
            <a:r>
              <a:rPr lang="en-US" dirty="0" smtClean="0"/>
              <a:t>learned French.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46683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401</TotalTime>
  <Words>400</Words>
  <Application>Microsoft Macintosh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Theme</vt:lpstr>
      <vt:lpstr>The Ottoman Empire and Europe, 1453-1922  Loyalism among Ottoman  Non-Muslims</vt:lpstr>
      <vt:lpstr>Ottomanism: a positive response to nationalism</vt:lpstr>
      <vt:lpstr>Attributes of Ottoman identity</vt:lpstr>
      <vt:lpstr>Privileged non-Muslims in the old regime</vt:lpstr>
      <vt:lpstr>PowerPoint Presentation</vt:lpstr>
      <vt:lpstr>PowerPoint Presentation</vt:lpstr>
      <vt:lpstr>The Phanariots</vt:lpstr>
      <vt:lpstr>PowerPoint Presentation</vt:lpstr>
      <vt:lpstr>The Phanariots</vt:lpstr>
      <vt:lpstr>Sephardi Jews</vt:lpstr>
      <vt:lpstr>Jewish Ottomanism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Nationalism and Loyalism in the Ottoman Balkans</dc:title>
  <dc:creator>James Baldwin</dc:creator>
  <cp:lastModifiedBy>James Baldwin</cp:lastModifiedBy>
  <cp:revision>22</cp:revision>
  <dcterms:created xsi:type="dcterms:W3CDTF">2014-03-04T23:19:15Z</dcterms:created>
  <dcterms:modified xsi:type="dcterms:W3CDTF">2016-02-09T09:01:08Z</dcterms:modified>
</cp:coreProperties>
</file>