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7" r:id="rId9"/>
    <p:sldId id="268" r:id="rId10"/>
    <p:sldId id="262" r:id="rId11"/>
    <p:sldId id="269" r:id="rId12"/>
    <p:sldId id="274" r:id="rId13"/>
    <p:sldId id="270" r:id="rId14"/>
    <p:sldId id="275" r:id="rId15"/>
    <p:sldId id="263" r:id="rId16"/>
    <p:sldId id="271" r:id="rId17"/>
    <p:sldId id="26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5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5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3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9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4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6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4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9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5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7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2A4A8-BC6C-6D49-8D2D-CA8CCDB5D48C}" type="datetimeFigureOut">
              <a:rPr lang="en-US" smtClean="0"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8A24C-3FFD-BF4C-914F-84BBFC88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3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5429"/>
            <a:ext cx="7772400" cy="3165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Reform in the Nineteenth-Century Ottoman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08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Military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expulsion of French, </a:t>
            </a:r>
            <a:r>
              <a:rPr lang="en-US" dirty="0" err="1" smtClean="0"/>
              <a:t>Mehmed</a:t>
            </a:r>
            <a:r>
              <a:rPr lang="en-US" dirty="0" smtClean="0"/>
              <a:t> Ali builds new army modeled on both French army and </a:t>
            </a:r>
            <a:r>
              <a:rPr lang="en-US" dirty="0" err="1" smtClean="0"/>
              <a:t>Selim’s</a:t>
            </a:r>
            <a:r>
              <a:rPr lang="en-US" dirty="0" smtClean="0"/>
              <a:t> </a:t>
            </a:r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endParaRPr lang="en-US" dirty="0" smtClean="0"/>
          </a:p>
          <a:p>
            <a:r>
              <a:rPr lang="en-US" dirty="0" smtClean="0"/>
              <a:t>Also faced fierce resistance from entrenched interests. </a:t>
            </a:r>
            <a:r>
              <a:rPr lang="en-US" dirty="0" err="1" smtClean="0"/>
              <a:t>Mehmed</a:t>
            </a:r>
            <a:r>
              <a:rPr lang="en-US" dirty="0" smtClean="0"/>
              <a:t> Ali responds with the Massacre of the </a:t>
            </a:r>
            <a:r>
              <a:rPr lang="en-US" dirty="0" err="1" smtClean="0"/>
              <a:t>Mamluks</a:t>
            </a:r>
            <a:r>
              <a:rPr lang="en-US" dirty="0" smtClean="0"/>
              <a:t> on 1 March 1811 </a:t>
            </a:r>
          </a:p>
          <a:p>
            <a:r>
              <a:rPr lang="en-US" dirty="0" smtClean="0"/>
              <a:t>Early attempts to enslave Sudanese soldiers replaced by conscription of Egyptian peasantry in 1820s</a:t>
            </a:r>
          </a:p>
          <a:p>
            <a:r>
              <a:rPr lang="en-US" dirty="0" err="1" smtClean="0"/>
              <a:t>Mehmed</a:t>
            </a:r>
            <a:r>
              <a:rPr lang="en-US" dirty="0" smtClean="0"/>
              <a:t> Ali’s army very successful, assisting Ottomans in Arabia and Greece, challenging them in Syria and Anatolia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87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Mamluk</a:t>
            </a:r>
            <a:r>
              <a:rPr lang="en-US" dirty="0" smtClean="0"/>
              <a:t> cavalier</a:t>
            </a:r>
            <a:endParaRPr lang="en-US" dirty="0"/>
          </a:p>
        </p:txBody>
      </p:sp>
      <p:pic>
        <p:nvPicPr>
          <p:cNvPr id="4" name="Content Placeholder 3" descr="Mamluk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918" r="-709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3587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Military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expulsion of French, </a:t>
            </a:r>
            <a:r>
              <a:rPr lang="en-US" dirty="0" err="1" smtClean="0"/>
              <a:t>Mehmed</a:t>
            </a:r>
            <a:r>
              <a:rPr lang="en-US" dirty="0" smtClean="0"/>
              <a:t> Ali builds new army modeled on both French army and </a:t>
            </a:r>
            <a:r>
              <a:rPr lang="en-US" dirty="0" err="1" smtClean="0"/>
              <a:t>Selim’s</a:t>
            </a:r>
            <a:r>
              <a:rPr lang="en-US" dirty="0" smtClean="0"/>
              <a:t> </a:t>
            </a:r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endParaRPr lang="en-US" dirty="0" smtClean="0"/>
          </a:p>
          <a:p>
            <a:r>
              <a:rPr lang="en-US" dirty="0" smtClean="0"/>
              <a:t>Also faced fierce resistance from entrenched interests. </a:t>
            </a:r>
            <a:r>
              <a:rPr lang="en-US" dirty="0" err="1" smtClean="0"/>
              <a:t>Mehmed</a:t>
            </a:r>
            <a:r>
              <a:rPr lang="en-US" dirty="0" smtClean="0"/>
              <a:t> Ali responds with the Massacre of the </a:t>
            </a:r>
            <a:r>
              <a:rPr lang="en-US" dirty="0" err="1" smtClean="0"/>
              <a:t>Mamluks</a:t>
            </a:r>
            <a:r>
              <a:rPr lang="en-US" dirty="0" smtClean="0"/>
              <a:t> on 1 March 1811 </a:t>
            </a:r>
          </a:p>
          <a:p>
            <a:r>
              <a:rPr lang="en-US" dirty="0" smtClean="0"/>
              <a:t>Early attempts to enslave Sudanese soldiers replaced by conscription of Egyptian peasantry in 1820s</a:t>
            </a:r>
          </a:p>
          <a:p>
            <a:r>
              <a:rPr lang="en-US" dirty="0" err="1" smtClean="0"/>
              <a:t>Mehmed</a:t>
            </a:r>
            <a:r>
              <a:rPr lang="en-US" dirty="0" smtClean="0"/>
              <a:t> Ali’s army very successful, assisting Ottomans in Arabia and Greece, challenging them in Syria and Anatolia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313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Massacre of the </a:t>
            </a:r>
            <a:r>
              <a:rPr lang="en-US" dirty="0" err="1" smtClean="0"/>
              <a:t>Mamluks</a:t>
            </a:r>
            <a:r>
              <a:rPr lang="en-US" dirty="0" smtClean="0"/>
              <a:t>, 1811</a:t>
            </a:r>
            <a:endParaRPr lang="en-US" dirty="0"/>
          </a:p>
        </p:txBody>
      </p:sp>
      <p:pic>
        <p:nvPicPr>
          <p:cNvPr id="4" name="Content Placeholder 3" descr="mamluk massacre engrav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68" r="-103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0495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Military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expulsion of French, </a:t>
            </a:r>
            <a:r>
              <a:rPr lang="en-US" dirty="0" err="1" smtClean="0"/>
              <a:t>Mehmed</a:t>
            </a:r>
            <a:r>
              <a:rPr lang="en-US" dirty="0" smtClean="0"/>
              <a:t> Ali builds new army modeled on both French army and </a:t>
            </a:r>
            <a:r>
              <a:rPr lang="en-US" dirty="0" err="1" smtClean="0"/>
              <a:t>Selim’s</a:t>
            </a:r>
            <a:r>
              <a:rPr lang="en-US" dirty="0" smtClean="0"/>
              <a:t> </a:t>
            </a:r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endParaRPr lang="en-US" dirty="0" smtClean="0"/>
          </a:p>
          <a:p>
            <a:r>
              <a:rPr lang="en-US" dirty="0" smtClean="0"/>
              <a:t>Also faced fierce resistance from entrenched interests. </a:t>
            </a:r>
            <a:r>
              <a:rPr lang="en-US" dirty="0" err="1" smtClean="0"/>
              <a:t>Mehmed</a:t>
            </a:r>
            <a:r>
              <a:rPr lang="en-US" dirty="0" smtClean="0"/>
              <a:t> Ali responds with the Massacre of the </a:t>
            </a:r>
            <a:r>
              <a:rPr lang="en-US" dirty="0" err="1" smtClean="0"/>
              <a:t>Mamluks</a:t>
            </a:r>
            <a:r>
              <a:rPr lang="en-US" dirty="0" smtClean="0"/>
              <a:t> on 1 March 1811 </a:t>
            </a:r>
          </a:p>
          <a:p>
            <a:r>
              <a:rPr lang="en-US" dirty="0" smtClean="0"/>
              <a:t>Early attempts to enslave Sudanese soldiers replaced by conscription of Egyptian peasantry in 1820s</a:t>
            </a:r>
          </a:p>
          <a:p>
            <a:r>
              <a:rPr lang="en-US" dirty="0" err="1" smtClean="0"/>
              <a:t>Mehmed</a:t>
            </a:r>
            <a:r>
              <a:rPr lang="en-US" dirty="0" smtClean="0"/>
              <a:t> Ali’s army very successful, assisting Ottomans in Arabia and Greece, challenging them in Syria and Anatolia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313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Major documents of </a:t>
            </a:r>
            <a:r>
              <a:rPr lang="en-US" dirty="0" err="1" smtClean="0"/>
              <a:t>Tanzimat</a:t>
            </a:r>
            <a:r>
              <a:rPr lang="en-US" dirty="0" smtClean="0"/>
              <a:t>: </a:t>
            </a:r>
            <a:r>
              <a:rPr lang="en-US" dirty="0" err="1" smtClean="0"/>
              <a:t>Hatt-i</a:t>
            </a:r>
            <a:r>
              <a:rPr lang="en-US" dirty="0" smtClean="0"/>
              <a:t> </a:t>
            </a:r>
            <a:r>
              <a:rPr lang="en-US" dirty="0" err="1" smtClean="0"/>
              <a:t>Şerif</a:t>
            </a:r>
            <a:r>
              <a:rPr lang="en-US" dirty="0" smtClean="0"/>
              <a:t> of </a:t>
            </a:r>
            <a:r>
              <a:rPr lang="en-US" dirty="0" err="1" smtClean="0"/>
              <a:t>Gülhane</a:t>
            </a:r>
            <a:r>
              <a:rPr lang="en-US" dirty="0" smtClean="0"/>
              <a:t> (1839), </a:t>
            </a:r>
            <a:r>
              <a:rPr lang="en-US" dirty="0" err="1" smtClean="0"/>
              <a:t>Islahat</a:t>
            </a:r>
            <a:r>
              <a:rPr lang="en-US" dirty="0" smtClean="0"/>
              <a:t> </a:t>
            </a:r>
            <a:r>
              <a:rPr lang="en-US" dirty="0" err="1" smtClean="0"/>
              <a:t>Fermanı</a:t>
            </a:r>
            <a:r>
              <a:rPr lang="en-US" dirty="0" smtClean="0"/>
              <a:t> (1856), Ottoman Constitution (1876)</a:t>
            </a:r>
          </a:p>
          <a:p>
            <a:r>
              <a:rPr lang="en-US" dirty="0" err="1" smtClean="0"/>
              <a:t>Tanzimat</a:t>
            </a:r>
            <a:r>
              <a:rPr lang="en-US" dirty="0" smtClean="0"/>
              <a:t> reformers sought to conform to European norms and to appease Christian subjects</a:t>
            </a:r>
          </a:p>
          <a:p>
            <a:r>
              <a:rPr lang="en-US" dirty="0" smtClean="0"/>
              <a:t>Equal status for Muslims, Christians and Jews</a:t>
            </a:r>
          </a:p>
          <a:p>
            <a:r>
              <a:rPr lang="en-US" dirty="0" smtClean="0"/>
              <a:t>Fostered national identity as “Ottomans”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32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Midhat</a:t>
            </a:r>
            <a:r>
              <a:rPr lang="en-US" dirty="0" smtClean="0"/>
              <a:t> Pasha</a:t>
            </a:r>
            <a:endParaRPr lang="en-US" dirty="0"/>
          </a:p>
        </p:txBody>
      </p:sp>
      <p:pic>
        <p:nvPicPr>
          <p:cNvPr id="4" name="Content Placeholder 3" descr="Midhat_pash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645" r="-696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2372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Constitution of 1876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Introduced by the Young Ottomans and </a:t>
            </a:r>
            <a:r>
              <a:rPr lang="en-US" dirty="0" err="1" smtClean="0"/>
              <a:t>Midhat</a:t>
            </a:r>
            <a:r>
              <a:rPr lang="en-US" dirty="0" smtClean="0"/>
              <a:t> Pasha, against opposition from Sultan </a:t>
            </a:r>
            <a:r>
              <a:rPr lang="en-US" dirty="0" err="1" smtClean="0"/>
              <a:t>Abdulhamid</a:t>
            </a:r>
            <a:r>
              <a:rPr lang="en-US" dirty="0" smtClean="0"/>
              <a:t> II</a:t>
            </a:r>
          </a:p>
          <a:p>
            <a:r>
              <a:rPr lang="en-US" dirty="0" smtClean="0"/>
              <a:t>Essentially autocratic constitution: Sultan invested with full executive power, ministers responsible to him</a:t>
            </a:r>
          </a:p>
          <a:p>
            <a:r>
              <a:rPr lang="en-US" dirty="0" smtClean="0"/>
              <a:t>Check on Sultan’s power provided by bicameral parliament: lower chamber indirectly elected, upper chamber appointed</a:t>
            </a:r>
          </a:p>
          <a:p>
            <a:r>
              <a:rPr lang="en-US" dirty="0" err="1" smtClean="0"/>
              <a:t>Abdulhamid</a:t>
            </a:r>
            <a:r>
              <a:rPr lang="en-US" dirty="0" smtClean="0"/>
              <a:t> II suspends constitution and dissolves Parliament in 1878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59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Abdulhamid</a:t>
            </a:r>
            <a:r>
              <a:rPr lang="en-US" dirty="0" smtClean="0"/>
              <a:t> II</a:t>
            </a:r>
            <a:endParaRPr lang="en-US" dirty="0"/>
          </a:p>
        </p:txBody>
      </p:sp>
      <p:pic>
        <p:nvPicPr>
          <p:cNvPr id="4" name="Content Placeholder 3" descr="Abdul_Hamid_II_BNF_Galli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806" r="-85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7559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Abdulhamid</a:t>
            </a:r>
            <a:r>
              <a:rPr lang="en-US" dirty="0"/>
              <a:t> </a:t>
            </a:r>
            <a:r>
              <a:rPr lang="en-US" dirty="0" smtClean="0"/>
              <a:t>the reformist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err="1" smtClean="0"/>
              <a:t>Mecelle-yi</a:t>
            </a:r>
            <a:r>
              <a:rPr lang="en-US" i="1" dirty="0" smtClean="0"/>
              <a:t> </a:t>
            </a:r>
            <a:r>
              <a:rPr lang="en-US" i="1" dirty="0" err="1" smtClean="0"/>
              <a:t>Ahkam-i</a:t>
            </a:r>
            <a:r>
              <a:rPr lang="en-US" i="1" dirty="0" smtClean="0"/>
              <a:t> ‘</a:t>
            </a:r>
            <a:r>
              <a:rPr lang="en-US" i="1" dirty="0" err="1" smtClean="0"/>
              <a:t>Aliyye</a:t>
            </a:r>
            <a:r>
              <a:rPr lang="en-US" dirty="0" smtClean="0"/>
              <a:t>: code of </a:t>
            </a:r>
            <a:r>
              <a:rPr lang="en-US" dirty="0" err="1" smtClean="0"/>
              <a:t>sharīʿa</a:t>
            </a:r>
            <a:r>
              <a:rPr lang="en-US" dirty="0" smtClean="0"/>
              <a:t> law introduced in 1877, that represents assertion of government’s control of </a:t>
            </a:r>
            <a:r>
              <a:rPr lang="en-US" dirty="0" err="1" smtClean="0"/>
              <a:t>sharīʿa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Traditionally, </a:t>
            </a:r>
            <a:r>
              <a:rPr lang="en-US" dirty="0" err="1" smtClean="0"/>
              <a:t>sharīʿa</a:t>
            </a:r>
            <a:r>
              <a:rPr lang="en-US" dirty="0" smtClean="0"/>
              <a:t> law’s authority came from transnational community of jurists who interpreted Koran and hadith.</a:t>
            </a:r>
          </a:p>
          <a:p>
            <a:r>
              <a:rPr lang="en-US" dirty="0" err="1" smtClean="0"/>
              <a:t>Mecelle</a:t>
            </a:r>
            <a:r>
              <a:rPr lang="en-US" dirty="0" smtClean="0"/>
              <a:t> was authoritative, within the empire, because the government made it so.</a:t>
            </a:r>
          </a:p>
          <a:p>
            <a:r>
              <a:rPr lang="en-US" dirty="0" smtClean="0"/>
              <a:t>Educational reforms continued under </a:t>
            </a:r>
            <a:r>
              <a:rPr lang="en-US" dirty="0" err="1" smtClean="0"/>
              <a:t>Abdulhamid</a:t>
            </a:r>
            <a:r>
              <a:rPr lang="en-US" dirty="0" smtClean="0"/>
              <a:t>: reformed schools to produce staff for new courts and </a:t>
            </a:r>
            <a:r>
              <a:rPr lang="en-US" smtClean="0"/>
              <a:t>new bureaucracy.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7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Age of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Tanzimat</a:t>
            </a:r>
            <a:r>
              <a:rPr lang="en-US" dirty="0" smtClean="0"/>
              <a:t>: lit. “putting in order,” generally refers to political reforms undertaken between 1839 and 1878</a:t>
            </a:r>
          </a:p>
          <a:p>
            <a:r>
              <a:rPr lang="en-US" dirty="0" smtClean="0"/>
              <a:t>Longer process of reform began under </a:t>
            </a:r>
            <a:r>
              <a:rPr lang="en-US" dirty="0" err="1" smtClean="0"/>
              <a:t>Selim</a:t>
            </a:r>
            <a:r>
              <a:rPr lang="en-US" dirty="0" smtClean="0"/>
              <a:t> III in late 18</a:t>
            </a:r>
            <a:r>
              <a:rPr lang="en-US" baseline="30000" dirty="0" smtClean="0"/>
              <a:t>th</a:t>
            </a:r>
            <a:r>
              <a:rPr lang="en-US" dirty="0" smtClean="0"/>
              <a:t> century and continued after 1878 under </a:t>
            </a:r>
            <a:r>
              <a:rPr lang="en-US" dirty="0" err="1" smtClean="0"/>
              <a:t>Abdulhamid</a:t>
            </a:r>
            <a:r>
              <a:rPr lang="en-US" dirty="0" smtClean="0"/>
              <a:t> II</a:t>
            </a:r>
          </a:p>
          <a:p>
            <a:r>
              <a:rPr lang="en-US" dirty="0" smtClean="0"/>
              <a:t>Parallel process of reforms undertaken in Egypt by </a:t>
            </a:r>
            <a:r>
              <a:rPr lang="en-US" dirty="0" err="1" smtClean="0"/>
              <a:t>Mehmed</a:t>
            </a:r>
            <a:r>
              <a:rPr lang="en-US" dirty="0" smtClean="0"/>
              <a:t> Ali and his successors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42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reformed?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 smtClean="0"/>
              <a:t>Political reform: in some ways liberalizing, but with the ultimate objective of centralizing power</a:t>
            </a:r>
          </a:p>
          <a:p>
            <a:r>
              <a:rPr lang="en-US" sz="2700" dirty="0" smtClean="0"/>
              <a:t>Fiscal reform: to increase revenues</a:t>
            </a:r>
          </a:p>
          <a:p>
            <a:r>
              <a:rPr lang="en-US" sz="2700" dirty="0" smtClean="0"/>
              <a:t>Military reform: to face external enemies such as Russia and internal threats</a:t>
            </a:r>
          </a:p>
          <a:p>
            <a:r>
              <a:rPr lang="en-US" sz="2700" dirty="0" smtClean="0"/>
              <a:t>Educational reform: to train bureaucrats to staff new administrative institutions</a:t>
            </a:r>
          </a:p>
          <a:p>
            <a:r>
              <a:rPr lang="en-US" sz="2700" dirty="0" smtClean="0"/>
              <a:t>Legal reform: to handle new concepts of </a:t>
            </a:r>
            <a:r>
              <a:rPr lang="en-US" sz="2700" dirty="0" err="1" smtClean="0"/>
              <a:t>subjecthood</a:t>
            </a:r>
            <a:r>
              <a:rPr lang="en-US" sz="2700" dirty="0" smtClean="0"/>
              <a:t> and to effect centralization of power</a:t>
            </a:r>
          </a:p>
          <a:p>
            <a:r>
              <a:rPr lang="en-US" sz="2700" dirty="0" smtClean="0"/>
              <a:t>Medical reform: to ensure a healthier and therefore more productive population</a:t>
            </a:r>
          </a:p>
        </p:txBody>
      </p:sp>
    </p:spTree>
    <p:extLst>
      <p:ext uri="{BB962C8B-B14F-4D97-AF65-F5344CB8AC3E}">
        <p14:creationId xmlns:p14="http://schemas.microsoft.com/office/powerpoint/2010/main" val="2877834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Military weakness in late eighteenth century: losses in Russo-Turkish wars of 1768-74 and 1787-92, French occupation of Egypt in 1798</a:t>
            </a:r>
          </a:p>
          <a:p>
            <a:r>
              <a:rPr lang="en-US" dirty="0" smtClean="0"/>
              <a:t>Internal threat of separatist nationalism: autonomy of Serbia in 1815 and independence of Greece in 1830</a:t>
            </a:r>
          </a:p>
          <a:p>
            <a:r>
              <a:rPr lang="en-US" dirty="0" smtClean="0"/>
              <a:t>Military reform at core of reform project; fiscal reform and political reform closely related</a:t>
            </a:r>
          </a:p>
        </p:txBody>
      </p:sp>
    </p:spTree>
    <p:extLst>
      <p:ext uri="{BB962C8B-B14F-4D97-AF65-F5344CB8AC3E}">
        <p14:creationId xmlns:p14="http://schemas.microsoft.com/office/powerpoint/2010/main" val="45693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Selim</a:t>
            </a:r>
            <a:r>
              <a:rPr lang="en-US" dirty="0" smtClean="0"/>
              <a:t> III</a:t>
            </a:r>
            <a:endParaRPr lang="en-US" dirty="0"/>
          </a:p>
        </p:txBody>
      </p:sp>
      <p:pic>
        <p:nvPicPr>
          <p:cNvPr id="4" name="Content Placeholder 3" descr="Selim I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05" r="-399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641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Selim</a:t>
            </a:r>
            <a:r>
              <a:rPr lang="en-US" dirty="0" smtClean="0"/>
              <a:t> III and the </a:t>
            </a:r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Selim</a:t>
            </a:r>
            <a:r>
              <a:rPr lang="en-US" dirty="0" smtClean="0"/>
              <a:t> III becomes Sultan in 1789, midway through Russo-Turkish War of 1787-92.</a:t>
            </a:r>
          </a:p>
          <a:p>
            <a:r>
              <a:rPr lang="en-US" dirty="0" err="1" smtClean="0"/>
              <a:t>Selim’s</a:t>
            </a:r>
            <a:r>
              <a:rPr lang="en-US" dirty="0" smtClean="0"/>
              <a:t> attempt to introduce new hierarchy and regular drill to Janissaries meets with resistance</a:t>
            </a:r>
          </a:p>
          <a:p>
            <a:r>
              <a:rPr lang="en-US" dirty="0" smtClean="0"/>
              <a:t>New army – the </a:t>
            </a:r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edid</a:t>
            </a:r>
            <a:r>
              <a:rPr lang="en-US" dirty="0" smtClean="0"/>
              <a:t> – introduced to operate in parallel to Janissaries</a:t>
            </a:r>
          </a:p>
          <a:p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r>
              <a:rPr lang="en-US" dirty="0" smtClean="0"/>
              <a:t> incorporated innovations of the European military revolution: full-time soldiers with hierarchy, daily roll call and drill, subject to strict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0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Selim</a:t>
            </a:r>
            <a:r>
              <a:rPr lang="en-US" dirty="0" smtClean="0"/>
              <a:t> III’s reforms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Nizam-i</a:t>
            </a:r>
            <a:r>
              <a:rPr lang="en-US" dirty="0" smtClean="0"/>
              <a:t> </a:t>
            </a:r>
            <a:r>
              <a:rPr lang="en-US" dirty="0" err="1" smtClean="0"/>
              <a:t>Cedid</a:t>
            </a:r>
            <a:r>
              <a:rPr lang="en-US" dirty="0" smtClean="0"/>
              <a:t> partial success: expensive, difficult to recruit despite high salaries, but performed well</a:t>
            </a:r>
          </a:p>
          <a:p>
            <a:r>
              <a:rPr lang="en-US" dirty="0" smtClean="0"/>
              <a:t>Janissaries continue to resist reform, deposing and assassinating </a:t>
            </a:r>
            <a:r>
              <a:rPr lang="en-US" dirty="0" err="1" smtClean="0"/>
              <a:t>Selim</a:t>
            </a:r>
            <a:r>
              <a:rPr lang="en-US" dirty="0" smtClean="0"/>
              <a:t> III in 1807</a:t>
            </a:r>
          </a:p>
          <a:p>
            <a:r>
              <a:rPr lang="en-US" dirty="0" smtClean="0"/>
              <a:t>Sultan Mahmud II abolishes Janissaries in the Auspicious Incident of 15 June 1826; thousands of Janissaries in Istanbul killed</a:t>
            </a:r>
          </a:p>
          <a:p>
            <a:r>
              <a:rPr lang="en-US" dirty="0" smtClean="0"/>
              <a:t>Mahmud II founds new regiment, the </a:t>
            </a:r>
            <a:r>
              <a:rPr lang="en-US" dirty="0" err="1" smtClean="0"/>
              <a:t>Asakir-i</a:t>
            </a:r>
            <a:r>
              <a:rPr lang="en-US" dirty="0" smtClean="0"/>
              <a:t> </a:t>
            </a:r>
            <a:r>
              <a:rPr lang="en-US" dirty="0" err="1" smtClean="0"/>
              <a:t>Mansure-yi</a:t>
            </a:r>
            <a:r>
              <a:rPr lang="en-US" dirty="0" smtClean="0"/>
              <a:t> </a:t>
            </a:r>
            <a:r>
              <a:rPr lang="en-US" dirty="0" err="1" smtClean="0"/>
              <a:t>Muhammadiyye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987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Mahmud II</a:t>
            </a:r>
            <a:endParaRPr lang="en-US" dirty="0"/>
          </a:p>
        </p:txBody>
      </p:sp>
      <p:pic>
        <p:nvPicPr>
          <p:cNvPr id="4" name="Content Placeholder 3" descr="Mahmud_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890" r="-72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28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Mehmed</a:t>
            </a:r>
            <a:r>
              <a:rPr lang="en-US" dirty="0" smtClean="0"/>
              <a:t> Ali</a:t>
            </a:r>
            <a:endParaRPr lang="en-US" dirty="0"/>
          </a:p>
        </p:txBody>
      </p:sp>
      <p:pic>
        <p:nvPicPr>
          <p:cNvPr id="4" name="Content Placeholder 3" descr="Mehmed al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663" r="-796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8242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819</Words>
  <Application>Microsoft Macintosh PowerPoint</Application>
  <PresentationFormat>On-screen Show 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Ottoman Empire and Europe, 1453-1922  Reform in the Nineteenth-Century Ottoman Empire</vt:lpstr>
      <vt:lpstr>An Age of Reform</vt:lpstr>
      <vt:lpstr>What was reformed?</vt:lpstr>
      <vt:lpstr>Why reform?</vt:lpstr>
      <vt:lpstr>Selim III</vt:lpstr>
      <vt:lpstr>Selim III and the Nizam-i Cedid</vt:lpstr>
      <vt:lpstr>Results of Selim III’s reforms</vt:lpstr>
      <vt:lpstr>Mahmud II</vt:lpstr>
      <vt:lpstr>Mehmed Ali</vt:lpstr>
      <vt:lpstr>Egyptian Military Reform</vt:lpstr>
      <vt:lpstr>A Mamluk cavalier</vt:lpstr>
      <vt:lpstr>Egyptian Military Reform</vt:lpstr>
      <vt:lpstr>Massacre of the Mamluks, 1811</vt:lpstr>
      <vt:lpstr>Egyptian Military Reform</vt:lpstr>
      <vt:lpstr>Political reform</vt:lpstr>
      <vt:lpstr>Midhat Pasha</vt:lpstr>
      <vt:lpstr>Ottoman Constitution of 1876</vt:lpstr>
      <vt:lpstr>Abdulhamid II</vt:lpstr>
      <vt:lpstr>Abdulhamid the reformist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Ottoman Reform I: Governance and the Military</dc:title>
  <dc:creator>James Baldwin</dc:creator>
  <cp:lastModifiedBy>James Baldwin</cp:lastModifiedBy>
  <cp:revision>12</cp:revision>
  <dcterms:created xsi:type="dcterms:W3CDTF">2014-02-05T06:58:29Z</dcterms:created>
  <dcterms:modified xsi:type="dcterms:W3CDTF">2016-02-23T07:35:32Z</dcterms:modified>
</cp:coreProperties>
</file>