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1" r:id="rId5"/>
    <p:sldId id="278" r:id="rId6"/>
    <p:sldId id="259" r:id="rId7"/>
    <p:sldId id="260" r:id="rId8"/>
    <p:sldId id="261" r:id="rId9"/>
    <p:sldId id="272" r:id="rId10"/>
    <p:sldId id="277" r:id="rId11"/>
    <p:sldId id="276" r:id="rId12"/>
    <p:sldId id="273" r:id="rId13"/>
    <p:sldId id="263" r:id="rId14"/>
    <p:sldId id="264" r:id="rId15"/>
    <p:sldId id="265" r:id="rId16"/>
    <p:sldId id="266" r:id="rId17"/>
    <p:sldId id="267" r:id="rId18"/>
    <p:sldId id="268" r:id="rId19"/>
    <p:sldId id="274" r:id="rId20"/>
    <p:sldId id="269" r:id="rId21"/>
    <p:sldId id="270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8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0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1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0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7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9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85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8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9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6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76D9C-E29F-3E43-8670-785DFACCA5CC}" type="datetimeFigureOut">
              <a:rPr lang="en-US" smtClean="0"/>
              <a:t>01/03/16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3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6571"/>
            <a:ext cx="7772400" cy="3273879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Ottoman Empire and Europe, 1453-1922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European Intervention in the Ottoman Empire: Lebanon and Bulgaria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889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Lebanon</a:t>
            </a:r>
            <a:r>
              <a:rPr lang="en-US" dirty="0"/>
              <a:t> </a:t>
            </a:r>
            <a:r>
              <a:rPr lang="en-US" dirty="0" smtClean="0"/>
              <a:t>in 1860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Mount Lebanon: the mountainous interior between Beirut and Damascus</a:t>
            </a:r>
          </a:p>
          <a:p>
            <a:r>
              <a:rPr lang="en-US" dirty="0" smtClean="0"/>
              <a:t>Heterogeneous population: biggest communities </a:t>
            </a:r>
            <a:r>
              <a:rPr lang="en-US" dirty="0" err="1" smtClean="0"/>
              <a:t>Maronites</a:t>
            </a:r>
            <a:r>
              <a:rPr lang="en-US" dirty="0" smtClean="0"/>
              <a:t> (</a:t>
            </a:r>
            <a:r>
              <a:rPr lang="en-US" dirty="0" err="1" smtClean="0"/>
              <a:t>uniate</a:t>
            </a:r>
            <a:r>
              <a:rPr lang="en-US" dirty="0" smtClean="0"/>
              <a:t> Christians) and Druze (offshoot of Shiite Islam)</a:t>
            </a:r>
          </a:p>
          <a:p>
            <a:r>
              <a:rPr lang="en-US" dirty="0" smtClean="0"/>
              <a:t>Dominated by wealthy </a:t>
            </a:r>
            <a:r>
              <a:rPr lang="en-US" dirty="0" err="1" smtClean="0"/>
              <a:t>Maronite</a:t>
            </a:r>
            <a:r>
              <a:rPr lang="en-US" dirty="0" smtClean="0"/>
              <a:t> and Druze landowning clans; relatively autonomous from Ottoman control</a:t>
            </a:r>
          </a:p>
          <a:p>
            <a:r>
              <a:rPr lang="en-US" dirty="0" smtClean="0"/>
              <a:t>Before to mid-19</a:t>
            </a:r>
            <a:r>
              <a:rPr lang="en-US" baseline="30000" dirty="0" smtClean="0"/>
              <a:t>th</a:t>
            </a:r>
            <a:r>
              <a:rPr lang="en-US" dirty="0" smtClean="0"/>
              <a:t> century, Lebanese politics revolved around clan and village rather than sectarian 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830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leading to sectarian tension in Lebanon and Syria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1831-40, region occupied by Egyptian military; Egyptian occupation used divide-and-rule tactics and encouraged European immigration and investment</a:t>
            </a:r>
          </a:p>
          <a:p>
            <a:r>
              <a:rPr lang="en-US" dirty="0" smtClean="0"/>
              <a:t>Restoration of Ottoman rule, with European control, divided Mount Lebanon into </a:t>
            </a:r>
            <a:r>
              <a:rPr lang="en-US" dirty="0" err="1" smtClean="0"/>
              <a:t>Maronite</a:t>
            </a:r>
            <a:r>
              <a:rPr lang="en-US" dirty="0" smtClean="0"/>
              <a:t>-controlled north and Druze-controlled south, introducing the sectarian principle into Lebanese politics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485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 lebanon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"/>
            <a:ext cx="50800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16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leading to sectarian tension in Lebanon and Syria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Ottoman Land Code of 1858: allowed Europeans and their </a:t>
            </a:r>
            <a:r>
              <a:rPr lang="en-US" dirty="0" err="1" smtClean="0"/>
              <a:t>proteges</a:t>
            </a:r>
            <a:r>
              <a:rPr lang="en-US" dirty="0" smtClean="0"/>
              <a:t> to own land, which they often bought from cash-poor Muslim landlords</a:t>
            </a:r>
          </a:p>
          <a:p>
            <a:r>
              <a:rPr lang="en-US" dirty="0" err="1" smtClean="0"/>
              <a:t>Tanzimat’s</a:t>
            </a:r>
            <a:r>
              <a:rPr lang="en-US" dirty="0" smtClean="0"/>
              <a:t> grant of formal equality to Muslims and non-Muslims, in combination with rising wealth of Christians, caused Muslim resentment at loss of privilege</a:t>
            </a:r>
          </a:p>
          <a:p>
            <a:r>
              <a:rPr lang="en-US" dirty="0" smtClean="0"/>
              <a:t>Peasant revolt led by </a:t>
            </a:r>
            <a:r>
              <a:rPr lang="en-US" dirty="0" err="1" smtClean="0"/>
              <a:t>Maronite</a:t>
            </a:r>
            <a:r>
              <a:rPr lang="en-US" dirty="0" smtClean="0"/>
              <a:t> </a:t>
            </a:r>
            <a:r>
              <a:rPr lang="en-US" dirty="0" err="1" smtClean="0"/>
              <a:t>Tanyus</a:t>
            </a:r>
            <a:r>
              <a:rPr lang="en-US" dirty="0" smtClean="0"/>
              <a:t> </a:t>
            </a:r>
            <a:r>
              <a:rPr lang="en-US" dirty="0" err="1" smtClean="0"/>
              <a:t>Shahin</a:t>
            </a:r>
            <a:r>
              <a:rPr lang="en-US" dirty="0" smtClean="0"/>
              <a:t> in 1858: initially targeted landlords regardless of religion, but as revolt took hold in the Druze-dominated south, it took on a sectarian dimension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911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Sectarian violence of 1860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Waves of sectarian violence swept Mount Lebanon in May 1860: villages burned, </a:t>
            </a:r>
            <a:r>
              <a:rPr lang="en-US" dirty="0" err="1" smtClean="0"/>
              <a:t>Maronites</a:t>
            </a:r>
            <a:r>
              <a:rPr lang="en-US" dirty="0" smtClean="0"/>
              <a:t> and </a:t>
            </a:r>
            <a:r>
              <a:rPr lang="en-US" dirty="0" err="1" smtClean="0"/>
              <a:t>Druzes</a:t>
            </a:r>
            <a:r>
              <a:rPr lang="en-US" dirty="0" smtClean="0"/>
              <a:t> killed, monasteries besieged and destroyed</a:t>
            </a:r>
          </a:p>
          <a:p>
            <a:r>
              <a:rPr lang="en-US" dirty="0" smtClean="0"/>
              <a:t>On July 9-11, violence spread to Damascus when Druze militias attacked the Christian quarter</a:t>
            </a:r>
          </a:p>
          <a:p>
            <a:r>
              <a:rPr lang="en-US" dirty="0" smtClean="0"/>
              <a:t>Thousands of Christians, including some Europeans, killed in Damascus</a:t>
            </a:r>
          </a:p>
          <a:p>
            <a:r>
              <a:rPr lang="en-US" dirty="0" smtClean="0"/>
              <a:t>Ottoman authorities did not support violence but were overwhelmed and failed initially to control it</a:t>
            </a:r>
          </a:p>
          <a:p>
            <a:r>
              <a:rPr lang="en-US" dirty="0" smtClean="0"/>
              <a:t>Ottoman government sent a military detachment led by </a:t>
            </a:r>
            <a:r>
              <a:rPr lang="en-US" dirty="0" err="1" smtClean="0"/>
              <a:t>Fuad</a:t>
            </a:r>
            <a:r>
              <a:rPr lang="en-US" dirty="0" smtClean="0"/>
              <a:t> Pasha; he landed in Beirut on July 17 and managed to restore order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757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Britain and France agreed on the need to protect Christians, but wary of each other’s motives</a:t>
            </a:r>
          </a:p>
          <a:p>
            <a:r>
              <a:rPr lang="en-US" dirty="0" smtClean="0"/>
              <a:t>Conference convened in Paris </a:t>
            </a:r>
          </a:p>
          <a:p>
            <a:r>
              <a:rPr lang="en-US" dirty="0" smtClean="0"/>
              <a:t>European military force, led by France, sent for six-month mission to pacify Syria</a:t>
            </a:r>
          </a:p>
          <a:p>
            <a:r>
              <a:rPr lang="en-US" dirty="0" smtClean="0"/>
              <a:t>European navies patrolled Syrian coast</a:t>
            </a:r>
          </a:p>
          <a:p>
            <a:r>
              <a:rPr lang="en-US" dirty="0" smtClean="0"/>
              <a:t>Despite French desire to undertake a more aggressive action against the Druze, the European force ended up playing a largely humanitarian role: reconstructing the country and supporting refugees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360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Conference in Constantinople agreed a new administrative structure for Lebanon in document called the </a:t>
            </a:r>
            <a:r>
              <a:rPr lang="en-US" i="1" dirty="0" err="1" smtClean="0"/>
              <a:t>Reglement</a:t>
            </a:r>
            <a:r>
              <a:rPr lang="en-US" i="1" dirty="0" smtClean="0"/>
              <a:t> et </a:t>
            </a:r>
            <a:r>
              <a:rPr lang="en-US" i="1" dirty="0" err="1" smtClean="0"/>
              <a:t>protocole</a:t>
            </a:r>
            <a:r>
              <a:rPr lang="en-US" i="1" dirty="0" smtClean="0"/>
              <a:t> </a:t>
            </a:r>
            <a:r>
              <a:rPr lang="en-US" i="1" dirty="0" err="1" smtClean="0"/>
              <a:t>relatifs</a:t>
            </a:r>
            <a:r>
              <a:rPr lang="en-US" i="1" dirty="0" smtClean="0"/>
              <a:t> a la </a:t>
            </a:r>
            <a:r>
              <a:rPr lang="en-US" i="1" dirty="0" err="1" smtClean="0"/>
              <a:t>Reorganisation</a:t>
            </a:r>
            <a:r>
              <a:rPr lang="en-US" i="1" dirty="0" smtClean="0"/>
              <a:t> du Mont </a:t>
            </a:r>
            <a:r>
              <a:rPr lang="en-US" i="1" dirty="0" err="1" smtClean="0"/>
              <a:t>Liban</a:t>
            </a:r>
            <a:endParaRPr lang="en-US" i="1" dirty="0" smtClean="0"/>
          </a:p>
          <a:p>
            <a:r>
              <a:rPr lang="en-US" dirty="0" smtClean="0"/>
              <a:t>Governor of Lebanon to be a non-</a:t>
            </a:r>
            <a:r>
              <a:rPr lang="en-US" dirty="0" err="1" smtClean="0"/>
              <a:t>Maronite</a:t>
            </a:r>
            <a:r>
              <a:rPr lang="en-US" dirty="0" smtClean="0"/>
              <a:t> Christian from outside Lebanon</a:t>
            </a:r>
          </a:p>
          <a:p>
            <a:r>
              <a:rPr lang="en-US" dirty="0" smtClean="0"/>
              <a:t>Elected Administrative Council had fixed numbers of Christian, Muslim and Druze representatives</a:t>
            </a:r>
          </a:p>
          <a:p>
            <a:r>
              <a:rPr lang="en-US" dirty="0" smtClean="0"/>
              <a:t>Limited police force (7 police per 1000 people) under governor’s control had right to disarm population</a:t>
            </a:r>
          </a:p>
          <a:p>
            <a:r>
              <a:rPr lang="en-US" dirty="0" err="1" smtClean="0"/>
              <a:t>Reglement</a:t>
            </a:r>
            <a:r>
              <a:rPr lang="en-US" dirty="0" smtClean="0"/>
              <a:t> successful in preserving stability in Lebanon; however further entrenched the sectarian principle in Lebanese politics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9180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Bulgarian Atrocities of 1876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Minor insurgency by Bulgarian nationalists met with violent overreaction by the Ottomans</a:t>
            </a:r>
          </a:p>
          <a:p>
            <a:r>
              <a:rPr lang="en-US" dirty="0" smtClean="0"/>
              <a:t>Ottoman irregular forces massacred Christians in the region of Plovdiv</a:t>
            </a:r>
          </a:p>
          <a:p>
            <a:r>
              <a:rPr lang="en-US" dirty="0" smtClean="0"/>
              <a:t>Massacres received sensational and partisan press coverage in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115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European debates over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Conservative government in Britain not inclined to intervene due to alliance with Ottomans and fear of Russian expansion</a:t>
            </a:r>
          </a:p>
          <a:p>
            <a:r>
              <a:rPr lang="en-US" dirty="0" smtClean="0"/>
              <a:t>Sought to manage public opinion by censoring official reports and presenting massacres as part of communal conflict that was outside the Ottoman government’s control</a:t>
            </a:r>
          </a:p>
          <a:p>
            <a:r>
              <a:rPr lang="en-US" dirty="0" smtClean="0"/>
              <a:t>Liberal opposition led by Gladstone saw opportunity to harass Disraeli and presented the moral case for humanitarian intervention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453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sraeli-eastern_question-bulgaria-bulgarian-csl0242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0"/>
            <a:ext cx="46732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856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Humanitarian intervention in the Ottoman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-century Ottoman Empire saw much violence due to nationalist uprisings and emergence of sectarianism</a:t>
            </a:r>
          </a:p>
          <a:p>
            <a:r>
              <a:rPr lang="en-US" dirty="0" smtClean="0"/>
              <a:t>European powers claimed a moral duty to intervene when Christians suffered violence</a:t>
            </a:r>
          </a:p>
          <a:p>
            <a:r>
              <a:rPr lang="en-US" dirty="0" smtClean="0"/>
              <a:t>Humanitarian intervention was also a means for European powers to extend their influence over Ottoman territory; particularly important as colonial conquest was forbidden by European agreement</a:t>
            </a:r>
          </a:p>
          <a:p>
            <a:r>
              <a:rPr lang="en-US" dirty="0" smtClean="0"/>
              <a:t>Humanitarian and imperial motives were inextricably interlinked</a:t>
            </a:r>
          </a:p>
        </p:txBody>
      </p:sp>
    </p:spTree>
    <p:extLst>
      <p:ext uri="{BB962C8B-B14F-4D97-AF65-F5344CB8AC3E}">
        <p14:creationId xmlns:p14="http://schemas.microsoft.com/office/powerpoint/2010/main" val="435600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European debates over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Conference failed to achieve agreement on intervention due to mistrust between Britain and Russia</a:t>
            </a:r>
          </a:p>
          <a:p>
            <a:r>
              <a:rPr lang="en-US" dirty="0" smtClean="0"/>
              <a:t>In the absence of agreed international intervention, Russia declared war on the Ottoman Empire in 1877 and won swiftly</a:t>
            </a:r>
          </a:p>
          <a:p>
            <a:r>
              <a:rPr lang="en-US" dirty="0" smtClean="0"/>
              <a:t>Treaty of San Stefano awarded large independent state to Bulgarians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78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Post-war European political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Other European powers determined to limit Russia’s gains from war: feared that independent Bulgaria would be a vehicle for Russian influence</a:t>
            </a:r>
          </a:p>
          <a:p>
            <a:r>
              <a:rPr lang="en-US" dirty="0" smtClean="0"/>
              <a:t>Treaty of Berlin overturned Treaty of San Stefano, dramatically reducing size of autonomous Bulgarian state</a:t>
            </a:r>
          </a:p>
          <a:p>
            <a:r>
              <a:rPr lang="en-US" dirty="0" smtClean="0"/>
              <a:t>Treaty of Berlin imposes conditions on Ottoman rule in Eastern </a:t>
            </a:r>
            <a:r>
              <a:rPr lang="en-US" dirty="0" err="1" smtClean="0"/>
              <a:t>Rumelia</a:t>
            </a:r>
            <a:r>
              <a:rPr lang="en-US" dirty="0" smtClean="0"/>
              <a:t> province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028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lgaria_San_Stefano_Berlin_1878_T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0"/>
            <a:ext cx="7107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757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Concert of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Formed in 1815 after Napoleonic Wars, consisted of Britain, France, Prussia, Austria and Russia.</a:t>
            </a:r>
          </a:p>
          <a:p>
            <a:r>
              <a:rPr lang="en-US" dirty="0" smtClean="0"/>
              <a:t>Loose arrangement that agreed basic principles for international diplomacy; little formal institutional structure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678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rope_after_vienna_18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88900"/>
            <a:ext cx="8851392" cy="667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34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Concert of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Formed in 1815 after Napoleonic Wars, consisted of Britain, France, Prussia, Austria and Russia.</a:t>
            </a:r>
          </a:p>
          <a:p>
            <a:r>
              <a:rPr lang="en-US" dirty="0" smtClean="0"/>
              <a:t>Loose arrangement that agreed basic principles for international diplomacy; little formal institutional structure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33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the Concert of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smtClean="0"/>
              <a:t>Only the five great powers should decide great European questions</a:t>
            </a:r>
          </a:p>
          <a:p>
            <a:r>
              <a:rPr lang="en-US" sz="2600" dirty="0" smtClean="0"/>
              <a:t>No power should wage for for territorial gain within Europe, nor foment unrest in another European state</a:t>
            </a:r>
          </a:p>
          <a:p>
            <a:r>
              <a:rPr lang="en-US" sz="2600" dirty="0" smtClean="0"/>
              <a:t>No international question of vital interest to a great power should be raised without its consent</a:t>
            </a:r>
          </a:p>
          <a:p>
            <a:r>
              <a:rPr lang="en-US" sz="2600" dirty="0" smtClean="0"/>
              <a:t>No power should refuse an international conference to resolve a question, nor should any power be excluded</a:t>
            </a:r>
          </a:p>
          <a:p>
            <a:r>
              <a:rPr lang="en-US" sz="2600" dirty="0" smtClean="0"/>
              <a:t>Direct confrontations between the great powers should be avoided by referring disputes to the Concert</a:t>
            </a:r>
          </a:p>
          <a:p>
            <a:r>
              <a:rPr lang="en-US" sz="2600" dirty="0" smtClean="0"/>
              <a:t>Decisions should be unanimous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21457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Legal theory of humanitarian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5934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Humanitarian intervention in tension with sovereignty</a:t>
            </a:r>
          </a:p>
          <a:p>
            <a:r>
              <a:rPr lang="en-US" sz="2400" dirty="0" smtClean="0"/>
              <a:t>Non-intervention in the affairs of another state was the rule within Europe</a:t>
            </a:r>
          </a:p>
          <a:p>
            <a:r>
              <a:rPr lang="en-US" sz="2400" dirty="0" smtClean="0"/>
              <a:t>Legal scholars drew a distinction between civilized and uncivilized states; only the former were held to have sovereignty</a:t>
            </a:r>
          </a:p>
          <a:p>
            <a:r>
              <a:rPr lang="en-US" sz="2400" dirty="0" smtClean="0"/>
              <a:t>The Ottoman Empire typically categorized as uncivilized, on the basis of despotism, Islam, polygamy, slavery, lack of aristocracy, mistreatment of Christians</a:t>
            </a:r>
          </a:p>
          <a:p>
            <a:r>
              <a:rPr lang="en-US" sz="2400" dirty="0" smtClean="0"/>
              <a:t>As they lacked sovereignty, intervention in uncivilized states was in principle permissible, but must be justified by a humanitarian crisis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94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Lebanon</a:t>
            </a:r>
            <a:r>
              <a:rPr lang="en-US" dirty="0"/>
              <a:t> </a:t>
            </a:r>
            <a:r>
              <a:rPr lang="en-US" dirty="0" smtClean="0"/>
              <a:t>in 1860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Mount Lebanon: the mountainous interior between Beirut and Damascus</a:t>
            </a:r>
          </a:p>
          <a:p>
            <a:r>
              <a:rPr lang="en-US" dirty="0" smtClean="0"/>
              <a:t>Heterogeneous population: biggest communities </a:t>
            </a:r>
            <a:r>
              <a:rPr lang="en-US" dirty="0" err="1" smtClean="0"/>
              <a:t>Maronites</a:t>
            </a:r>
            <a:r>
              <a:rPr lang="en-US" dirty="0" smtClean="0"/>
              <a:t> (</a:t>
            </a:r>
            <a:r>
              <a:rPr lang="en-US" dirty="0" err="1" smtClean="0"/>
              <a:t>uniate</a:t>
            </a:r>
            <a:r>
              <a:rPr lang="en-US" dirty="0" smtClean="0"/>
              <a:t> Christians) and Druze (offshoot of Shiite Islam)</a:t>
            </a:r>
          </a:p>
          <a:p>
            <a:r>
              <a:rPr lang="en-US" dirty="0" smtClean="0"/>
              <a:t>Dominated by wealthy </a:t>
            </a:r>
            <a:r>
              <a:rPr lang="en-US" dirty="0" err="1" smtClean="0"/>
              <a:t>Maronite</a:t>
            </a:r>
            <a:r>
              <a:rPr lang="en-US" dirty="0" smtClean="0"/>
              <a:t> and Druze landowning clans; relatively autonomous from Ottoman control</a:t>
            </a:r>
          </a:p>
          <a:p>
            <a:r>
              <a:rPr lang="en-US" dirty="0" smtClean="0"/>
              <a:t>Before to mid-19</a:t>
            </a:r>
            <a:r>
              <a:rPr lang="en-US" baseline="30000" dirty="0" smtClean="0"/>
              <a:t>th</a:t>
            </a:r>
            <a:r>
              <a:rPr lang="en-US" dirty="0" smtClean="0"/>
              <a:t> century, Lebanese politics revolved around clan and village rather than sectarian 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767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banon 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230" y="0"/>
            <a:ext cx="6066118" cy="663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33865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247</TotalTime>
  <Words>1086</Words>
  <Application>Microsoft Macintosh PowerPoint</Application>
  <PresentationFormat>On-screen Show (4:3)</PresentationFormat>
  <Paragraphs>79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Theme</vt:lpstr>
      <vt:lpstr>The Ottoman Empire and Europe, 1453-1922  European Intervention in the Ottoman Empire: Lebanon and Bulgaria</vt:lpstr>
      <vt:lpstr>Humanitarian intervention in the Ottoman Empire</vt:lpstr>
      <vt:lpstr>The Concert of Europe</vt:lpstr>
      <vt:lpstr>PowerPoint Presentation</vt:lpstr>
      <vt:lpstr>The Concert of Europe</vt:lpstr>
      <vt:lpstr>Rules of the Concert of Europe</vt:lpstr>
      <vt:lpstr>Legal theory of humanitarian intervention</vt:lpstr>
      <vt:lpstr>Lebanon in 1860</vt:lpstr>
      <vt:lpstr>PowerPoint Presentation</vt:lpstr>
      <vt:lpstr>Lebanon in 1860</vt:lpstr>
      <vt:lpstr>Factors leading to sectarian tension in Lebanon and Syria</vt:lpstr>
      <vt:lpstr>PowerPoint Presentation</vt:lpstr>
      <vt:lpstr>Factors leading to sectarian tension in Lebanon and Syria</vt:lpstr>
      <vt:lpstr>Sectarian violence of 1860</vt:lpstr>
      <vt:lpstr>European response</vt:lpstr>
      <vt:lpstr>Political intervention</vt:lpstr>
      <vt:lpstr>Bulgarian Atrocities of 1876</vt:lpstr>
      <vt:lpstr>European debates over intervention</vt:lpstr>
      <vt:lpstr>PowerPoint Presentation</vt:lpstr>
      <vt:lpstr>European debates over intervention</vt:lpstr>
      <vt:lpstr>Post-war European political intervention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European Intervention in the Ottoman Empire: Lebanon and Bulgaria</dc:title>
  <dc:creator>James Baldwin</dc:creator>
  <cp:lastModifiedBy>James Baldwin</cp:lastModifiedBy>
  <cp:revision>22</cp:revision>
  <dcterms:created xsi:type="dcterms:W3CDTF">2014-03-12T06:58:27Z</dcterms:created>
  <dcterms:modified xsi:type="dcterms:W3CDTF">2016-03-01T08:43:58Z</dcterms:modified>
</cp:coreProperties>
</file>