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71" r:id="rId7"/>
    <p:sldId id="261" r:id="rId8"/>
    <p:sldId id="272" r:id="rId9"/>
    <p:sldId id="262" r:id="rId10"/>
    <p:sldId id="263" r:id="rId11"/>
    <p:sldId id="264" r:id="rId12"/>
    <p:sldId id="273" r:id="rId13"/>
    <p:sldId id="265" r:id="rId14"/>
    <p:sldId id="266" r:id="rId15"/>
    <p:sldId id="276" r:id="rId16"/>
    <p:sldId id="267" r:id="rId17"/>
    <p:sldId id="268" r:id="rId18"/>
    <p:sldId id="269" r:id="rId19"/>
    <p:sldId id="277" r:id="rId20"/>
    <p:sldId id="275" r:id="rId21"/>
    <p:sldId id="27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3" d="100"/>
          <a:sy n="103" d="100"/>
        </p:scale>
        <p:origin x="-98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B76D9C-E29F-3E43-8670-785DFACCA5CC}" type="datetimeFigureOut">
              <a:rPr lang="en-US"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1705907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76D9C-E29F-3E43-8670-785DFACCA5CC}" type="datetimeFigureOut">
              <a:rPr lang="en-US"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1352611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76D9C-E29F-3E43-8670-785DFACCA5CC}" type="datetimeFigureOut">
              <a:rPr lang="en-US"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4289508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B76D9C-E29F-3E43-8670-785DFACCA5CC}" type="datetimeFigureOut">
              <a:rPr lang="en-US"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2804267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B76D9C-E29F-3E43-8670-785DFACCA5CC}" type="datetimeFigureOut">
              <a:rPr lang="en-US" smtClean="0"/>
              <a:t>10/03/2015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106977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B76D9C-E29F-3E43-8670-785DFACCA5CC}" type="datetimeFigureOut">
              <a:rPr lang="en-US"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156899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B76D9C-E29F-3E43-8670-785DFACCA5CC}" type="datetimeFigureOut">
              <a:rPr lang="en-US" smtClean="0"/>
              <a:t>10/03/2015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852285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B76D9C-E29F-3E43-8670-785DFACCA5CC}" type="datetimeFigureOut">
              <a:rPr lang="en-US" smtClean="0"/>
              <a:t>10/03/2015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15328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76D9C-E29F-3E43-8670-785DFACCA5CC}" type="datetimeFigureOut">
              <a:rPr lang="en-US" smtClean="0"/>
              <a:t>10/03/2015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809286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76D9C-E29F-3E43-8670-785DFACCA5CC}" type="datetimeFigureOut">
              <a:rPr lang="en-US"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21949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76D9C-E29F-3E43-8670-785DFACCA5CC}" type="datetimeFigureOut">
              <a:rPr lang="en-US" smtClean="0"/>
              <a:t>10/03/2015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5C04A8-9B3B-CD41-80D7-A6556BC175C9}" type="slidenum">
              <a:rPr lang="en-US" smtClean="0"/>
              <a:t>‹#›</a:t>
            </a:fld>
            <a:endParaRPr lang="en-US"/>
          </a:p>
        </p:txBody>
      </p:sp>
    </p:spTree>
    <p:extLst>
      <p:ext uri="{BB962C8B-B14F-4D97-AF65-F5344CB8AC3E}">
        <p14:creationId xmlns:p14="http://schemas.microsoft.com/office/powerpoint/2010/main" val="35136699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B76D9C-E29F-3E43-8670-785DFACCA5CC}" type="datetimeFigureOut">
              <a:rPr lang="en-US" smtClean="0"/>
              <a:t>10/03/2015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5C04A8-9B3B-CD41-80D7-A6556BC175C9}" type="slidenum">
              <a:rPr lang="en-US" smtClean="0"/>
              <a:t>‹#›</a:t>
            </a:fld>
            <a:endParaRPr lang="en-US"/>
          </a:p>
        </p:txBody>
      </p:sp>
    </p:spTree>
    <p:extLst>
      <p:ext uri="{BB962C8B-B14F-4D97-AF65-F5344CB8AC3E}">
        <p14:creationId xmlns:p14="http://schemas.microsoft.com/office/powerpoint/2010/main" val="3972934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4001"/>
            <a:ext cx="7772400" cy="3346450"/>
          </a:xfrm>
        </p:spPr>
        <p:txBody>
          <a:bodyPr>
            <a:normAutofit fontScale="90000"/>
          </a:bodyPr>
          <a:lstStyle/>
          <a:p>
            <a:r>
              <a:rPr lang="en-US" dirty="0" smtClean="0"/>
              <a:t>The Ottoman Empire and Europe, 1453-1922</a:t>
            </a:r>
            <a:br>
              <a:rPr lang="en-US" dirty="0" smtClean="0"/>
            </a:br>
            <a:r>
              <a:rPr lang="en-US" dirty="0"/>
              <a:t/>
            </a:r>
            <a:br>
              <a:rPr lang="en-US" dirty="0"/>
            </a:br>
            <a:r>
              <a:rPr lang="en-US" dirty="0" smtClean="0"/>
              <a:t>War, Ethnic Cleansing and the Collapse of the Empire</a:t>
            </a:r>
            <a:endParaRPr lang="en-US" dirty="0"/>
          </a:p>
        </p:txBody>
      </p:sp>
      <p:sp>
        <p:nvSpPr>
          <p:cNvPr id="3" name="Subtitle 2"/>
          <p:cNvSpPr>
            <a:spLocks noGrp="1"/>
          </p:cNvSpPr>
          <p:nvPr>
            <p:ph type="subTitle" idx="1"/>
          </p:nvPr>
        </p:nvSpPr>
        <p:spPr/>
        <p:txBody>
          <a:bodyPr/>
          <a:lstStyle/>
          <a:p>
            <a:r>
              <a:rPr lang="en-US" dirty="0" smtClean="0"/>
              <a:t>James E. Baldwin</a:t>
            </a:r>
          </a:p>
          <a:p>
            <a:r>
              <a:rPr lang="en-US" dirty="0" smtClean="0"/>
              <a:t>Department of History</a:t>
            </a:r>
          </a:p>
          <a:p>
            <a:r>
              <a:rPr lang="en-US" dirty="0" smtClean="0"/>
              <a:t>University of Warwick</a:t>
            </a:r>
            <a:endParaRPr lang="en-US" dirty="0"/>
          </a:p>
        </p:txBody>
      </p:sp>
    </p:spTree>
    <p:extLst>
      <p:ext uri="{BB962C8B-B14F-4D97-AF65-F5344CB8AC3E}">
        <p14:creationId xmlns:p14="http://schemas.microsoft.com/office/powerpoint/2010/main" val="788918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World War</a:t>
            </a:r>
            <a:endParaRPr lang="en-US" dirty="0"/>
          </a:p>
        </p:txBody>
      </p:sp>
      <p:sp>
        <p:nvSpPr>
          <p:cNvPr id="3" name="Content Placeholder 2"/>
          <p:cNvSpPr>
            <a:spLocks noGrp="1"/>
          </p:cNvSpPr>
          <p:nvPr>
            <p:ph idx="1"/>
          </p:nvPr>
        </p:nvSpPr>
        <p:spPr/>
        <p:txBody>
          <a:bodyPr>
            <a:normAutofit fontScale="92500"/>
          </a:bodyPr>
          <a:lstStyle/>
          <a:p>
            <a:r>
              <a:rPr lang="en-US" dirty="0" smtClean="0"/>
              <a:t>Four major fronts for Ottomans: Dardanelles, Palestine/Syria, Iraq and Caucasus</a:t>
            </a:r>
          </a:p>
          <a:p>
            <a:r>
              <a:rPr lang="en-US" dirty="0" smtClean="0"/>
              <a:t>Sultan failed to inspire global jihad, but Ottoman army made significant contribution to Axis war effort, especially in the Dardanelles and Iraq</a:t>
            </a:r>
          </a:p>
          <a:p>
            <a:r>
              <a:rPr lang="en-US" dirty="0" smtClean="0"/>
              <a:t>War ended with loss of Syria, Palestine, </a:t>
            </a:r>
            <a:r>
              <a:rPr lang="en-US" dirty="0" err="1" smtClean="0"/>
              <a:t>Hijaz</a:t>
            </a:r>
            <a:r>
              <a:rPr lang="en-US" dirty="0" smtClean="0"/>
              <a:t> and most of Iraq, and Allies occupying Constantinople</a:t>
            </a:r>
            <a:endParaRPr lang="en-US" dirty="0"/>
          </a:p>
        </p:txBody>
      </p:sp>
    </p:spTree>
    <p:extLst>
      <p:ext uri="{BB962C8B-B14F-4D97-AF65-F5344CB8AC3E}">
        <p14:creationId xmlns:p14="http://schemas.microsoft.com/office/powerpoint/2010/main" val="3439276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Sevres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Concluded between Ottoman Empire and Allies on 10 August 1920</a:t>
            </a:r>
          </a:p>
          <a:p>
            <a:r>
              <a:rPr lang="en-US" dirty="0" smtClean="0"/>
              <a:t>Palestine, Transjordan and Iraq ceded to Britain</a:t>
            </a:r>
          </a:p>
          <a:p>
            <a:r>
              <a:rPr lang="en-US" dirty="0" smtClean="0"/>
              <a:t>Syria and Lebanon ceded to France</a:t>
            </a:r>
          </a:p>
          <a:p>
            <a:r>
              <a:rPr lang="en-US" dirty="0" smtClean="0"/>
              <a:t>Eastern Thrace and Smyrna region of western Anatolia ceded to Greece</a:t>
            </a:r>
          </a:p>
          <a:p>
            <a:r>
              <a:rPr lang="en-US" dirty="0" smtClean="0"/>
              <a:t>Northeastern Anatolia ceded to Armenia</a:t>
            </a:r>
          </a:p>
          <a:p>
            <a:r>
              <a:rPr lang="en-US" dirty="0" smtClean="0"/>
              <a:t>Zones of influence, within remaining territory, granted to France, Britain and Italy</a:t>
            </a:r>
          </a:p>
          <a:p>
            <a:r>
              <a:rPr lang="en-US" dirty="0" smtClean="0"/>
              <a:t>Constantinople and the Marmara coasts demilitarized and placed under international supervision</a:t>
            </a:r>
          </a:p>
          <a:p>
            <a:r>
              <a:rPr lang="en-US" dirty="0" smtClean="0"/>
              <a:t>Treaty never implemented, because the Ottoman government that signed it ceased to be relevant</a:t>
            </a:r>
          </a:p>
          <a:p>
            <a:endParaRPr lang="en-US" dirty="0"/>
          </a:p>
        </p:txBody>
      </p:sp>
    </p:spTree>
    <p:extLst>
      <p:ext uri="{BB962C8B-B14F-4D97-AF65-F5344CB8AC3E}">
        <p14:creationId xmlns:p14="http://schemas.microsoft.com/office/powerpoint/2010/main" val="244729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urquie_sevres_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357" y="834571"/>
            <a:ext cx="8977586" cy="5207000"/>
          </a:xfrm>
          <a:prstGeom prst="rect">
            <a:avLst/>
          </a:prstGeom>
        </p:spPr>
      </p:pic>
    </p:spTree>
    <p:extLst>
      <p:ext uri="{BB962C8B-B14F-4D97-AF65-F5344CB8AC3E}">
        <p14:creationId xmlns:p14="http://schemas.microsoft.com/office/powerpoint/2010/main" val="3475420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Turkish War of Independence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Turkish National Movement formed in 1919 after the Greek navy landed at Smyrna</a:t>
            </a:r>
          </a:p>
          <a:p>
            <a:r>
              <a:rPr lang="en-US" dirty="0" smtClean="0"/>
              <a:t>Led by Ottoman general Mustafa Kemal Pasha, later known as Atatürk</a:t>
            </a:r>
          </a:p>
          <a:p>
            <a:r>
              <a:rPr lang="en-US" dirty="0" smtClean="0"/>
              <a:t>National Movement saw the Ottoman government as incapable of preventing further losses and refused its authority</a:t>
            </a:r>
          </a:p>
          <a:p>
            <a:r>
              <a:rPr lang="en-US" dirty="0" smtClean="0"/>
              <a:t>Based in central and northern Anatolia: declaration at </a:t>
            </a:r>
            <a:r>
              <a:rPr lang="en-US" dirty="0" err="1" smtClean="0"/>
              <a:t>Amasya</a:t>
            </a:r>
            <a:r>
              <a:rPr lang="en-US" dirty="0" smtClean="0"/>
              <a:t>, congress at Sivas and then founding of the Grand National Assembly at Ankara in 1920</a:t>
            </a:r>
          </a:p>
          <a:p>
            <a:r>
              <a:rPr lang="en-US" dirty="0" smtClean="0"/>
              <a:t>Armed forces drew on Ottoman army and locally-recruited militias, and collaborated with Kurdish and Arab tribal militias in eastern and southern Anatolia</a:t>
            </a:r>
            <a:endParaRPr lang="en-US" dirty="0"/>
          </a:p>
        </p:txBody>
      </p:sp>
    </p:spTree>
    <p:extLst>
      <p:ext uri="{BB962C8B-B14F-4D97-AF65-F5344CB8AC3E}">
        <p14:creationId xmlns:p14="http://schemas.microsoft.com/office/powerpoint/2010/main" val="37652308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Turkish War of Independence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Nationalists fought three wars: against Armenia in northeast Anatolia, against France in southern Anatolia, and against Greece in western Anatolia</a:t>
            </a:r>
          </a:p>
          <a:p>
            <a:r>
              <a:rPr lang="en-US" dirty="0" smtClean="0"/>
              <a:t>War with Armenia fought during summer and autumn 1920</a:t>
            </a:r>
          </a:p>
          <a:p>
            <a:r>
              <a:rPr lang="en-US" dirty="0" smtClean="0"/>
              <a:t>Turkish forces captured Kars in October</a:t>
            </a:r>
          </a:p>
          <a:p>
            <a:r>
              <a:rPr lang="en-US" dirty="0" smtClean="0"/>
              <a:t>In November, Bolshevik-sponsored communist uprising seized power in Armenia and declared it a Soviet Socialist Republic</a:t>
            </a:r>
          </a:p>
          <a:p>
            <a:r>
              <a:rPr lang="en-US" dirty="0" smtClean="0"/>
              <a:t>Bolsheviks not interested in war with Turkey: border agreed at Treaty of Moscow in March 1921</a:t>
            </a:r>
          </a:p>
          <a:p>
            <a:endParaRPr lang="en-US" dirty="0"/>
          </a:p>
        </p:txBody>
      </p:sp>
    </p:spTree>
    <p:extLst>
      <p:ext uri="{BB962C8B-B14F-4D97-AF65-F5344CB8AC3E}">
        <p14:creationId xmlns:p14="http://schemas.microsoft.com/office/powerpoint/2010/main" val="634545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 turkish independence wa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00"/>
            <a:ext cx="9144000" cy="6593305"/>
          </a:xfrm>
          <a:prstGeom prst="rect">
            <a:avLst/>
          </a:prstGeom>
        </p:spPr>
      </p:pic>
    </p:spTree>
    <p:extLst>
      <p:ext uri="{BB962C8B-B14F-4D97-AF65-F5344CB8AC3E}">
        <p14:creationId xmlns:p14="http://schemas.microsoft.com/office/powerpoint/2010/main" val="3391661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Turkish War of Independence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France began expanding into southern Anatolia from Syria in November 1918, within weeks of armistice</a:t>
            </a:r>
          </a:p>
          <a:p>
            <a:r>
              <a:rPr lang="en-US" dirty="0" smtClean="0"/>
              <a:t>Local militias, supported by Turkish National Movement, rose in revolt against French</a:t>
            </a:r>
          </a:p>
          <a:p>
            <a:r>
              <a:rPr lang="en-US" dirty="0" smtClean="0"/>
              <a:t>Three cities in particular resisted the French: </a:t>
            </a:r>
            <a:r>
              <a:rPr lang="en-US" dirty="0" err="1" smtClean="0"/>
              <a:t>Maraş</a:t>
            </a:r>
            <a:r>
              <a:rPr lang="en-US" dirty="0" smtClean="0"/>
              <a:t>, </a:t>
            </a:r>
            <a:r>
              <a:rPr lang="en-US" dirty="0" err="1" smtClean="0"/>
              <a:t>Antep</a:t>
            </a:r>
            <a:r>
              <a:rPr lang="en-US" dirty="0" smtClean="0"/>
              <a:t> and Urfa. Now known as </a:t>
            </a:r>
            <a:r>
              <a:rPr lang="en-US" dirty="0" err="1" smtClean="0"/>
              <a:t>Kahramanmaraş</a:t>
            </a:r>
            <a:r>
              <a:rPr lang="en-US" dirty="0"/>
              <a:t> </a:t>
            </a:r>
            <a:r>
              <a:rPr lang="en-US" dirty="0" smtClean="0"/>
              <a:t>(Hero </a:t>
            </a:r>
            <a:r>
              <a:rPr lang="en-US" dirty="0" err="1" smtClean="0"/>
              <a:t>Maraş</a:t>
            </a:r>
            <a:r>
              <a:rPr lang="en-US" dirty="0" smtClean="0"/>
              <a:t>), Gaziantep (Warrior </a:t>
            </a:r>
            <a:r>
              <a:rPr lang="en-US" dirty="0" err="1" smtClean="0"/>
              <a:t>Antep</a:t>
            </a:r>
            <a:r>
              <a:rPr lang="en-US" dirty="0" smtClean="0"/>
              <a:t>) and </a:t>
            </a:r>
            <a:r>
              <a:rPr lang="en-US" dirty="0" err="1" smtClean="0"/>
              <a:t>Şanlıurfa</a:t>
            </a:r>
            <a:r>
              <a:rPr lang="en-US" dirty="0" smtClean="0"/>
              <a:t> (</a:t>
            </a:r>
            <a:r>
              <a:rPr lang="en-US" dirty="0" err="1" smtClean="0"/>
              <a:t>Glorius</a:t>
            </a:r>
            <a:r>
              <a:rPr lang="en-US" dirty="0" smtClean="0"/>
              <a:t> Urfa)</a:t>
            </a:r>
          </a:p>
          <a:p>
            <a:r>
              <a:rPr lang="en-US" dirty="0" smtClean="0"/>
              <a:t>Treaty of Ankara revised the border between French Syria and Turkey in Turkey’s favor</a:t>
            </a:r>
          </a:p>
        </p:txBody>
      </p:sp>
    </p:spTree>
    <p:extLst>
      <p:ext uri="{BB962C8B-B14F-4D97-AF65-F5344CB8AC3E}">
        <p14:creationId xmlns:p14="http://schemas.microsoft.com/office/powerpoint/2010/main" val="1325278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 turkish independence wa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00"/>
            <a:ext cx="9144000" cy="6593305"/>
          </a:xfrm>
          <a:prstGeom prst="rect">
            <a:avLst/>
          </a:prstGeom>
        </p:spPr>
      </p:pic>
    </p:spTree>
    <p:extLst>
      <p:ext uri="{BB962C8B-B14F-4D97-AF65-F5344CB8AC3E}">
        <p14:creationId xmlns:p14="http://schemas.microsoft.com/office/powerpoint/2010/main" val="3594863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Turkish War of Independence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Greek navy landed at Smyrna in May 1919</a:t>
            </a:r>
          </a:p>
          <a:p>
            <a:r>
              <a:rPr lang="en-US" dirty="0" smtClean="0"/>
              <a:t>During summer 1920, Greece captured most of western Anatolia</a:t>
            </a:r>
          </a:p>
          <a:p>
            <a:r>
              <a:rPr lang="en-US" dirty="0" smtClean="0"/>
              <a:t>In October 1920, they marched east, reaching </a:t>
            </a:r>
            <a:r>
              <a:rPr lang="en-US" dirty="0" err="1" smtClean="0"/>
              <a:t>Afyon</a:t>
            </a:r>
            <a:r>
              <a:rPr lang="en-US" dirty="0" smtClean="0"/>
              <a:t> and </a:t>
            </a:r>
            <a:r>
              <a:rPr lang="en-US" dirty="0" err="1" smtClean="0"/>
              <a:t>Eskişehir</a:t>
            </a:r>
            <a:r>
              <a:rPr lang="en-US" dirty="0" smtClean="0"/>
              <a:t> in July 1921</a:t>
            </a:r>
          </a:p>
          <a:p>
            <a:r>
              <a:rPr lang="en-US" dirty="0" smtClean="0"/>
              <a:t>Marched on Ankara, but stopped by nationalist forces at the Battle of </a:t>
            </a:r>
            <a:r>
              <a:rPr lang="en-US" dirty="0" err="1" smtClean="0"/>
              <a:t>Sakarya</a:t>
            </a:r>
            <a:r>
              <a:rPr lang="en-US" dirty="0" smtClean="0"/>
              <a:t> in August/September</a:t>
            </a:r>
          </a:p>
          <a:p>
            <a:r>
              <a:rPr lang="en-US" dirty="0" smtClean="0"/>
              <a:t>Britain, France and Italy declined to support Greece, despite Treaty of Sevres</a:t>
            </a:r>
          </a:p>
          <a:p>
            <a:r>
              <a:rPr lang="en-US" dirty="0" smtClean="0"/>
              <a:t>Nationalists counter-attacked on 26 August, and routed the Greeks at the Battle of </a:t>
            </a:r>
            <a:r>
              <a:rPr lang="en-US" dirty="0" err="1" smtClean="0"/>
              <a:t>Dumlupınar</a:t>
            </a:r>
            <a:r>
              <a:rPr lang="en-US" dirty="0" smtClean="0"/>
              <a:t> on 30 August</a:t>
            </a:r>
          </a:p>
          <a:p>
            <a:r>
              <a:rPr lang="en-US" dirty="0" smtClean="0"/>
              <a:t>After rapid Greek retreat, Turkish forces enter Smyrna on 9 September; Greek and Armenian property pillaged, around 30,000 Greeks and Armenians killed, the remainder fleeing</a:t>
            </a:r>
          </a:p>
          <a:p>
            <a:r>
              <a:rPr lang="en-US" dirty="0" smtClean="0"/>
              <a:t>Great Fire of Smyrna destroys the Greek and Armenian quarters</a:t>
            </a:r>
          </a:p>
          <a:p>
            <a:endParaRPr lang="en-US" dirty="0" smtClean="0"/>
          </a:p>
          <a:p>
            <a:endParaRPr lang="en-US" dirty="0"/>
          </a:p>
        </p:txBody>
      </p:sp>
    </p:spTree>
    <p:extLst>
      <p:ext uri="{BB962C8B-B14F-4D97-AF65-F5344CB8AC3E}">
        <p14:creationId xmlns:p14="http://schemas.microsoft.com/office/powerpoint/2010/main" val="1603043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nizelos-Great Greece-Ma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4000"/>
            <a:ext cx="9144000" cy="6332220"/>
          </a:xfrm>
          <a:prstGeom prst="rect">
            <a:avLst/>
          </a:prstGeom>
        </p:spPr>
      </p:pic>
    </p:spTree>
    <p:extLst>
      <p:ext uri="{BB962C8B-B14F-4D97-AF65-F5344CB8AC3E}">
        <p14:creationId xmlns:p14="http://schemas.microsoft.com/office/powerpoint/2010/main" val="3934279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outcome of the decade of war, 1912-22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Greece and Bulgaria enlarged at Ottoman expense</a:t>
            </a:r>
          </a:p>
          <a:p>
            <a:r>
              <a:rPr lang="en-US" dirty="0" smtClean="0"/>
              <a:t>Ottoman Empire defeated by Allied Powers</a:t>
            </a:r>
          </a:p>
          <a:p>
            <a:r>
              <a:rPr lang="en-US" dirty="0" smtClean="0"/>
              <a:t>Syria, Lebanon, Palestine and Iraq under European rule</a:t>
            </a:r>
          </a:p>
          <a:p>
            <a:r>
              <a:rPr lang="en-US" dirty="0" smtClean="0"/>
              <a:t>Turkish nationalists abolished Ottoman Sultanate and proclaimed a Republic</a:t>
            </a:r>
          </a:p>
          <a:p>
            <a:r>
              <a:rPr lang="en-US" dirty="0" smtClean="0"/>
              <a:t>Christians removed from Anatolia and Muslims removed from Balkans through ethnic cleansing, massacre and a League of Nations-sponsored “population exchange”</a:t>
            </a:r>
          </a:p>
          <a:p>
            <a:endParaRPr lang="en-US" dirty="0"/>
          </a:p>
        </p:txBody>
      </p:sp>
    </p:spTree>
    <p:extLst>
      <p:ext uri="{BB962C8B-B14F-4D97-AF65-F5344CB8AC3E}">
        <p14:creationId xmlns:p14="http://schemas.microsoft.com/office/powerpoint/2010/main" val="4251342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_Greco_Turkish_War_1919-19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00"/>
            <a:ext cx="9144000" cy="6469380"/>
          </a:xfrm>
          <a:prstGeom prst="rect">
            <a:avLst/>
          </a:prstGeom>
        </p:spPr>
      </p:pic>
    </p:spTree>
    <p:extLst>
      <p:ext uri="{BB962C8B-B14F-4D97-AF65-F5344CB8AC3E}">
        <p14:creationId xmlns:p14="http://schemas.microsoft.com/office/powerpoint/2010/main" val="318737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Lausanne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Negotiated between the Turkish Nationalists and Britain, France and Italy; Greece subsequently accepted its terms</a:t>
            </a:r>
          </a:p>
          <a:p>
            <a:r>
              <a:rPr lang="en-US" dirty="0" smtClean="0"/>
              <a:t>Greeks withdrew from Eastern Thrace up to Maritsa River, the present-day border</a:t>
            </a:r>
          </a:p>
          <a:p>
            <a:r>
              <a:rPr lang="en-US" dirty="0" smtClean="0"/>
              <a:t>Turks accept freedom of navigation through the </a:t>
            </a:r>
            <a:r>
              <a:rPr lang="en-US" dirty="0" err="1" smtClean="0"/>
              <a:t>Bosphorus</a:t>
            </a:r>
            <a:r>
              <a:rPr lang="en-US" dirty="0" smtClean="0"/>
              <a:t> straits</a:t>
            </a:r>
          </a:p>
          <a:p>
            <a:r>
              <a:rPr lang="en-US" dirty="0" smtClean="0"/>
              <a:t>Convention Concerning the Exchange of Greek and Turkish Populations saw most remaining Greeks/Orthodox in Anatolia and most remaining Turks/Muslims in Greece deported and resettled in the other country</a:t>
            </a:r>
          </a:p>
          <a:p>
            <a:endParaRPr lang="en-US" dirty="0"/>
          </a:p>
        </p:txBody>
      </p:sp>
    </p:spTree>
    <p:extLst>
      <p:ext uri="{BB962C8B-B14F-4D97-AF65-F5344CB8AC3E}">
        <p14:creationId xmlns:p14="http://schemas.microsoft.com/office/powerpoint/2010/main" val="633248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wars of 1912-22</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First Balkan War, 1912-13: Greece, Bulgaria, Serbia and Montenegro attack Ottoman Empire</a:t>
            </a:r>
          </a:p>
          <a:p>
            <a:r>
              <a:rPr lang="en-US" dirty="0" smtClean="0"/>
              <a:t>Second Balkan War, 1913: Ottomans join Greece,</a:t>
            </a:r>
            <a:r>
              <a:rPr lang="en-US" dirty="0"/>
              <a:t> </a:t>
            </a:r>
            <a:r>
              <a:rPr lang="en-US" dirty="0" smtClean="0"/>
              <a:t>Serbia and Romania in attacking Bulgaria</a:t>
            </a:r>
          </a:p>
          <a:p>
            <a:r>
              <a:rPr lang="en-US" dirty="0" smtClean="0"/>
              <a:t>First World War, 1914-18: Ottomans ally with Germany and so </a:t>
            </a:r>
            <a:r>
              <a:rPr lang="en-US" smtClean="0"/>
              <a:t>join Central Powers</a:t>
            </a:r>
            <a:endParaRPr lang="en-US" dirty="0" smtClean="0"/>
          </a:p>
          <a:p>
            <a:r>
              <a:rPr lang="en-US" dirty="0" smtClean="0"/>
              <a:t>Turkish War of Independence, 1919-22: Turkish national movement, which rejects the authority of the Ottoman government, fights separate wars with Greece,</a:t>
            </a:r>
            <a:r>
              <a:rPr lang="en-US" dirty="0"/>
              <a:t> </a:t>
            </a:r>
            <a:r>
              <a:rPr lang="en-US" dirty="0" smtClean="0"/>
              <a:t>Armenia and France</a:t>
            </a:r>
            <a:endParaRPr lang="en-US" dirty="0"/>
          </a:p>
        </p:txBody>
      </p:sp>
    </p:spTree>
    <p:extLst>
      <p:ext uri="{BB962C8B-B14F-4D97-AF65-F5344CB8AC3E}">
        <p14:creationId xmlns:p14="http://schemas.microsoft.com/office/powerpoint/2010/main" val="3705627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Balkan War, 1912-13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Ottoman military weakness revealed by failure to resist Italian invasion of Tripoli</a:t>
            </a:r>
          </a:p>
          <a:p>
            <a:r>
              <a:rPr lang="en-US" dirty="0" smtClean="0"/>
              <a:t>Greece, Bulgaria and Serbia overcome mutual hostility to launch joint attack on Ottoman Empire</a:t>
            </a:r>
          </a:p>
          <a:p>
            <a:r>
              <a:rPr lang="en-US" dirty="0" smtClean="0"/>
              <a:t>Ottomans quickly lose almost all territory in Europe; Bulgarians come within 37 miles of Constantinople</a:t>
            </a:r>
          </a:p>
          <a:p>
            <a:r>
              <a:rPr lang="en-US" dirty="0" smtClean="0"/>
              <a:t>Under Treaty of London, Ottomans cede almost all European territory and Crete</a:t>
            </a:r>
          </a:p>
          <a:p>
            <a:endParaRPr lang="en-US" dirty="0" smtClean="0"/>
          </a:p>
          <a:p>
            <a:endParaRPr lang="en-US" dirty="0"/>
          </a:p>
        </p:txBody>
      </p:sp>
    </p:spTree>
    <p:extLst>
      <p:ext uri="{BB962C8B-B14F-4D97-AF65-F5344CB8AC3E}">
        <p14:creationId xmlns:p14="http://schemas.microsoft.com/office/powerpoint/2010/main" val="46051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Balkan War, 1913</a:t>
            </a:r>
            <a:endParaRPr lang="en-US" dirty="0"/>
          </a:p>
        </p:txBody>
      </p:sp>
      <p:sp>
        <p:nvSpPr>
          <p:cNvPr id="3" name="Content Placeholder 2"/>
          <p:cNvSpPr>
            <a:spLocks noGrp="1"/>
          </p:cNvSpPr>
          <p:nvPr>
            <p:ph idx="1"/>
          </p:nvPr>
        </p:nvSpPr>
        <p:spPr/>
        <p:txBody>
          <a:bodyPr/>
          <a:lstStyle/>
          <a:p>
            <a:r>
              <a:rPr lang="en-US" dirty="0" smtClean="0"/>
              <a:t>Dispute over spoils of First Balkan War leads Bulgaria to invade Greece and Serbia</a:t>
            </a:r>
          </a:p>
          <a:p>
            <a:r>
              <a:rPr lang="en-US" dirty="0" smtClean="0"/>
              <a:t>Greece and Serbia counter-attack and are joined by Romania</a:t>
            </a:r>
          </a:p>
          <a:p>
            <a:r>
              <a:rPr lang="en-US" dirty="0" smtClean="0"/>
              <a:t>Ottomans take opportunity to recover lost territory, retaking Eastern Thrace and Edirne from Bulgaria</a:t>
            </a:r>
          </a:p>
          <a:p>
            <a:endParaRPr lang="en-US" dirty="0"/>
          </a:p>
        </p:txBody>
      </p:sp>
    </p:spTree>
    <p:extLst>
      <p:ext uri="{BB962C8B-B14F-4D97-AF65-F5344CB8AC3E}">
        <p14:creationId xmlns:p14="http://schemas.microsoft.com/office/powerpoint/2010/main" val="3504879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lkans after 1912-13 wa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0"/>
            <a:ext cx="5162861" cy="6858000"/>
          </a:xfrm>
          <a:prstGeom prst="rect">
            <a:avLst/>
          </a:prstGeom>
        </p:spPr>
      </p:pic>
    </p:spTree>
    <p:extLst>
      <p:ext uri="{BB962C8B-B14F-4D97-AF65-F5344CB8AC3E}">
        <p14:creationId xmlns:p14="http://schemas.microsoft.com/office/powerpoint/2010/main" val="146957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Consequences of the Balkan Wars</a:t>
            </a:r>
            <a:endParaRPr lang="en-US" dirty="0"/>
          </a:p>
        </p:txBody>
      </p:sp>
      <p:sp>
        <p:nvSpPr>
          <p:cNvPr id="3" name="Content Placeholder 2"/>
          <p:cNvSpPr>
            <a:spLocks noGrp="1"/>
          </p:cNvSpPr>
          <p:nvPr>
            <p:ph idx="1"/>
          </p:nvPr>
        </p:nvSpPr>
        <p:spPr/>
        <p:txBody>
          <a:bodyPr/>
          <a:lstStyle/>
          <a:p>
            <a:r>
              <a:rPr lang="en-US" dirty="0" smtClean="0"/>
              <a:t>The Balkans was historically and emotionally significant for Ottomans</a:t>
            </a:r>
          </a:p>
          <a:p>
            <a:r>
              <a:rPr lang="en-US" dirty="0" smtClean="0"/>
              <a:t>The heartland of the empire and the region of its earliest expansion; Edirne had been Ottoman capital from 1365 to 1453</a:t>
            </a:r>
          </a:p>
          <a:p>
            <a:r>
              <a:rPr lang="en-US" dirty="0" smtClean="0"/>
              <a:t>A homeland for millions of Turks and other Muslims, most of whom ended up refugees</a:t>
            </a:r>
            <a:endParaRPr lang="en-US" dirty="0"/>
          </a:p>
        </p:txBody>
      </p:sp>
    </p:spTree>
    <p:extLst>
      <p:ext uri="{BB962C8B-B14F-4D97-AF65-F5344CB8AC3E}">
        <p14:creationId xmlns:p14="http://schemas.microsoft.com/office/powerpoint/2010/main" val="1138423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saki mill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7713"/>
            <a:ext cx="9144000" cy="6464253"/>
          </a:xfrm>
          <a:prstGeom prst="rect">
            <a:avLst/>
          </a:prstGeom>
        </p:spPr>
      </p:pic>
    </p:spTree>
    <p:extLst>
      <p:ext uri="{BB962C8B-B14F-4D97-AF65-F5344CB8AC3E}">
        <p14:creationId xmlns:p14="http://schemas.microsoft.com/office/powerpoint/2010/main" val="2888128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World War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Ottoman government actively seeking an alliance with a great power after defeat in the Balkan Wars: turned down by Britain, France, Austria-Hungary and Russia</a:t>
            </a:r>
          </a:p>
          <a:p>
            <a:r>
              <a:rPr lang="en-US" dirty="0" smtClean="0"/>
              <a:t>German military command generally hostile to Ottoman alliance, but Kaiser Wilhelm II enthusiastic, hoping to tip balance of power in the Balkans and that Sultan could inspire rebellion among Britain and France’s colonial Muslim subjects</a:t>
            </a:r>
          </a:p>
          <a:p>
            <a:r>
              <a:rPr lang="en-US" dirty="0" smtClean="0"/>
              <a:t>Alliance with Germany signed on 2 August 1914</a:t>
            </a:r>
            <a:endParaRPr lang="en-US" dirty="0"/>
          </a:p>
        </p:txBody>
      </p:sp>
    </p:spTree>
    <p:extLst>
      <p:ext uri="{BB962C8B-B14F-4D97-AF65-F5344CB8AC3E}">
        <p14:creationId xmlns:p14="http://schemas.microsoft.com/office/powerpoint/2010/main" val="668676970"/>
      </p:ext>
    </p:extLst>
  </p:cSld>
  <p:clrMapOvr>
    <a:masterClrMapping/>
  </p:clrMapOvr>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79</TotalTime>
  <Words>1018</Words>
  <Application>Microsoft Macintosh PowerPoint</Application>
  <PresentationFormat>On-screen Show (4:3)</PresentationFormat>
  <Paragraphs>76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Theme</vt:lpstr>
      <vt:lpstr>The Ottoman Empire and Europe, 1453-1922  War, Ethnic Cleansing and the Collapse of the Empire</vt:lpstr>
      <vt:lpstr>The outcome of the decade of war, 1912-22</vt:lpstr>
      <vt:lpstr>The wars of 1912-22</vt:lpstr>
      <vt:lpstr>First Balkan War, 1912-13</vt:lpstr>
      <vt:lpstr>Second Balkan War, 1913</vt:lpstr>
      <vt:lpstr>PowerPoint Presentation</vt:lpstr>
      <vt:lpstr>Consequences of the Balkan Wars</vt:lpstr>
      <vt:lpstr>PowerPoint Presentation</vt:lpstr>
      <vt:lpstr>First World War</vt:lpstr>
      <vt:lpstr>First World War</vt:lpstr>
      <vt:lpstr>Treaty of Sevres</vt:lpstr>
      <vt:lpstr>PowerPoint Presentation</vt:lpstr>
      <vt:lpstr>Turkish War of Independence</vt:lpstr>
      <vt:lpstr>Turkish War of Independence</vt:lpstr>
      <vt:lpstr>PowerPoint Presentation</vt:lpstr>
      <vt:lpstr>Turkish War of Independence</vt:lpstr>
      <vt:lpstr>PowerPoint Presentation</vt:lpstr>
      <vt:lpstr>Turkish War of Independence</vt:lpstr>
      <vt:lpstr>PowerPoint Presentation</vt:lpstr>
      <vt:lpstr>PowerPoint Presentation</vt:lpstr>
      <vt:lpstr>Treaty of Lausanne</vt:lpstr>
    </vt:vector>
  </TitlesOfParts>
  <Company>Queen Mary University of London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Ottoman Empire and Europe, 1453-1922  War, Ethnic Cleansing and the Collapse of the Empire</dc:title>
  <dc:creator>James Baldwin</dc:creator>
  <cp:lastModifiedBy>James Baldwin</cp:lastModifiedBy>
  <cp:revision>13</cp:revision>
  <dcterms:created xsi:type="dcterms:W3CDTF">2014-04-22T22:04:05Z</dcterms:created>
  <dcterms:modified xsi:type="dcterms:W3CDTF">2015-03-10T08:51:55Z</dcterms:modified>
</cp:coreProperties>
</file>