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gif"/>
  <Override PartName="/ppt/media/image8.jpg" ContentType="image/png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957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3725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423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5124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7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0005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173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5799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45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40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01/10/2013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8491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01/10/2013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66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Ottoman Empire and Europe, 1453 - 1922</a:t>
            </a:r>
            <a:endParaRPr lang="en-US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James E. Baldwin</a:t>
            </a:r>
          </a:p>
          <a:p>
            <a:r>
              <a:rPr lang="en-US" sz="2400" dirty="0" smtClean="0"/>
              <a:t>Department of </a:t>
            </a:r>
            <a:r>
              <a:rPr lang="en-US" sz="2400" dirty="0" smtClean="0"/>
              <a:t>Hi</a:t>
            </a:r>
            <a:r>
              <a:rPr lang="en-US" sz="2400" dirty="0" smtClean="0"/>
              <a:t>story</a:t>
            </a:r>
            <a:endParaRPr lang="en-US" sz="2400" dirty="0" smtClean="0"/>
          </a:p>
          <a:p>
            <a:r>
              <a:rPr lang="en-US" sz="2400" dirty="0" smtClean="0"/>
              <a:t>University of </a:t>
            </a:r>
            <a:r>
              <a:rPr lang="en-US" sz="2400" dirty="0"/>
              <a:t>W</a:t>
            </a:r>
            <a:r>
              <a:rPr lang="en-US" sz="2400" dirty="0" smtClean="0"/>
              <a:t>arwick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99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was the Ottoman Empire?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It was not Turkey – it was an empire of great diversity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Ruling elite called themselves “Ottomans”: this class was very absorptive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Literate elites read Turkish, Persian and Arabic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Significant Christian and Jewish populations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Empire’s Muslim subjects ethnically diverse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3232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Origins of Ottoman Empire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Founded by Osman in 1299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Rapid expansion in early 14</a:t>
            </a:r>
            <a:r>
              <a:rPr lang="en-US" baseline="30000" dirty="0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 century under </a:t>
            </a:r>
            <a:r>
              <a:rPr lang="en-US" dirty="0" err="1" smtClean="0">
                <a:latin typeface="Times New Roman"/>
                <a:cs typeface="Times New Roman"/>
              </a:rPr>
              <a:t>Orhan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Expanded at expense of Byzantine empire and neighboring Turkish-Muslim states</a:t>
            </a:r>
          </a:p>
        </p:txBody>
      </p:sp>
    </p:spTree>
    <p:extLst>
      <p:ext uri="{BB962C8B-B14F-4D97-AF65-F5344CB8AC3E}">
        <p14:creationId xmlns:p14="http://schemas.microsoft.com/office/powerpoint/2010/main" val="2202461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 turke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" y="626532"/>
            <a:ext cx="8703733" cy="560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69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E under Orh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600"/>
            <a:ext cx="9144000" cy="587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6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drove the early Ottomans?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Wittek’s</a:t>
            </a:r>
            <a:r>
              <a:rPr lang="en-US" dirty="0" smtClean="0">
                <a:latin typeface="Times New Roman"/>
                <a:cs typeface="Times New Roman"/>
              </a:rPr>
              <a:t> “</a:t>
            </a:r>
            <a:r>
              <a:rPr lang="en-US" dirty="0" err="1" smtClean="0">
                <a:latin typeface="Times New Roman"/>
                <a:cs typeface="Times New Roman"/>
              </a:rPr>
              <a:t>gazi</a:t>
            </a:r>
            <a:r>
              <a:rPr lang="en-US" dirty="0" smtClean="0">
                <a:latin typeface="Times New Roman"/>
                <a:cs typeface="Times New Roman"/>
              </a:rPr>
              <a:t> thesis”: religious fanatics pursuing </a:t>
            </a:r>
            <a:r>
              <a:rPr lang="en-US" dirty="0" err="1" smtClean="0">
                <a:latin typeface="Times New Roman"/>
                <a:cs typeface="Times New Roman"/>
              </a:rPr>
              <a:t>gaza</a:t>
            </a:r>
            <a:r>
              <a:rPr lang="en-US" dirty="0" smtClean="0">
                <a:latin typeface="Times New Roman"/>
                <a:cs typeface="Times New Roman"/>
              </a:rPr>
              <a:t> / jihad against Christendom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However, 14</a:t>
            </a:r>
            <a:r>
              <a:rPr lang="en-US" baseline="30000" dirty="0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 century saw numerous alliances between Ottomans and Christian states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And early conquests directed as much against Muslim neighbors as against Christians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“</a:t>
            </a:r>
            <a:r>
              <a:rPr lang="en-US" dirty="0" err="1" smtClean="0">
                <a:latin typeface="Times New Roman"/>
                <a:cs typeface="Times New Roman"/>
              </a:rPr>
              <a:t>Gazi</a:t>
            </a:r>
            <a:r>
              <a:rPr lang="en-US" dirty="0" smtClean="0">
                <a:latin typeface="Times New Roman"/>
                <a:cs typeface="Times New Roman"/>
              </a:rPr>
              <a:t> thesis” reflects narrative created by 15</a:t>
            </a:r>
            <a:r>
              <a:rPr lang="en-US" baseline="30000" dirty="0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-century Ottomans to </a:t>
            </a:r>
            <a:r>
              <a:rPr lang="en-US" dirty="0" err="1" smtClean="0">
                <a:latin typeface="Times New Roman"/>
                <a:cs typeface="Times New Roman"/>
              </a:rPr>
              <a:t>Islamicize</a:t>
            </a:r>
            <a:r>
              <a:rPr lang="en-US" dirty="0" smtClean="0">
                <a:latin typeface="Times New Roman"/>
                <a:cs typeface="Times New Roman"/>
              </a:rPr>
              <a:t> their history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457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E under Murad 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0"/>
            <a:ext cx="8621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7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Ottoman Empire under </a:t>
            </a:r>
            <a:r>
              <a:rPr lang="en-US" dirty="0" err="1" smtClean="0">
                <a:latin typeface="Times New Roman"/>
                <a:cs typeface="Times New Roman"/>
              </a:rPr>
              <a:t>Murad</a:t>
            </a:r>
            <a:r>
              <a:rPr lang="en-US" dirty="0" smtClean="0">
                <a:latin typeface="Times New Roman"/>
                <a:cs typeface="Times New Roman"/>
              </a:rPr>
              <a:t> I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Federation of lordships under Ottoman suzerainty</a:t>
            </a:r>
          </a:p>
          <a:p>
            <a:r>
              <a:rPr lang="en-US" dirty="0" err="1" smtClean="0">
                <a:latin typeface="Times New Roman"/>
                <a:cs typeface="Times New Roman"/>
              </a:rPr>
              <a:t>Murad</a:t>
            </a:r>
            <a:r>
              <a:rPr lang="en-US" dirty="0" smtClean="0">
                <a:latin typeface="Times New Roman"/>
                <a:cs typeface="Times New Roman"/>
              </a:rPr>
              <a:t> did not call himself “Sultan,” but rather “emir” (prince) or “</a:t>
            </a:r>
            <a:r>
              <a:rPr lang="en-US" dirty="0" err="1" smtClean="0">
                <a:latin typeface="Times New Roman"/>
                <a:cs typeface="Times New Roman"/>
              </a:rPr>
              <a:t>beylerbeyi</a:t>
            </a:r>
            <a:r>
              <a:rPr lang="en-US" dirty="0" smtClean="0">
                <a:latin typeface="Times New Roman"/>
                <a:cs typeface="Times New Roman"/>
              </a:rPr>
              <a:t>” (lord of lords)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Relatively little territory directly ruled by the dynasty: most land held by local lords, Muslim and Christian, who owed </a:t>
            </a:r>
            <a:r>
              <a:rPr lang="en-US" dirty="0" err="1" smtClean="0">
                <a:latin typeface="Times New Roman"/>
                <a:cs typeface="Times New Roman"/>
              </a:rPr>
              <a:t>Murad</a:t>
            </a:r>
            <a:r>
              <a:rPr lang="en-US" dirty="0" smtClean="0">
                <a:latin typeface="Times New Roman"/>
                <a:cs typeface="Times New Roman"/>
              </a:rPr>
              <a:t> tribute and troops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4572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yezid as captiv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8" y="495298"/>
            <a:ext cx="8729307" cy="534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llini mehmed I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867" y="160865"/>
            <a:ext cx="4699000" cy="633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40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 map 148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52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Why study Ottoman history?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chemeClr val="tx1"/>
              </a:buClr>
              <a:buSzPct val="80000"/>
              <a:buFont typeface="Wingdings" charset="2"/>
              <a:buChar char="§"/>
            </a:pPr>
            <a:r>
              <a:rPr lang="en-US" sz="3200" dirty="0">
                <a:solidFill>
                  <a:schemeClr val="tx1"/>
                </a:solidFill>
                <a:latin typeface="Times New Roman"/>
                <a:cs typeface="Times New Roman"/>
              </a:rPr>
              <a:t>T</a:t>
            </a:r>
            <a:r>
              <a:rPr lang="en-US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he history of a large area of the world: the Middle East, eastern Europe, North Africa, the eastern Mediterranean.</a:t>
            </a:r>
          </a:p>
          <a:p>
            <a:pPr lvl="1">
              <a:buClr>
                <a:schemeClr val="tx1"/>
              </a:buClr>
              <a:buSzPct val="80000"/>
              <a:buFont typeface="Wingdings" charset="2"/>
              <a:buChar char="§"/>
            </a:pPr>
            <a:r>
              <a:rPr lang="en-US" sz="3200" dirty="0">
                <a:solidFill>
                  <a:schemeClr val="tx1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n important but marginalized aspect of European history</a:t>
            </a:r>
          </a:p>
          <a:p>
            <a:pPr lvl="1">
              <a:buClr>
                <a:schemeClr val="tx1"/>
              </a:buClr>
              <a:buSzPct val="80000"/>
              <a:buFont typeface="Wingdings" charset="2"/>
              <a:buChar char="§"/>
            </a:pPr>
            <a:r>
              <a:rPr lang="en-US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An example of a form of state that defined the early modern world: the large, multi-ethnic, multi-confessional empire.</a:t>
            </a:r>
            <a:endParaRPr lang="en-US" sz="3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679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Ottoman Empire under </a:t>
            </a:r>
            <a:r>
              <a:rPr lang="en-US" dirty="0" err="1" smtClean="0">
                <a:latin typeface="Times New Roman"/>
                <a:cs typeface="Times New Roman"/>
              </a:rPr>
              <a:t>Bayezid</a:t>
            </a:r>
            <a:r>
              <a:rPr lang="en-US" dirty="0" smtClean="0">
                <a:latin typeface="Times New Roman"/>
                <a:cs typeface="Times New Roman"/>
              </a:rPr>
              <a:t> II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Transformed from federation of lordships into empire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Majority of territory now directly ruled by appointed governors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Janissary army of slave-soldiers now basis of army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Law regulating fief-holders codified</a:t>
            </a:r>
          </a:p>
        </p:txBody>
      </p:sp>
    </p:spTree>
    <p:extLst>
      <p:ext uri="{BB962C8B-B14F-4D97-AF65-F5344CB8AC3E}">
        <p14:creationId xmlns:p14="http://schemas.microsoft.com/office/powerpoint/2010/main" val="151328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ttomanexpansion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571500"/>
            <a:ext cx="79883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0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leyman 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861" y="0"/>
            <a:ext cx="5737211" cy="669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19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394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litical-map-of-Europ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74"/>
            <a:ext cx="9144000" cy="645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2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elcome-to-europ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78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RLH029-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520700"/>
            <a:ext cx="6985000" cy="580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99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92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ffee hous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55037" cy="667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sic less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0"/>
            <a:ext cx="59664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9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</TotalTime>
  <Words>320</Words>
  <Application>Microsoft Macintosh PowerPoint</Application>
  <PresentationFormat>On-screen Show (4:3)</PresentationFormat>
  <Paragraphs>32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 Ottoman Empire and Europe, 1453 - 1922</vt:lpstr>
      <vt:lpstr>Why study Ottoman history?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was the Ottoman Empire?</vt:lpstr>
      <vt:lpstr>Origins of Ottoman Empire</vt:lpstr>
      <vt:lpstr>PowerPoint Presentation</vt:lpstr>
      <vt:lpstr>PowerPoint Presentation</vt:lpstr>
      <vt:lpstr>What drove the early Ottomans?</vt:lpstr>
      <vt:lpstr>PowerPoint Presentation</vt:lpstr>
      <vt:lpstr>Ottoman Empire under Murad I</vt:lpstr>
      <vt:lpstr>PowerPoint Presentation</vt:lpstr>
      <vt:lpstr>PowerPoint Presentation</vt:lpstr>
      <vt:lpstr>PowerPoint Presentation</vt:lpstr>
      <vt:lpstr>Ottoman Empire under Bayezid II</vt:lpstr>
      <vt:lpstr>PowerPoint Presentation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1453 - 1922</dc:title>
  <dc:creator>James Baldwin</dc:creator>
  <cp:lastModifiedBy>James Baldwin</cp:lastModifiedBy>
  <cp:revision>12</cp:revision>
  <dcterms:created xsi:type="dcterms:W3CDTF">2013-09-30T10:16:52Z</dcterms:created>
  <dcterms:modified xsi:type="dcterms:W3CDTF">2013-10-01T20:20:59Z</dcterms:modified>
</cp:coreProperties>
</file>