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38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531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7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59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34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84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46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3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64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360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26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650E1-5800-094E-AF5F-5C5E520828C1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FAA64-8F29-5749-9EA1-38F096509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1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529235"/>
            <a:ext cx="7772400" cy="307121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Ottoman Empire and Europe,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1453 – 1922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The Ottoman Ruling Class: </a:t>
            </a:r>
            <a:br>
              <a:rPr lang="en-US" sz="3600" dirty="0" smtClean="0"/>
            </a:br>
            <a:r>
              <a:rPr lang="en-US" sz="3600" dirty="0" smtClean="0"/>
              <a:t>The Dynasty and the Slave Institution</a:t>
            </a:r>
            <a:endParaRPr lang="en-US" sz="3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James E. Baldwin</a:t>
            </a:r>
          </a:p>
          <a:p>
            <a:r>
              <a:rPr lang="en-US" sz="2400" dirty="0" smtClean="0"/>
              <a:t>Department of History</a:t>
            </a:r>
          </a:p>
          <a:p>
            <a:r>
              <a:rPr lang="en-US" sz="2400" dirty="0" smtClean="0"/>
              <a:t>University of </a:t>
            </a:r>
            <a:r>
              <a:rPr lang="en-US" sz="2400" dirty="0"/>
              <a:t>W</a:t>
            </a:r>
            <a:r>
              <a:rPr lang="en-US" sz="2400" dirty="0" smtClean="0"/>
              <a:t>arwick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4814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Statue of </a:t>
            </a:r>
            <a:r>
              <a:rPr lang="en-US" dirty="0" err="1" smtClean="0">
                <a:latin typeface="Times New Roman"/>
                <a:cs typeface="Times New Roman"/>
              </a:rPr>
              <a:t>Hürrem</a:t>
            </a:r>
            <a:r>
              <a:rPr lang="en-US" dirty="0" smtClean="0">
                <a:latin typeface="Times New Roman"/>
                <a:cs typeface="Times New Roman"/>
              </a:rPr>
              <a:t> Sultan </a:t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dirty="0" smtClean="0">
                <a:latin typeface="Times New Roman"/>
                <a:cs typeface="Times New Roman"/>
              </a:rPr>
              <a:t>in </a:t>
            </a:r>
            <a:r>
              <a:rPr lang="en-US" dirty="0" err="1" smtClean="0">
                <a:latin typeface="Times New Roman"/>
                <a:cs typeface="Times New Roman"/>
              </a:rPr>
              <a:t>Rohatyn</a:t>
            </a:r>
            <a:r>
              <a:rPr lang="en-US" dirty="0" smtClean="0">
                <a:latin typeface="Times New Roman"/>
                <a:cs typeface="Times New Roman"/>
              </a:rPr>
              <a:t>, Ukraine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Content Placeholder 3" descr="roxelana statue ukrain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619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n-US" i="1" dirty="0" err="1" smtClean="0">
                <a:latin typeface="Times New Roman"/>
                <a:cs typeface="Times New Roman"/>
              </a:rPr>
              <a:t>devşirme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Differed from previous slave-soldier systems in the Muslim world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Sultan sent agents to Balkan provinces to recruit from the empire’s own Christian population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Boys taken as teenagers, converted to Islam, and trained at the imperial palace for state service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8849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n-US" i="1" dirty="0" err="1" smtClean="0">
                <a:latin typeface="Times New Roman"/>
                <a:cs typeface="Times New Roman"/>
              </a:rPr>
              <a:t>devşirme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Content Placeholder 3" descr="devshirm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490" r="-564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3203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00s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361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/>
                <a:cs typeface="Times New Roman"/>
              </a:rPr>
              <a:t>Sokollu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Mehmed</a:t>
            </a:r>
            <a:r>
              <a:rPr lang="en-US" dirty="0" smtClean="0">
                <a:latin typeface="Times New Roman"/>
                <a:cs typeface="Times New Roman"/>
              </a:rPr>
              <a:t> Pasha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Content Placeholder 3" descr="Sokullupas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201" r="-742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07106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The Bridge on the Drina, </a:t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dirty="0" err="1" smtClean="0">
                <a:latin typeface="Times New Roman"/>
                <a:cs typeface="Times New Roman"/>
              </a:rPr>
              <a:t>Visegrad</a:t>
            </a:r>
            <a:r>
              <a:rPr lang="en-US" dirty="0" smtClean="0">
                <a:latin typeface="Times New Roman"/>
                <a:cs typeface="Times New Roman"/>
              </a:rPr>
              <a:t>, Bosnia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800px-Visegrad_Drina_Bridge_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0821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00s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9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Categories of Ottoman subject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978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i="1" dirty="0" err="1" smtClean="0">
                <a:latin typeface="Times New Roman"/>
                <a:cs typeface="Times New Roman"/>
              </a:rPr>
              <a:t>ʿAskerī</a:t>
            </a:r>
            <a:r>
              <a:rPr lang="en-US" sz="2800" dirty="0" smtClean="0">
                <a:latin typeface="Times New Roman"/>
                <a:cs typeface="Times New Roman"/>
              </a:rPr>
              <a:t> – the “military class”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Encompasses administration, bureaucracy, judiciary and senior scholars as well as military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Provide service to the Sultan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Exempt from taxes, receive government salaries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Estates subjects to confiscation upon death</a:t>
            </a:r>
          </a:p>
          <a:p>
            <a:pPr marL="0" indent="0">
              <a:buNone/>
            </a:pPr>
            <a:endParaRPr lang="en-US" sz="28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2800" i="1" dirty="0" err="1" smtClean="0">
                <a:latin typeface="Times New Roman"/>
                <a:cs typeface="Times New Roman"/>
              </a:rPr>
              <a:t>Reʿāyā</a:t>
            </a:r>
            <a:r>
              <a:rPr lang="en-US" sz="2800" dirty="0" smtClean="0">
                <a:latin typeface="Times New Roman"/>
                <a:cs typeface="Times New Roman"/>
              </a:rPr>
              <a:t> – the “flocks”: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Encompasses all subjects not in Sultan’s service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Engaged in agriculture or urban economic activity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Obliged to pay taxes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9934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Features of </a:t>
            </a:r>
            <a:r>
              <a:rPr lang="en-US" dirty="0" err="1" smtClean="0">
                <a:latin typeface="Times New Roman"/>
                <a:cs typeface="Times New Roman"/>
              </a:rPr>
              <a:t>ʿaskerī</a:t>
            </a:r>
            <a:r>
              <a:rPr lang="en-US" dirty="0" smtClean="0">
                <a:latin typeface="Times New Roman"/>
                <a:cs typeface="Times New Roman"/>
              </a:rPr>
              <a:t> class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/>
                <a:cs typeface="Times New Roman"/>
              </a:rPr>
              <a:t>Diversity in origins: among the military/administrative cadres and palace women, people of non-Muslim and non-Turkish background predominated in 15</a:t>
            </a:r>
            <a:r>
              <a:rPr lang="en-US" sz="2800" baseline="30000" dirty="0" smtClean="0">
                <a:latin typeface="Times New Roman"/>
                <a:cs typeface="Times New Roman"/>
              </a:rPr>
              <a:t>th</a:t>
            </a:r>
            <a:r>
              <a:rPr lang="en-US" sz="2800" dirty="0" smtClean="0">
                <a:latin typeface="Times New Roman"/>
                <a:cs typeface="Times New Roman"/>
              </a:rPr>
              <a:t> and 16</a:t>
            </a:r>
            <a:r>
              <a:rPr lang="en-US" sz="2800" baseline="30000" dirty="0" smtClean="0">
                <a:latin typeface="Times New Roman"/>
                <a:cs typeface="Times New Roman"/>
              </a:rPr>
              <a:t>th</a:t>
            </a:r>
            <a:r>
              <a:rPr lang="en-US" sz="2800" dirty="0" smtClean="0">
                <a:latin typeface="Times New Roman"/>
                <a:cs typeface="Times New Roman"/>
              </a:rPr>
              <a:t> centuries.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Slavery: the majority of these groups, in the 15</a:t>
            </a:r>
            <a:r>
              <a:rPr lang="en-US" sz="2800" baseline="30000" dirty="0" smtClean="0">
                <a:latin typeface="Times New Roman"/>
                <a:cs typeface="Times New Roman"/>
              </a:rPr>
              <a:t>th</a:t>
            </a:r>
            <a:r>
              <a:rPr lang="en-US" sz="2800" dirty="0" smtClean="0">
                <a:latin typeface="Times New Roman"/>
                <a:cs typeface="Times New Roman"/>
              </a:rPr>
              <a:t> and 16</a:t>
            </a:r>
            <a:r>
              <a:rPr lang="en-US" sz="2800" baseline="30000" dirty="0" smtClean="0">
                <a:latin typeface="Times New Roman"/>
                <a:cs typeface="Times New Roman"/>
              </a:rPr>
              <a:t>th</a:t>
            </a:r>
            <a:r>
              <a:rPr lang="en-US" sz="2800" dirty="0" smtClean="0">
                <a:latin typeface="Times New Roman"/>
                <a:cs typeface="Times New Roman"/>
              </a:rPr>
              <a:t> centuries, were legally slaves.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4816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Idealized images of the </a:t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dirty="0" smtClean="0">
                <a:latin typeface="Times New Roman"/>
                <a:cs typeface="Times New Roman"/>
              </a:rPr>
              <a:t>“classical” Ottoman state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Meritocracy: both in succession to Sultanate itself and in selection of senior soldiers and administrators.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Absolutism: Sultan created elite over whom he had total control.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Are these generalizations accurate?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903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/>
                <a:cs typeface="Times New Roman"/>
              </a:rPr>
              <a:t>Mehmed</a:t>
            </a:r>
            <a:r>
              <a:rPr lang="en-US" dirty="0" smtClean="0">
                <a:latin typeface="Times New Roman"/>
                <a:cs typeface="Times New Roman"/>
              </a:rPr>
              <a:t> II (The Conqueror)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Content Placeholder 3" descr="mehmed I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579" r="-84579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165576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/>
                <a:cs typeface="Times New Roman"/>
              </a:rPr>
              <a:t>Mehmed</a:t>
            </a:r>
            <a:r>
              <a:rPr lang="en-US" dirty="0" smtClean="0">
                <a:latin typeface="Times New Roman"/>
                <a:cs typeface="Times New Roman"/>
              </a:rPr>
              <a:t> III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Content Placeholder 3" descr="Sultan_Mehmet_II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938" r="-629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3857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/>
                <a:cs typeface="Times New Roman"/>
              </a:rPr>
              <a:t>Cem</a:t>
            </a:r>
            <a:r>
              <a:rPr lang="en-US" dirty="0" smtClean="0">
                <a:latin typeface="Times New Roman"/>
                <a:cs typeface="Times New Roman"/>
              </a:rPr>
              <a:t> Sultan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Content Placeholder 3" descr="cem sulta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283" r="-80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6781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 map 148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6531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09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/>
                <a:cs typeface="Times New Roman"/>
              </a:rPr>
              <a:t>Hürrem</a:t>
            </a:r>
            <a:r>
              <a:rPr lang="en-US" dirty="0" smtClean="0">
                <a:latin typeface="Times New Roman"/>
                <a:cs typeface="Times New Roman"/>
              </a:rPr>
              <a:t> Sultan (</a:t>
            </a:r>
            <a:r>
              <a:rPr lang="en-US" dirty="0" err="1" smtClean="0">
                <a:latin typeface="Times New Roman"/>
                <a:cs typeface="Times New Roman"/>
              </a:rPr>
              <a:t>Roxelana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Content Placeholder 3" descr="hurrem sulta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298" r="-562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95718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250</Words>
  <Application>Microsoft Macintosh PowerPoint</Application>
  <PresentationFormat>On-screen Show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Ottoman Empire and Europe,  1453 – 1922  The Ottoman Ruling Class:  The Dynasty and the Slave Institution</vt:lpstr>
      <vt:lpstr>Categories of Ottoman subject</vt:lpstr>
      <vt:lpstr>Features of ʿaskerī class</vt:lpstr>
      <vt:lpstr>Idealized images of the  “classical” Ottoman state</vt:lpstr>
      <vt:lpstr>Mehmed II (The Conqueror)</vt:lpstr>
      <vt:lpstr>Mehmed III</vt:lpstr>
      <vt:lpstr>Cem Sultan</vt:lpstr>
      <vt:lpstr>PowerPoint Presentation</vt:lpstr>
      <vt:lpstr>Hürrem Sultan (Roxelana)</vt:lpstr>
      <vt:lpstr>Statue of Hürrem Sultan  in Rohatyn, Ukraine</vt:lpstr>
      <vt:lpstr>The devşirme</vt:lpstr>
      <vt:lpstr>The devşirme</vt:lpstr>
      <vt:lpstr>PowerPoint Presentation</vt:lpstr>
      <vt:lpstr>Sokollu Mehmed Pasha</vt:lpstr>
      <vt:lpstr>The Bridge on the Drina,  Visegrad, Bosnia</vt:lpstr>
      <vt:lpstr>PowerPoint Presentation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 1453 – 1922  The Ottoman Ruling Class:  The Dynasty and the Slave Institution</dc:title>
  <dc:creator>James Baldwin</dc:creator>
  <cp:lastModifiedBy>James Baldwin</cp:lastModifiedBy>
  <cp:revision>9</cp:revision>
  <dcterms:created xsi:type="dcterms:W3CDTF">2013-10-15T10:54:34Z</dcterms:created>
  <dcterms:modified xsi:type="dcterms:W3CDTF">2013-10-15T16:48:10Z</dcterms:modified>
</cp:coreProperties>
</file>