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84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4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6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3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2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7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9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7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9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7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D0034-772C-4E4E-AA09-F69FB0B8F8EA}" type="datetimeFigureOut">
              <a:rPr lang="en-US" smtClean="0"/>
              <a:t>22/10/2013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3C9CE-2DB2-4142-BD5D-6F788BE5C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8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529235"/>
            <a:ext cx="7772400" cy="3071215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>The Ottoman Empire and Europe, </a:t>
            </a:r>
            <a:br>
              <a:rPr lang="en-US" sz="3600" dirty="0" smtClean="0"/>
            </a:br>
            <a:r>
              <a:rPr lang="en-US" sz="3600" dirty="0" smtClean="0"/>
              <a:t>1453 – 1922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Transformations in the Ottoman Ruling Class: The Rise of New Elites in the Seventeenth and Eighteenth Centuries</a:t>
            </a:r>
            <a:endParaRPr lang="en-US" sz="3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James E. Baldwin</a:t>
            </a:r>
          </a:p>
          <a:p>
            <a:r>
              <a:rPr lang="en-US" sz="2400" dirty="0" smtClean="0"/>
              <a:t>Department of History</a:t>
            </a:r>
          </a:p>
          <a:p>
            <a:r>
              <a:rPr lang="en-US" sz="2400" dirty="0" smtClean="0"/>
              <a:t>University of </a:t>
            </a:r>
            <a:r>
              <a:rPr lang="en-US" sz="2400" dirty="0"/>
              <a:t>W</a:t>
            </a:r>
            <a:r>
              <a:rPr lang="en-US" sz="2400" dirty="0" smtClean="0"/>
              <a:t>arwick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78343" y="22439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57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this lead to decline?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Military had always exercised </a:t>
            </a:r>
            <a:r>
              <a:rPr lang="en-US" i="1" dirty="0" smtClean="0"/>
              <a:t>some</a:t>
            </a:r>
            <a:r>
              <a:rPr lang="en-US" dirty="0"/>
              <a:t> </a:t>
            </a:r>
            <a:r>
              <a:rPr lang="en-US" dirty="0" smtClean="0"/>
              <a:t>influence over succession, via the wars between the sons</a:t>
            </a:r>
          </a:p>
          <a:p>
            <a:r>
              <a:rPr lang="en-US" dirty="0" smtClean="0"/>
              <a:t>Was there a decline in the 17</a:t>
            </a:r>
            <a:r>
              <a:rPr lang="en-US" baseline="30000" dirty="0" smtClean="0"/>
              <a:t>th</a:t>
            </a:r>
            <a:r>
              <a:rPr lang="en-US" dirty="0" smtClean="0"/>
              <a:t> century? Or simply a series of crises, from which the empire recovered?</a:t>
            </a:r>
          </a:p>
          <a:p>
            <a:r>
              <a:rPr lang="en-US" dirty="0" smtClean="0"/>
              <a:t>Why should we assume that absolutism monarchy = good government?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06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ttomanexpansion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86" y="204312"/>
            <a:ext cx="8760399" cy="626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49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Janissaries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Theoretically, a salaried standing army</a:t>
            </a:r>
          </a:p>
          <a:p>
            <a:r>
              <a:rPr lang="en-US" dirty="0" smtClean="0"/>
              <a:t>However, engaged in trade to supplement incomes eroded by inflation</a:t>
            </a:r>
          </a:p>
          <a:p>
            <a:r>
              <a:rPr lang="en-US" dirty="0" smtClean="0"/>
              <a:t>Free-born Muslim merchants and artisans in Ottoman cities joined Janissaries for political and economic benefits</a:t>
            </a:r>
          </a:p>
          <a:p>
            <a:r>
              <a:rPr lang="en-US" dirty="0" smtClean="0"/>
              <a:t>Entry to the Janissary corps could be bought for cash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07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decline?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Military service could be avoided by payment of </a:t>
            </a:r>
            <a:r>
              <a:rPr lang="en-US" dirty="0" err="1" smtClean="0"/>
              <a:t>bedel</a:t>
            </a:r>
            <a:r>
              <a:rPr lang="en-US" dirty="0" smtClean="0"/>
              <a:t> tax. </a:t>
            </a:r>
          </a:p>
          <a:p>
            <a:r>
              <a:rPr lang="en-US" dirty="0" smtClean="0"/>
              <a:t>The transformation of the Janissaries undermined Ottoman military strength, but did not destroy it</a:t>
            </a:r>
          </a:p>
          <a:p>
            <a:r>
              <a:rPr lang="en-US" dirty="0" smtClean="0"/>
              <a:t>We can see the transformation as the assertion by Muslims of moderate wealth of their right to participate in governance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89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expansion of tax-farming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Timar</a:t>
            </a:r>
            <a:r>
              <a:rPr lang="en-US" dirty="0" smtClean="0"/>
              <a:t>: a revocable grant of the right to collect taxes in return for military service</a:t>
            </a:r>
          </a:p>
          <a:p>
            <a:r>
              <a:rPr lang="en-US" dirty="0" err="1" smtClean="0"/>
              <a:t>Iltizam</a:t>
            </a:r>
            <a:r>
              <a:rPr lang="en-US" dirty="0" smtClean="0"/>
              <a:t>: a contract to collect taxes in return for an upfront payment, auctioned to the highest bidder</a:t>
            </a:r>
          </a:p>
          <a:p>
            <a:r>
              <a:rPr lang="en-US" dirty="0" err="1" smtClean="0"/>
              <a:t>Iltizam</a:t>
            </a:r>
            <a:r>
              <a:rPr lang="en-US" dirty="0" smtClean="0"/>
              <a:t> was a form of government borrowing, and expanded as the government needed immediate cash to finance wars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48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</a:t>
            </a:r>
            <a:r>
              <a:rPr lang="en-US" dirty="0" err="1" smtClean="0"/>
              <a:t>iltizam</a:t>
            </a:r>
            <a:r>
              <a:rPr lang="en-US" dirty="0" smtClean="0"/>
              <a:t>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mültezim</a:t>
            </a:r>
            <a:r>
              <a:rPr lang="en-US" dirty="0" smtClean="0"/>
              <a:t> (tax-farmer) paid a significant upfront payment for a fixed-term contract, and then remitted a proportion of annual taxes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mültezim</a:t>
            </a:r>
            <a:r>
              <a:rPr lang="en-US" dirty="0" smtClean="0"/>
              <a:t> also covered the expenses of collecting taxes and administering the village. </a:t>
            </a:r>
            <a:r>
              <a:rPr lang="en-US" dirty="0" smtClean="0"/>
              <a:t>The balance was his profit.</a:t>
            </a:r>
          </a:p>
          <a:p>
            <a:r>
              <a:rPr lang="en-US" dirty="0" err="1" smtClean="0"/>
              <a:t>Iltizams</a:t>
            </a:r>
            <a:r>
              <a:rPr lang="en-US" dirty="0" smtClean="0"/>
              <a:t> differed from </a:t>
            </a:r>
            <a:r>
              <a:rPr lang="en-US" dirty="0" err="1" smtClean="0"/>
              <a:t>timars</a:t>
            </a:r>
            <a:r>
              <a:rPr lang="en-US" dirty="0" smtClean="0"/>
              <a:t>: they could not be revoked during contract and they were transferrable if fee paid.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809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malikane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malikane</a:t>
            </a:r>
            <a:r>
              <a:rPr lang="en-US" dirty="0" smtClean="0"/>
              <a:t>, or life-term tax-farm, was introduced in 1695</a:t>
            </a:r>
          </a:p>
          <a:p>
            <a:r>
              <a:rPr lang="en-US" dirty="0" smtClean="0"/>
              <a:t>It effectively allowed the government to borrow larger sums over longer periods</a:t>
            </a:r>
          </a:p>
          <a:p>
            <a:r>
              <a:rPr lang="en-US" dirty="0" smtClean="0"/>
              <a:t>It also incentivized the tax-farmer to invest in the long-term productivity of his lands</a:t>
            </a:r>
          </a:p>
          <a:p>
            <a:r>
              <a:rPr lang="en-US" dirty="0" err="1" smtClean="0"/>
              <a:t>Malikanes</a:t>
            </a:r>
            <a:r>
              <a:rPr lang="en-US" dirty="0" smtClean="0"/>
              <a:t> allowed their holders to build significant wealth and local power 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27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tax-farming decline?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solved short-term fiscal problems, but over the long term undermined the empire’s revenue base</a:t>
            </a:r>
          </a:p>
          <a:p>
            <a:r>
              <a:rPr lang="en-US" dirty="0" smtClean="0"/>
              <a:t>On the other hand, it integrated new elites into the Ottoman political class, giving them a stake in the continuation of the empire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8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Transformation of the Ottoman Empire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this period constitute a “Second Empire”?</a:t>
            </a:r>
          </a:p>
          <a:p>
            <a:r>
              <a:rPr lang="en-US" dirty="0" smtClean="0"/>
              <a:t>Does it make sense to describe this as a period of “decline”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084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Sultanate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Süleyman</a:t>
            </a:r>
            <a:r>
              <a:rPr lang="en-US" dirty="0" smtClean="0"/>
              <a:t> the Magnificent, and other Sultans of the fifteenth and sixteenth centuries, were active rulers and military commanders</a:t>
            </a:r>
          </a:p>
          <a:p>
            <a:r>
              <a:rPr lang="en-US" dirty="0" smtClean="0"/>
              <a:t>From ruling to reigning: seventeenth and eighteenth Sultans were less powerful than their predecessors</a:t>
            </a:r>
          </a:p>
          <a:p>
            <a:r>
              <a:rPr lang="en-US" dirty="0" smtClean="0"/>
              <a:t>Instead, senior officials such as the Grand Vizier controlled imperial affairs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86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Representations of </a:t>
            </a:r>
            <a:r>
              <a:rPr lang="en-US" dirty="0" err="1" smtClean="0"/>
              <a:t>Sultanic</a:t>
            </a:r>
            <a:r>
              <a:rPr lang="en-US" dirty="0" smtClean="0"/>
              <a:t> authority and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mashrabiyya</a:t>
            </a:r>
            <a:r>
              <a:rPr lang="en-US" dirty="0" smtClean="0"/>
              <a:t> grille in the Imperial Divan</a:t>
            </a:r>
          </a:p>
          <a:p>
            <a:r>
              <a:rPr lang="en-US" dirty="0" smtClean="0"/>
              <a:t>The importance of hunting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258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van paint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96900"/>
            <a:ext cx="76200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13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van tod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73" y="98436"/>
            <a:ext cx="3955064" cy="675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76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Representations of </a:t>
            </a:r>
            <a:r>
              <a:rPr lang="en-US" dirty="0" err="1" smtClean="0"/>
              <a:t>Sultanic</a:t>
            </a:r>
            <a:r>
              <a:rPr lang="en-US" dirty="0" smtClean="0"/>
              <a:t> authority and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mashrabiyya</a:t>
            </a:r>
            <a:r>
              <a:rPr lang="en-US" dirty="0" smtClean="0"/>
              <a:t> grille in the Imperial Divan</a:t>
            </a:r>
          </a:p>
          <a:p>
            <a:r>
              <a:rPr lang="en-US" dirty="0" smtClean="0"/>
              <a:t>The importance of hunting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662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hmed iv hunt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0"/>
            <a:ext cx="4117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4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Depositions and enthronements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Military, </a:t>
            </a:r>
            <a:r>
              <a:rPr lang="en-US" dirty="0" err="1" smtClean="0"/>
              <a:t>ulema</a:t>
            </a:r>
            <a:r>
              <a:rPr lang="en-US" dirty="0" smtClean="0"/>
              <a:t> and courtiers engineered the deposition and enthronement of many Sultans</a:t>
            </a:r>
          </a:p>
          <a:p>
            <a:r>
              <a:rPr lang="en-US" dirty="0" smtClean="0"/>
              <a:t>Loyalty to the dynasty remained: no attempt to enthrone a non-Ottoman</a:t>
            </a:r>
          </a:p>
          <a:p>
            <a:r>
              <a:rPr lang="en-US" dirty="0" smtClean="0"/>
              <a:t>The succession process was subjected to factional politics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126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557</Words>
  <Application>Microsoft Macintosh PowerPoint</Application>
  <PresentationFormat>On-screen Show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Ottoman Empire and Europe,  1453 – 1922  Transformations in the Ottoman Ruling Class: The Rise of New Elites in the Seventeenth and Eighteenth Centuries</vt:lpstr>
      <vt:lpstr>The Transformation of the Ottoman Empire</vt:lpstr>
      <vt:lpstr>The Sultanate</vt:lpstr>
      <vt:lpstr>Representations of Sultanic authority and power</vt:lpstr>
      <vt:lpstr>PowerPoint Presentation</vt:lpstr>
      <vt:lpstr>PowerPoint Presentation</vt:lpstr>
      <vt:lpstr>Representations of Sultanic authority and power</vt:lpstr>
      <vt:lpstr>PowerPoint Presentation</vt:lpstr>
      <vt:lpstr>Depositions and enthronements</vt:lpstr>
      <vt:lpstr>Did this lead to decline?</vt:lpstr>
      <vt:lpstr>PowerPoint Presentation</vt:lpstr>
      <vt:lpstr>The Janissaries</vt:lpstr>
      <vt:lpstr>Is this decline?</vt:lpstr>
      <vt:lpstr>The expansion of tax-farming</vt:lpstr>
      <vt:lpstr>How did iltizam work?</vt:lpstr>
      <vt:lpstr>The malikane</vt:lpstr>
      <vt:lpstr>Is tax-farming decline?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 1453 – 1922  Transformations in the Ottoman Ruling Class: The Rise of New Elites in the Seventeenth and Eighteenth Centuries</dc:title>
  <dc:creator>James Baldwin</dc:creator>
  <cp:lastModifiedBy>James Baldwin</cp:lastModifiedBy>
  <cp:revision>5</cp:revision>
  <dcterms:created xsi:type="dcterms:W3CDTF">2013-10-22T16:13:07Z</dcterms:created>
  <dcterms:modified xsi:type="dcterms:W3CDTF">2013-10-22T16:47:14Z</dcterms:modified>
</cp:coreProperties>
</file>