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4" r:id="rId4"/>
    <p:sldId id="285" r:id="rId5"/>
    <p:sldId id="286" r:id="rId6"/>
    <p:sldId id="287" r:id="rId7"/>
    <p:sldId id="259" r:id="rId8"/>
    <p:sldId id="258" r:id="rId9"/>
    <p:sldId id="260" r:id="rId10"/>
    <p:sldId id="28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1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3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4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0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5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7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6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7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ED02E-FAFB-BB4B-BCF9-6FAD523BBCE9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1A195-6C64-1747-B81A-022B5CEDB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5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Relationship Id="rId3" Type="http://schemas.openxmlformats.org/officeDocument/2006/relationships/image" Target="../media/image1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6429"/>
            <a:ext cx="7772400" cy="2784021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Ottoman Empire and Europe, 1453-1922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The Multiple Heritages of the Ottoman Empire: Monumental Architecture in Constantinople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552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anbul_city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7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gia_Sophia_Mars_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286"/>
            <a:ext cx="9144000" cy="61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5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topkapi site pl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578" b="-30578"/>
          <a:stretch>
            <a:fillRect/>
          </a:stretch>
        </p:blipFill>
        <p:spPr>
          <a:xfrm rot="5400000">
            <a:off x="2885436" y="-634280"/>
            <a:ext cx="6784440" cy="820012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Relationship of palace to imperial mosque to ceremonial square recreated the Byzantine configuration of palace – church - Hippodrome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1092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gate – Byzantine style</a:t>
            </a:r>
            <a:endParaRPr lang="en-US" dirty="0"/>
          </a:p>
        </p:txBody>
      </p:sp>
      <p:pic>
        <p:nvPicPr>
          <p:cNvPr id="4" name="Content Placeholder 3" descr="topkapi first ga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489859" y="1181780"/>
            <a:ext cx="10178143" cy="5597587"/>
          </a:xfrm>
        </p:spPr>
      </p:pic>
    </p:spTree>
    <p:extLst>
      <p:ext uri="{BB962C8B-B14F-4D97-AF65-F5344CB8AC3E}">
        <p14:creationId xmlns:p14="http://schemas.microsoft.com/office/powerpoint/2010/main" val="372314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gate – Frankish style</a:t>
            </a:r>
            <a:endParaRPr lang="en-US" dirty="0"/>
          </a:p>
        </p:txBody>
      </p:sp>
      <p:pic>
        <p:nvPicPr>
          <p:cNvPr id="4" name="Content Placeholder 3" descr="Topkapi Frankish Tow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592" r="-57592"/>
          <a:stretch>
            <a:fillRect/>
          </a:stretch>
        </p:blipFill>
        <p:spPr>
          <a:xfrm>
            <a:off x="-235857" y="1417638"/>
            <a:ext cx="9892260" cy="5440362"/>
          </a:xfrm>
        </p:spPr>
      </p:pic>
    </p:spTree>
    <p:extLst>
      <p:ext uri="{BB962C8B-B14F-4D97-AF65-F5344CB8AC3E}">
        <p14:creationId xmlns:p14="http://schemas.microsoft.com/office/powerpoint/2010/main" val="334492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Third gate – the royal tent of </a:t>
            </a:r>
            <a:br>
              <a:rPr lang="en-US" sz="3800" dirty="0" smtClean="0"/>
            </a:br>
            <a:r>
              <a:rPr lang="en-US" sz="3800" dirty="0" err="1" smtClean="0"/>
              <a:t>Turco</a:t>
            </a:r>
            <a:r>
              <a:rPr lang="en-US" sz="3800" dirty="0" smtClean="0"/>
              <a:t>-Mongol tradition</a:t>
            </a:r>
            <a:endParaRPr lang="en-US" sz="3800" dirty="0"/>
          </a:p>
        </p:txBody>
      </p:sp>
      <p:pic>
        <p:nvPicPr>
          <p:cNvPr id="4" name="Content Placeholder 3" descr="topkapi third ga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214086" y="1417638"/>
            <a:ext cx="9892260" cy="5440362"/>
          </a:xfrm>
        </p:spPr>
      </p:pic>
    </p:spTree>
    <p:extLst>
      <p:ext uri="{BB962C8B-B14F-4D97-AF65-F5344CB8AC3E}">
        <p14:creationId xmlns:p14="http://schemas.microsoft.com/office/powerpoint/2010/main" val="279763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privy chamber treasur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35" b="-26335"/>
          <a:stretch>
            <a:fillRect/>
          </a:stretch>
        </p:blipFill>
        <p:spPr>
          <a:xfrm rot="5400000">
            <a:off x="3214522" y="-388548"/>
            <a:ext cx="6645038" cy="7608776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Juxtaposition of different styles:</a:t>
            </a:r>
          </a:p>
          <a:p>
            <a:r>
              <a:rPr lang="en-US" sz="2800" dirty="0" smtClean="0"/>
              <a:t>Ottoman portico of privy chamber faces Italianate portico of treasury / baths across the inner courtyard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878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Timurid</a:t>
            </a:r>
            <a:r>
              <a:rPr lang="en-US" dirty="0" smtClean="0"/>
              <a:t>-style Tiled Pavilion in the outer gardens</a:t>
            </a:r>
            <a:endParaRPr lang="en-US" dirty="0"/>
          </a:p>
        </p:txBody>
      </p:sp>
      <p:pic>
        <p:nvPicPr>
          <p:cNvPr id="7" name="Content Placeholder 6" descr="Tiled_Pavilion_exterior_March_200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85799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the eclecticism of </a:t>
            </a:r>
            <a:r>
              <a:rPr lang="en-US" dirty="0" err="1" smtClean="0"/>
              <a:t>Topkapı’s</a:t>
            </a:r>
            <a:r>
              <a:rPr lang="en-US" dirty="0" smtClean="0"/>
              <a:t> architecture?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cultural background of the Ottomans – Turkish and Muslim, but rooted in a Byzantine world with close links to Italy</a:t>
            </a:r>
          </a:p>
          <a:p>
            <a:r>
              <a:rPr lang="en-US" dirty="0" smtClean="0"/>
              <a:t>Symbolized domination – subjugated kingdoms represented by their architecture</a:t>
            </a:r>
          </a:p>
          <a:p>
            <a:r>
              <a:rPr lang="en-US" dirty="0" smtClean="0"/>
              <a:t>Universalist ambition and outlook – the Ottomans aimed to speak in all the architectural languages of power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2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Mehmed</a:t>
            </a:r>
            <a:r>
              <a:rPr lang="en-US" dirty="0" smtClean="0"/>
              <a:t> II mosque-complex</a:t>
            </a:r>
            <a:endParaRPr lang="en-US" dirty="0"/>
          </a:p>
        </p:txBody>
      </p:sp>
      <p:pic>
        <p:nvPicPr>
          <p:cNvPr id="4" name="Content Placeholder 3" descr="mehmed ii mosqu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68" r="-12368"/>
          <a:stretch>
            <a:fillRect/>
          </a:stretch>
        </p:blipFill>
        <p:spPr>
          <a:xfrm>
            <a:off x="-359229" y="1237343"/>
            <a:ext cx="10029372" cy="5515768"/>
          </a:xfrm>
        </p:spPr>
      </p:pic>
    </p:spTree>
    <p:extLst>
      <p:ext uri="{BB962C8B-B14F-4D97-AF65-F5344CB8AC3E}">
        <p14:creationId xmlns:p14="http://schemas.microsoft.com/office/powerpoint/2010/main" val="2347013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categorize Ottoman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Museums typically give a general narrative of art history based on the western European experience</a:t>
            </a:r>
          </a:p>
          <a:p>
            <a:r>
              <a:rPr lang="en-US" dirty="0" smtClean="0"/>
              <a:t>The category of “Islamic” art is placed outside this narrative, timeless and culturally determined</a:t>
            </a:r>
          </a:p>
          <a:p>
            <a:r>
              <a:rPr lang="en-US" dirty="0" smtClean="0"/>
              <a:t>Ottoman architecture was influenced by European architecture – shouldn’t it be included in the general narrative of art history?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</a:t>
            </a:r>
            <a:r>
              <a:rPr lang="en-US" dirty="0" err="1" smtClean="0"/>
              <a:t>Fatih</a:t>
            </a:r>
            <a:r>
              <a:rPr lang="en-US" dirty="0" smtClean="0"/>
              <a:t> mosque, the replacement built in 1771</a:t>
            </a:r>
            <a:endParaRPr lang="en-US" dirty="0"/>
          </a:p>
        </p:txBody>
      </p:sp>
      <p:pic>
        <p:nvPicPr>
          <p:cNvPr id="4" name="Content Placeholder 3" descr="todays fatih mosqu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66" r="-27466"/>
          <a:stretch>
            <a:fillRect/>
          </a:stretch>
        </p:blipFill>
        <p:spPr>
          <a:xfrm>
            <a:off x="-504372" y="1417638"/>
            <a:ext cx="9866085" cy="5425967"/>
          </a:xfrm>
        </p:spPr>
      </p:pic>
    </p:spTree>
    <p:extLst>
      <p:ext uri="{BB962C8B-B14F-4D97-AF65-F5344CB8AC3E}">
        <p14:creationId xmlns:p14="http://schemas.microsoft.com/office/powerpoint/2010/main" val="3622739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yzantine_Constantinople_e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5988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40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ehmed ii complex site pl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35" b="-26335"/>
          <a:stretch>
            <a:fillRect/>
          </a:stretch>
        </p:blipFill>
        <p:spPr>
          <a:xfrm rot="5400000">
            <a:off x="3139252" y="-497312"/>
            <a:ext cx="6858002" cy="7852626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70943" cy="46910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Site plan of the </a:t>
            </a:r>
            <a:r>
              <a:rPr lang="en-US" sz="3200" dirty="0" err="1" smtClean="0"/>
              <a:t>Mehmed</a:t>
            </a:r>
            <a:r>
              <a:rPr lang="en-US" sz="3200" dirty="0" smtClean="0"/>
              <a:t> II mosque-complex:</a:t>
            </a:r>
          </a:p>
          <a:p>
            <a:r>
              <a:rPr lang="en-US" sz="3200" dirty="0"/>
              <a:t>n</a:t>
            </a:r>
            <a:r>
              <a:rPr lang="en-US" sz="3200" dirty="0" smtClean="0"/>
              <a:t>ote the strict symmetry and geometric regularity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6922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Bayezid</a:t>
            </a:r>
            <a:r>
              <a:rPr lang="en-US" dirty="0" smtClean="0"/>
              <a:t> I mosque-complex, Bursa</a:t>
            </a:r>
            <a:endParaRPr lang="en-US" dirty="0"/>
          </a:p>
        </p:txBody>
      </p:sp>
      <p:pic>
        <p:nvPicPr>
          <p:cNvPr id="4" name="Content Placeholder 3" descr="bayezid i kulliy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" b="863"/>
          <a:stretch>
            <a:fillRect/>
          </a:stretch>
        </p:blipFill>
        <p:spPr>
          <a:xfrm>
            <a:off x="-468087" y="1201057"/>
            <a:ext cx="10286071" cy="5656943"/>
          </a:xfrm>
        </p:spPr>
      </p:pic>
    </p:spTree>
    <p:extLst>
      <p:ext uri="{BB962C8B-B14F-4D97-AF65-F5344CB8AC3E}">
        <p14:creationId xmlns:p14="http://schemas.microsoft.com/office/powerpoint/2010/main" val="344691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Site plan of </a:t>
            </a:r>
            <a:r>
              <a:rPr lang="en-US" sz="3600" dirty="0" err="1" smtClean="0"/>
              <a:t>Bayezid</a:t>
            </a:r>
            <a:r>
              <a:rPr lang="en-US" sz="3600" dirty="0" smtClean="0"/>
              <a:t> I mosque-complex</a:t>
            </a:r>
            <a:endParaRPr lang="en-US" sz="3600" dirty="0"/>
          </a:p>
        </p:txBody>
      </p:sp>
      <p:pic>
        <p:nvPicPr>
          <p:cNvPr id="5" name="Content Placeholder 4" descr="bayezid i pl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16" r="-27816"/>
          <a:stretch>
            <a:fillRect/>
          </a:stretch>
        </p:blipFill>
        <p:spPr>
          <a:xfrm>
            <a:off x="-613229" y="1162630"/>
            <a:ext cx="10355943" cy="5695370"/>
          </a:xfrm>
        </p:spPr>
      </p:pic>
    </p:spTree>
    <p:extLst>
      <p:ext uri="{BB962C8B-B14F-4D97-AF65-F5344CB8AC3E}">
        <p14:creationId xmlns:p14="http://schemas.microsoft.com/office/powerpoint/2010/main" val="772498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Filarete’s</a:t>
            </a:r>
            <a:r>
              <a:rPr lang="en-US" dirty="0" smtClean="0"/>
              <a:t> plan for the </a:t>
            </a:r>
            <a:r>
              <a:rPr lang="en-US" dirty="0" err="1" smtClean="0"/>
              <a:t>Ospedale</a:t>
            </a:r>
            <a:r>
              <a:rPr lang="en-US" dirty="0" smtClean="0"/>
              <a:t> Maggiore in Milan</a:t>
            </a:r>
            <a:endParaRPr lang="en-US" dirty="0"/>
          </a:p>
        </p:txBody>
      </p:sp>
      <p:pic>
        <p:nvPicPr>
          <p:cNvPr id="4" name="Content Placeholder 3" descr="filarete pl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" r="1780"/>
          <a:stretch>
            <a:fillRect/>
          </a:stretch>
        </p:blipFill>
        <p:spPr>
          <a:xfrm>
            <a:off x="239485" y="1599067"/>
            <a:ext cx="8803613" cy="4841648"/>
          </a:xfrm>
        </p:spPr>
      </p:pic>
    </p:spTree>
    <p:extLst>
      <p:ext uri="{BB962C8B-B14F-4D97-AF65-F5344CB8AC3E}">
        <p14:creationId xmlns:p14="http://schemas.microsoft.com/office/powerpoint/2010/main" val="415151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filarete pla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649" b="-55649"/>
          <a:stretch>
            <a:fillRect/>
          </a:stretch>
        </p:blipFill>
        <p:spPr>
          <a:xfrm>
            <a:off x="185057" y="973025"/>
            <a:ext cx="4532085" cy="5079000"/>
          </a:xfrm>
        </p:spPr>
      </p:pic>
      <p:pic>
        <p:nvPicPr>
          <p:cNvPr id="6" name="Content Placeholder 5" descr="mehmed ii complex site pla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 rot="5400000">
            <a:off x="4462344" y="671516"/>
            <a:ext cx="4997001" cy="5600020"/>
          </a:xfrm>
        </p:spPr>
      </p:pic>
    </p:spTree>
    <p:extLst>
      <p:ext uri="{BB962C8B-B14F-4D97-AF65-F5344CB8AC3E}">
        <p14:creationId xmlns:p14="http://schemas.microsoft.com/office/powerpoint/2010/main" val="308048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hmed ii complex site pl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8466" y="857252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0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Profile of </a:t>
            </a:r>
            <a:r>
              <a:rPr lang="en-US" dirty="0" err="1" smtClean="0"/>
              <a:t>Üçşerefeli</a:t>
            </a:r>
            <a:r>
              <a:rPr lang="en-US" dirty="0" smtClean="0"/>
              <a:t> Mosque, Edirne</a:t>
            </a:r>
            <a:endParaRPr lang="en-US" dirty="0"/>
          </a:p>
        </p:txBody>
      </p:sp>
      <p:pic>
        <p:nvPicPr>
          <p:cNvPr id="4" name="Content Placeholder 3" descr="ucserefeli profi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327" r="-38327"/>
          <a:stretch>
            <a:fillRect/>
          </a:stretch>
        </p:blipFill>
        <p:spPr>
          <a:xfrm rot="5400000">
            <a:off x="-430551" y="1344948"/>
            <a:ext cx="9755976" cy="5365411"/>
          </a:xfrm>
        </p:spPr>
      </p:pic>
    </p:spTree>
    <p:extLst>
      <p:ext uri="{BB962C8B-B14F-4D97-AF65-F5344CB8AC3E}">
        <p14:creationId xmlns:p14="http://schemas.microsoft.com/office/powerpoint/2010/main" val="313777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ya sofya plus mehmed 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97" b="-18497"/>
          <a:stretch>
            <a:fillRect/>
          </a:stretch>
        </p:blipFill>
        <p:spPr>
          <a:xfrm rot="5400000">
            <a:off x="3331061" y="-180212"/>
            <a:ext cx="6250556" cy="715708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Profiles of </a:t>
            </a:r>
            <a:r>
              <a:rPr lang="en-US" sz="3200" dirty="0" err="1" smtClean="0"/>
              <a:t>Haghia</a:t>
            </a:r>
            <a:r>
              <a:rPr lang="en-US" sz="3200" dirty="0" smtClean="0"/>
              <a:t> Sophia and the </a:t>
            </a:r>
            <a:r>
              <a:rPr lang="en-US" sz="3200" dirty="0" err="1" smtClean="0"/>
              <a:t>Mehmed</a:t>
            </a:r>
            <a:r>
              <a:rPr lang="en-US" sz="3200" dirty="0" smtClean="0"/>
              <a:t> II mosque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4065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assicalGreece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" y="362870"/>
            <a:ext cx="9102090" cy="603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818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gia_Sophia_Mars_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99142"/>
            <a:ext cx="9159765" cy="611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61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man empire 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0"/>
            <a:ext cx="85705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88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map 148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3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ttomanexpansion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571500"/>
            <a:ext cx="79883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46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Ottomans and Renaissance Italy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both Italy and the Ottoman Empire, classical architecture was “rediscovered” in the fifteenth century</a:t>
            </a:r>
          </a:p>
          <a:p>
            <a:r>
              <a:rPr lang="en-US" dirty="0" smtClean="0"/>
              <a:t>Specific architectural innovations of the Italian Renaissance were imitated in the Ottoman Empire</a:t>
            </a:r>
          </a:p>
          <a:p>
            <a:r>
              <a:rPr lang="en-US" dirty="0" smtClean="0"/>
              <a:t>Ottoman and Islamic architecture were influential in Venice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8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Monumental architecture in 15</a:t>
            </a:r>
            <a:r>
              <a:rPr lang="en-US" baseline="30000" dirty="0" smtClean="0"/>
              <a:t>th</a:t>
            </a:r>
            <a:r>
              <a:rPr lang="en-US" dirty="0" smtClean="0"/>
              <a:t>-century Ottoman Constantinople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Creation of a new imperial image after the conquest of Constantinople</a:t>
            </a:r>
          </a:p>
          <a:p>
            <a:r>
              <a:rPr lang="en-US" dirty="0" smtClean="0"/>
              <a:t>Reconstruction of Constantinople, which had declined during late Byzantine period</a:t>
            </a:r>
          </a:p>
          <a:p>
            <a:r>
              <a:rPr lang="en-US" dirty="0" err="1" smtClean="0"/>
              <a:t>Mehmed</a:t>
            </a:r>
            <a:r>
              <a:rPr lang="en-US" dirty="0"/>
              <a:t> </a:t>
            </a:r>
            <a:r>
              <a:rPr lang="en-US" dirty="0" smtClean="0"/>
              <a:t>II’s monumental architecture intended to convey messages – to Ottoman subjects, to foreign visitors, to foreign rulers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9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Topkapı</a:t>
            </a:r>
            <a:r>
              <a:rPr lang="en-US" dirty="0" smtClean="0"/>
              <a:t> Palace</a:t>
            </a:r>
            <a:endParaRPr lang="en-US" dirty="0"/>
          </a:p>
        </p:txBody>
      </p:sp>
      <p:pic>
        <p:nvPicPr>
          <p:cNvPr id="4" name="Content Placeholder 3" descr="Topkapi from se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8" r="9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805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364</Words>
  <Application>Microsoft Macintosh PowerPoint</Application>
  <PresentationFormat>On-screen Show (4:3)</PresentationFormat>
  <Paragraphs>37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The Ottoman Empire and Europe, 1453-1922  The Multiple Heritages of the Ottoman Empire: Monumental Architecture in Constantinople</vt:lpstr>
      <vt:lpstr>How do we categorize Ottoman art?</vt:lpstr>
      <vt:lpstr>PowerPoint Presentation</vt:lpstr>
      <vt:lpstr>PowerPoint Presentation</vt:lpstr>
      <vt:lpstr>PowerPoint Presentation</vt:lpstr>
      <vt:lpstr>PowerPoint Presentation</vt:lpstr>
      <vt:lpstr>Ottomans and Renaissance Italy</vt:lpstr>
      <vt:lpstr>Monumental architecture in 15th-century Ottoman Constantinople</vt:lpstr>
      <vt:lpstr>Topkapı Palace</vt:lpstr>
      <vt:lpstr>PowerPoint Presentation</vt:lpstr>
      <vt:lpstr>PowerPoint Presentation</vt:lpstr>
      <vt:lpstr>PowerPoint Presentation</vt:lpstr>
      <vt:lpstr>First gate – Byzantine style</vt:lpstr>
      <vt:lpstr>Second gate – Frankish style</vt:lpstr>
      <vt:lpstr>Third gate – the royal tent of  Turco-Mongol tradition</vt:lpstr>
      <vt:lpstr>PowerPoint Presentation</vt:lpstr>
      <vt:lpstr>The Timurid-style Tiled Pavilion in the outer gardens</vt:lpstr>
      <vt:lpstr>Why the eclecticism of Topkapı’s architecture?</vt:lpstr>
      <vt:lpstr>Mehmed II mosque-complex</vt:lpstr>
      <vt:lpstr>Today’s Fatih mosque, the replacement built in 1771</vt:lpstr>
      <vt:lpstr>PowerPoint Presentation</vt:lpstr>
      <vt:lpstr>PowerPoint Presentation</vt:lpstr>
      <vt:lpstr>Bayezid I mosque-complex, Bursa</vt:lpstr>
      <vt:lpstr>Site plan of Bayezid I mosque-complex</vt:lpstr>
      <vt:lpstr>Filarete’s plan for the Ospedale Maggiore in Milan</vt:lpstr>
      <vt:lpstr>PowerPoint Presentation</vt:lpstr>
      <vt:lpstr>PowerPoint Presentation</vt:lpstr>
      <vt:lpstr>Profile of Üçşerefeli Mosque, Edirne</vt:lpstr>
      <vt:lpstr>PowerPoint Presentation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The Multiple Heritages of the Ottoman Empire: Monumental Architecture in Constantinople</dc:title>
  <dc:creator>James Baldwin</dc:creator>
  <cp:lastModifiedBy>James Baldwin</cp:lastModifiedBy>
  <cp:revision>16</cp:revision>
  <dcterms:created xsi:type="dcterms:W3CDTF">2013-10-29T20:09:24Z</dcterms:created>
  <dcterms:modified xsi:type="dcterms:W3CDTF">2013-10-30T09:25:12Z</dcterms:modified>
</cp:coreProperties>
</file>