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71" r:id="rId5"/>
    <p:sldId id="269" r:id="rId6"/>
    <p:sldId id="270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8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2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73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6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03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0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1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4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5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2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F578A-C9E7-F948-8165-A3FB2A6A5C1B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24A65-9277-EC4F-B34E-5DDD00D93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0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4287"/>
            <a:ext cx="7772400" cy="30561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Non-Muslims in the </a:t>
            </a:r>
            <a:br>
              <a:rPr lang="en-US" dirty="0" smtClean="0"/>
            </a:br>
            <a:r>
              <a:rPr lang="en-US" dirty="0" smtClean="0"/>
              <a:t>Ottoman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84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Ottoman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previous Muslim states, Pact of ‘Umar theoretically in force but inconsistently enforced</a:t>
            </a:r>
          </a:p>
          <a:p>
            <a:r>
              <a:rPr lang="en-US" dirty="0" err="1" smtClean="0"/>
              <a:t>Devshirme</a:t>
            </a:r>
            <a:r>
              <a:rPr lang="en-US" dirty="0" smtClean="0"/>
              <a:t> child-levy is significant departure from previous practice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81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DVN SKT 1-9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106" b="-36106"/>
          <a:stretch>
            <a:fillRect/>
          </a:stretch>
        </p:blipFill>
        <p:spPr>
          <a:xfrm rot="5400000">
            <a:off x="2851907" y="-500253"/>
            <a:ext cx="6898554" cy="78990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A petition from al-Hajj Mustafa, resident of </a:t>
            </a:r>
            <a:r>
              <a:rPr lang="en-US" sz="2700" dirty="0" err="1" smtClean="0"/>
              <a:t>Zifta</a:t>
            </a:r>
            <a:r>
              <a:rPr lang="en-US" sz="2700" dirty="0" smtClean="0"/>
              <a:t>, Egypt, complaining about the height of his Christian </a:t>
            </a:r>
            <a:r>
              <a:rPr lang="en-US" sz="2700" dirty="0" err="1" smtClean="0"/>
              <a:t>neighbour</a:t>
            </a:r>
            <a:r>
              <a:rPr lang="en-US" sz="2700" dirty="0" smtClean="0"/>
              <a:t> </a:t>
            </a:r>
            <a:r>
              <a:rPr lang="en-US" sz="2700" dirty="0" err="1" smtClean="0"/>
              <a:t>Banub’s</a:t>
            </a:r>
            <a:r>
              <a:rPr lang="en-US" sz="2700" dirty="0" smtClean="0"/>
              <a:t> house. Dated 1742.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4142120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Ottoman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previous Muslim states, Pact of ‘Umar theoretically in force but inconsistently enforced</a:t>
            </a:r>
          </a:p>
          <a:p>
            <a:r>
              <a:rPr lang="en-US" dirty="0" err="1" smtClean="0"/>
              <a:t>Devshirme</a:t>
            </a:r>
            <a:r>
              <a:rPr lang="en-US" dirty="0" smtClean="0"/>
              <a:t> child-levy is significant departure from previous practice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01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Non-Muslim Institutions under Ottoman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Ottomans conquer Constantinople, the seat of the Greek Orthodox Patriarch</a:t>
            </a:r>
          </a:p>
          <a:p>
            <a:r>
              <a:rPr lang="en-US" dirty="0" smtClean="0"/>
              <a:t>Orthodox Church incorporated into Ottoman system of dominance</a:t>
            </a:r>
          </a:p>
          <a:p>
            <a:r>
              <a:rPr lang="en-US" dirty="0" smtClean="0"/>
              <a:t>Judaism had no centralized, formal institution like the Church</a:t>
            </a:r>
          </a:p>
          <a:p>
            <a:r>
              <a:rPr lang="en-US" dirty="0" smtClean="0"/>
              <a:t>Political leadership of Jewish communities varied from city to city: in some places it was the chief rabbi, in others it was another distinguished and powerful member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898910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debate over the “millet”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concept of the “millet system” asserted that different religious communities given full communal autonomy under their religious leaders</a:t>
            </a:r>
          </a:p>
          <a:p>
            <a:r>
              <a:rPr lang="en-US" dirty="0" smtClean="0"/>
              <a:t>Recent scholarship has shown that the millet system is a myth</a:t>
            </a:r>
          </a:p>
          <a:p>
            <a:r>
              <a:rPr lang="en-US" dirty="0" smtClean="0"/>
              <a:t>Christians and Jews chose sharia courts over Christian / Jewish courts, even for intra-communal disputes</a:t>
            </a:r>
          </a:p>
          <a:p>
            <a:r>
              <a:rPr lang="en-US" dirty="0" smtClean="0"/>
              <a:t>Ottoman government happy to allow non-Muslims to follow their own laws if they wishes, but it did not formally recognize Christian or Jewish courts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2546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“millet system” idea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-century legal reforms introduced the confessional basis for law: historians projected this backwards</a:t>
            </a:r>
          </a:p>
          <a:p>
            <a:r>
              <a:rPr lang="en-US" dirty="0" smtClean="0"/>
              <a:t>Non-Muslim, Ottoman sources (the “founding myths”) talk about a millet system: however these texts were </a:t>
            </a:r>
            <a:r>
              <a:rPr lang="en-US" i="1" dirty="0" smtClean="0"/>
              <a:t>advancing claims</a:t>
            </a:r>
            <a:r>
              <a:rPr lang="en-US" dirty="0" smtClean="0"/>
              <a:t> rather than describing reality</a:t>
            </a:r>
          </a:p>
          <a:p>
            <a:r>
              <a:rPr lang="en-US" dirty="0" smtClean="0"/>
              <a:t>The founding myths show non-Muslims arguing within an Ottoman frame of reference, by claiming precedents from the reign of </a:t>
            </a:r>
            <a:r>
              <a:rPr lang="en-US" dirty="0" err="1" smtClean="0"/>
              <a:t>Mehmed</a:t>
            </a:r>
            <a:r>
              <a:rPr lang="en-US" dirty="0" smtClean="0"/>
              <a:t> II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693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Diversity of the Ottoman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Greek Orthodox Church: included Greek-, Slavic-, Arabic- and Turkish-speakers</a:t>
            </a:r>
          </a:p>
          <a:p>
            <a:r>
              <a:rPr lang="en-US" dirty="0" smtClean="0"/>
              <a:t>Armenian Apostolic Church</a:t>
            </a:r>
          </a:p>
          <a:p>
            <a:r>
              <a:rPr lang="en-US" dirty="0" smtClean="0"/>
              <a:t>Coptic Church of Egypt</a:t>
            </a:r>
          </a:p>
          <a:p>
            <a:r>
              <a:rPr lang="en-US" dirty="0" smtClean="0"/>
              <a:t>Smaller churches: </a:t>
            </a:r>
            <a:r>
              <a:rPr lang="en-US" dirty="0" err="1" smtClean="0"/>
              <a:t>Maronite</a:t>
            </a:r>
            <a:r>
              <a:rPr lang="en-US" dirty="0" smtClean="0"/>
              <a:t>, various Catholic churches, </a:t>
            </a:r>
            <a:r>
              <a:rPr lang="en-US" dirty="0" err="1" smtClean="0"/>
              <a:t>Syriac</a:t>
            </a:r>
            <a:r>
              <a:rPr lang="en-US" dirty="0" smtClean="0"/>
              <a:t> Orthodox, Protestants</a:t>
            </a:r>
          </a:p>
          <a:p>
            <a:r>
              <a:rPr lang="en-US" dirty="0" smtClean="0"/>
              <a:t>Long-standing </a:t>
            </a:r>
            <a:r>
              <a:rPr lang="en-US" dirty="0" err="1" smtClean="0"/>
              <a:t>Romaniote</a:t>
            </a:r>
            <a:r>
              <a:rPr lang="en-US" dirty="0" smtClean="0"/>
              <a:t> and Mizrahi Jewish communities </a:t>
            </a:r>
          </a:p>
          <a:p>
            <a:r>
              <a:rPr lang="en-US" dirty="0" smtClean="0"/>
              <a:t>Emigration of Sephardic Jews to Ottoman Empire after expulsion from Spain in 1492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75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30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storic armenia 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06400"/>
            <a:ext cx="88900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95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Diversity of the Ottoman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Greek Orthodox Church: included Greek-, Slavic-, Arabic- and Turkish-speakers</a:t>
            </a:r>
          </a:p>
          <a:p>
            <a:r>
              <a:rPr lang="en-US" dirty="0" smtClean="0"/>
              <a:t>Armenian Apostolic Church</a:t>
            </a:r>
          </a:p>
          <a:p>
            <a:r>
              <a:rPr lang="en-US" dirty="0" smtClean="0"/>
              <a:t>Coptic Church of Egypt</a:t>
            </a:r>
          </a:p>
          <a:p>
            <a:r>
              <a:rPr lang="en-US" dirty="0" smtClean="0"/>
              <a:t>Smaller churches: </a:t>
            </a:r>
            <a:r>
              <a:rPr lang="en-US" dirty="0" err="1" smtClean="0"/>
              <a:t>Maronite</a:t>
            </a:r>
            <a:r>
              <a:rPr lang="en-US" dirty="0" smtClean="0"/>
              <a:t>, various Catholic churches, </a:t>
            </a:r>
            <a:r>
              <a:rPr lang="en-US" dirty="0" err="1" smtClean="0"/>
              <a:t>Syriac</a:t>
            </a:r>
            <a:r>
              <a:rPr lang="en-US" dirty="0" smtClean="0"/>
              <a:t> Orthodox, Protestants</a:t>
            </a:r>
          </a:p>
          <a:p>
            <a:r>
              <a:rPr lang="en-US" dirty="0" smtClean="0"/>
              <a:t>Long-standing </a:t>
            </a:r>
            <a:r>
              <a:rPr lang="en-US" dirty="0" err="1" smtClean="0"/>
              <a:t>Romaniote</a:t>
            </a:r>
            <a:r>
              <a:rPr lang="en-US" dirty="0" smtClean="0"/>
              <a:t> and Mizrahi Jewish communities </a:t>
            </a:r>
          </a:p>
          <a:p>
            <a:r>
              <a:rPr lang="en-US" dirty="0" smtClean="0"/>
              <a:t>Emigration of Sephardic Jews to Ottoman Empire after expulsion from Spain in 1492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72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pharadic_Migra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9144000" cy="630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92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Stereotypes of Ottoman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“Ancient hatreds”: different religious communities naturally hostile; sectarian violence erupts whenever central authority weak</a:t>
            </a:r>
          </a:p>
          <a:p>
            <a:r>
              <a:rPr lang="en-US" dirty="0" smtClean="0"/>
              <a:t>Ottoman tolerance: Ottoman society tolerant, in contrast to western Europe, and inter-communal harmony the 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10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diversity in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Both stereotypes contain elements of truth, but twist them to serve modern agendas</a:t>
            </a:r>
          </a:p>
          <a:p>
            <a:r>
              <a:rPr lang="en-US" dirty="0" smtClean="0"/>
              <a:t>Non-Muslims were legally inferior to Muslims; however this did not prevent many non-Muslims from achieving wealth and power</a:t>
            </a:r>
          </a:p>
          <a:p>
            <a:r>
              <a:rPr lang="en-US" dirty="0" smtClean="0"/>
              <a:t>Inter-communal harmony the norm; however there were numerous cases of serious sectarian tension and violence</a:t>
            </a:r>
          </a:p>
          <a:p>
            <a:r>
              <a:rPr lang="en-US" dirty="0" smtClean="0"/>
              <a:t>Analysis must refer to specific historical circumstances, rather than sweeping generalizations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79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Non-Muslims in Islamic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Pact of ‘Umar makes Christians and Jews “</a:t>
            </a:r>
            <a:r>
              <a:rPr lang="en-US" dirty="0" err="1" smtClean="0"/>
              <a:t>ahl</a:t>
            </a:r>
            <a:r>
              <a:rPr lang="en-US" dirty="0" smtClean="0"/>
              <a:t> al-</a:t>
            </a:r>
            <a:r>
              <a:rPr lang="en-US" dirty="0" err="1" smtClean="0"/>
              <a:t>dhimma</a:t>
            </a:r>
            <a:r>
              <a:rPr lang="en-US" dirty="0" smtClean="0"/>
              <a:t>” / “</a:t>
            </a:r>
            <a:r>
              <a:rPr lang="en-US" dirty="0" err="1" smtClean="0"/>
              <a:t>dhimmi</a:t>
            </a:r>
            <a:r>
              <a:rPr lang="en-US" dirty="0" smtClean="0"/>
              <a:t>” (people of the contract)</a:t>
            </a:r>
          </a:p>
          <a:p>
            <a:r>
              <a:rPr lang="en-US" dirty="0" smtClean="0"/>
              <a:t>Christians and Jews pay poll tax (</a:t>
            </a:r>
            <a:r>
              <a:rPr lang="en-US" dirty="0" err="1" smtClean="0"/>
              <a:t>jizya</a:t>
            </a:r>
            <a:r>
              <a:rPr lang="en-US" dirty="0" smtClean="0"/>
              <a:t>)</a:t>
            </a:r>
          </a:p>
          <a:p>
            <a:r>
              <a:rPr lang="en-US" dirty="0" smtClean="0"/>
              <a:t>Muslim government guarantees security of person and property</a:t>
            </a:r>
          </a:p>
          <a:p>
            <a:r>
              <a:rPr lang="en-US" dirty="0" smtClean="0"/>
              <a:t>Christians and Jews do not provide military service</a:t>
            </a:r>
          </a:p>
          <a:p>
            <a:r>
              <a:rPr lang="en-US" dirty="0" smtClean="0"/>
              <a:t>Superiority of Muslims guaranteed in regulations of Christians’ and Jews’ dress, deportment and worship</a:t>
            </a:r>
          </a:p>
          <a:p>
            <a:r>
              <a:rPr lang="en-US" dirty="0" smtClean="0"/>
              <a:t>With exception of </a:t>
            </a:r>
            <a:r>
              <a:rPr lang="en-US" dirty="0" err="1" smtClean="0"/>
              <a:t>jizya</a:t>
            </a:r>
            <a:r>
              <a:rPr lang="en-US" dirty="0" smtClean="0"/>
              <a:t> tax, most of the rules inconsistently enforced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334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661</Words>
  <Application>Microsoft Macintosh PowerPoint</Application>
  <PresentationFormat>On-screen Show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Ottoman Empire and Europe, 1453-1922  Non-Muslims in the  Ottoman Empire</vt:lpstr>
      <vt:lpstr>Diversity of the Ottoman population</vt:lpstr>
      <vt:lpstr>PowerPoint Presentation</vt:lpstr>
      <vt:lpstr>PowerPoint Presentation</vt:lpstr>
      <vt:lpstr>Diversity of the Ottoman population</vt:lpstr>
      <vt:lpstr>PowerPoint Presentation</vt:lpstr>
      <vt:lpstr>Stereotypes of Ottoman diversity</vt:lpstr>
      <vt:lpstr>Ottoman diversity in reality</vt:lpstr>
      <vt:lpstr>Non-Muslims in Islamic law</vt:lpstr>
      <vt:lpstr>The Ottoman case</vt:lpstr>
      <vt:lpstr>PowerPoint Presentation</vt:lpstr>
      <vt:lpstr>The Ottoman case</vt:lpstr>
      <vt:lpstr>Non-Muslim Institutions under Ottoman Rule</vt:lpstr>
      <vt:lpstr>The debate over the “millet” system</vt:lpstr>
      <vt:lpstr>Where did the “millet system” idea come from?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Non-Muslims in the  Ottoman Empire</dc:title>
  <dc:creator>James Baldwin</dc:creator>
  <cp:lastModifiedBy>James Baldwin</cp:lastModifiedBy>
  <cp:revision>6</cp:revision>
  <dcterms:created xsi:type="dcterms:W3CDTF">2013-11-12T18:11:25Z</dcterms:created>
  <dcterms:modified xsi:type="dcterms:W3CDTF">2013-11-12T19:49:55Z</dcterms:modified>
</cp:coreProperties>
</file>