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11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7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0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94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234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8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12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8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22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7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2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DE579-7583-9848-83E7-88F7CACDF3ED}" type="datetimeFigureOut">
              <a:rPr lang="en-US" smtClean="0"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97F9F-A085-6F4F-966E-09CF81B30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9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001"/>
            <a:ext cx="7772400" cy="3473450"/>
          </a:xfrm>
        </p:spPr>
        <p:txBody>
          <a:bodyPr/>
          <a:lstStyle/>
          <a:p>
            <a:r>
              <a:rPr lang="en-US" dirty="0" smtClean="0"/>
              <a:t>The Ottoman Empire and Europe, 1453-1922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Great Power Rivalry in the Sixteenth Century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902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van_the_Terrible_(cropped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54773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850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van_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7" y="0"/>
            <a:ext cx="8879883" cy="686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22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Ottoman expansion after the conquest of Constantinople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Mehmed</a:t>
            </a:r>
            <a:r>
              <a:rPr lang="en-US" dirty="0" smtClean="0"/>
              <a:t> II: further aggressive expansion in Peloponnese, Bosnia, Crimea, Wallachia, Italy</a:t>
            </a:r>
          </a:p>
          <a:p>
            <a:r>
              <a:rPr lang="en-US" dirty="0" err="1" smtClean="0"/>
              <a:t>Bayezid</a:t>
            </a:r>
            <a:r>
              <a:rPr lang="en-US" dirty="0" smtClean="0"/>
              <a:t> II: little expansion; rebellion of </a:t>
            </a:r>
            <a:r>
              <a:rPr lang="en-US" dirty="0" err="1" smtClean="0"/>
              <a:t>Cem</a:t>
            </a:r>
            <a:r>
              <a:rPr lang="en-US" dirty="0" smtClean="0"/>
              <a:t> Sultan, border wars with </a:t>
            </a:r>
            <a:r>
              <a:rPr lang="en-US" dirty="0" err="1" smtClean="0"/>
              <a:t>Mamluks</a:t>
            </a:r>
            <a:r>
              <a:rPr lang="en-US" dirty="0" smtClean="0"/>
              <a:t> and Poland but no territorial gain</a:t>
            </a:r>
          </a:p>
          <a:p>
            <a:r>
              <a:rPr lang="en-US" dirty="0" err="1" smtClean="0"/>
              <a:t>Selim</a:t>
            </a:r>
            <a:r>
              <a:rPr lang="en-US" dirty="0" smtClean="0"/>
              <a:t> I: focus on eastern expansion against </a:t>
            </a:r>
            <a:r>
              <a:rPr lang="en-US" dirty="0" err="1" smtClean="0"/>
              <a:t>Safavids</a:t>
            </a:r>
            <a:r>
              <a:rPr lang="en-US" dirty="0" smtClean="0"/>
              <a:t>; conquers </a:t>
            </a:r>
            <a:r>
              <a:rPr lang="en-US" dirty="0" err="1" smtClean="0"/>
              <a:t>Mamluk</a:t>
            </a:r>
            <a:r>
              <a:rPr lang="en-US" dirty="0" smtClean="0"/>
              <a:t> Sultanate</a:t>
            </a:r>
          </a:p>
          <a:p>
            <a:r>
              <a:rPr lang="en-US" dirty="0" err="1" smtClean="0"/>
              <a:t>Suleyman</a:t>
            </a:r>
            <a:r>
              <a:rPr lang="en-US" dirty="0" smtClean="0"/>
              <a:t> I: focuses attention west, mainly against Habsburgs in Hungary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849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 this a clash between Christendom and </a:t>
            </a:r>
            <a:r>
              <a:rPr lang="en-US" dirty="0" err="1" smtClean="0"/>
              <a:t>Islamdom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Religious rhetoric undoubtedly important, on both sides, but was religion an important motivating factor?</a:t>
            </a:r>
          </a:p>
          <a:p>
            <a:r>
              <a:rPr lang="en-US" dirty="0" smtClean="0"/>
              <a:t>Most expansion in 16</a:t>
            </a:r>
            <a:r>
              <a:rPr lang="en-US" baseline="30000" dirty="0" smtClean="0"/>
              <a:t>th</a:t>
            </a:r>
            <a:r>
              <a:rPr lang="en-US" dirty="0" smtClean="0"/>
              <a:t> century directed against Muslim states: this required legal justification with sometimes tortuous logic</a:t>
            </a:r>
          </a:p>
          <a:p>
            <a:r>
              <a:rPr lang="en-US" dirty="0" smtClean="0"/>
              <a:t>Geostrategic considerations significant in both eastward and westward expansion</a:t>
            </a:r>
          </a:p>
          <a:p>
            <a:r>
              <a:rPr lang="en-US" dirty="0" err="1" smtClean="0"/>
              <a:t>Suleyman’s</a:t>
            </a:r>
            <a:r>
              <a:rPr lang="en-US" dirty="0" smtClean="0"/>
              <a:t> westward turn motivated by internal politics: the army was fed up with fighting in the east</a:t>
            </a:r>
          </a:p>
        </p:txBody>
      </p:sp>
    </p:spTree>
    <p:extLst>
      <p:ext uri="{BB962C8B-B14F-4D97-AF65-F5344CB8AC3E}">
        <p14:creationId xmlns:p14="http://schemas.microsoft.com/office/powerpoint/2010/main" val="1934221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Christian-Muslim alliances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Although religion dominated the rhetoric of international relations, alliances between Christian and Muslim states were common despite being controversial</a:t>
            </a:r>
          </a:p>
          <a:p>
            <a:r>
              <a:rPr lang="en-US" dirty="0" smtClean="0"/>
              <a:t>Formal Ottoman-French alliance began in 1530s; they had common enemy in Habsburgs</a:t>
            </a:r>
          </a:p>
          <a:p>
            <a:r>
              <a:rPr lang="en-US" dirty="0" smtClean="0"/>
              <a:t>Less formal Habsburg-</a:t>
            </a:r>
            <a:r>
              <a:rPr lang="en-US" dirty="0" err="1" smtClean="0"/>
              <a:t>Safavid</a:t>
            </a:r>
            <a:r>
              <a:rPr lang="en-US" dirty="0" smtClean="0"/>
              <a:t> alliance began in 1510s; they had common enemy in Ottomans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480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e_Emperor_conducting_the_king_of_France_and_the_Sultan_as_captives_bound_together_Early_17th_century_charica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0"/>
            <a:ext cx="9144000" cy="354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71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Universal empire – a common concept?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Charles V and </a:t>
            </a:r>
            <a:r>
              <a:rPr lang="en-US" dirty="0" err="1" smtClean="0"/>
              <a:t>Suleyman</a:t>
            </a:r>
            <a:r>
              <a:rPr lang="en-US" dirty="0" smtClean="0"/>
              <a:t> I sought to present themselves as universal emperors</a:t>
            </a:r>
          </a:p>
          <a:p>
            <a:r>
              <a:rPr lang="en-US" dirty="0" smtClean="0"/>
              <a:t>Millenarianism common to Christians and Muslims at the time: both Charles and </a:t>
            </a:r>
            <a:r>
              <a:rPr lang="en-US" dirty="0" err="1" smtClean="0"/>
              <a:t>Suleyman</a:t>
            </a:r>
            <a:r>
              <a:rPr lang="en-US" dirty="0" smtClean="0"/>
              <a:t> seen as the Last World Emperor who preceded the end days</a:t>
            </a:r>
          </a:p>
          <a:p>
            <a:r>
              <a:rPr lang="en-US" dirty="0" smtClean="0"/>
              <a:t>Common symbols of universal </a:t>
            </a:r>
            <a:r>
              <a:rPr lang="en-US" dirty="0" err="1" smtClean="0"/>
              <a:t>rulership</a:t>
            </a:r>
            <a:r>
              <a:rPr lang="en-US" dirty="0" smtClean="0"/>
              <a:t>: the Roman Empire, Alexander </a:t>
            </a:r>
            <a:r>
              <a:rPr lang="en-US" smtClean="0"/>
              <a:t>the Great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479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leyman 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456" y="0"/>
            <a:ext cx="5921829" cy="691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28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expansion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4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385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Ottomans’ Imperial Rivals in the Sixteenth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Habsburgs: Charles V amassed territories far larger than the Habsburg monarchy, across Europe and the Americas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Safavids</a:t>
            </a:r>
            <a:r>
              <a:rPr lang="en-US" dirty="0" smtClean="0"/>
              <a:t>: a Turkic dynasty based in Iran, posing an ideological threat as </a:t>
            </a:r>
            <a:r>
              <a:rPr lang="en-US" dirty="0" err="1" smtClean="0"/>
              <a:t>Shiʿites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Mamluks</a:t>
            </a:r>
            <a:r>
              <a:rPr lang="en-US" dirty="0" smtClean="0"/>
              <a:t>: political system based on slave soldiers, ruling the Arab world and the holy cities of Islam</a:t>
            </a:r>
          </a:p>
          <a:p>
            <a:r>
              <a:rPr lang="en-US" dirty="0" smtClean="0"/>
              <a:t>Russia: emerging as an imperial power in the second half of the century, threatening the Ottomans from the north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054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les v p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513" y="-1729"/>
            <a:ext cx="4321629" cy="685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54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les v 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0949" cy="629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379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h ismai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351" y="0"/>
            <a:ext cx="5124476" cy="688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81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hawr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469900"/>
            <a:ext cx="5600700" cy="59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89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mlukMap-metmuseu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8" y="0"/>
            <a:ext cx="9034061" cy="681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637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357</Words>
  <Application>Microsoft Macintosh PowerPoint</Application>
  <PresentationFormat>On-screen Show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Ottoman Empire and Europe, 1453-1922  Great Power Rivalry in the Sixteenth Century</vt:lpstr>
      <vt:lpstr>PowerPoint Presentation</vt:lpstr>
      <vt:lpstr>PowerPoint Presentation</vt:lpstr>
      <vt:lpstr>The Ottomans’ Imperial Rivals in the Sixteenth Century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Ottoman expansion after the conquest of Constantinople</vt:lpstr>
      <vt:lpstr>Was this a clash between Christendom and Islamdom?</vt:lpstr>
      <vt:lpstr>Christian-Muslim alliances</vt:lpstr>
      <vt:lpstr>PowerPoint Presentation</vt:lpstr>
      <vt:lpstr>Universal empire – a common concept?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Great Power Rivalry in the Sixteenth Century</dc:title>
  <dc:creator>James Baldwin</dc:creator>
  <cp:lastModifiedBy>James Baldwin</cp:lastModifiedBy>
  <cp:revision>3</cp:revision>
  <dcterms:created xsi:type="dcterms:W3CDTF">2013-11-26T11:58:07Z</dcterms:created>
  <dcterms:modified xsi:type="dcterms:W3CDTF">2013-11-27T09:56:34Z</dcterms:modified>
</cp:coreProperties>
</file>