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6" r:id="rId8"/>
    <p:sldId id="261" r:id="rId9"/>
    <p:sldId id="262" r:id="rId10"/>
    <p:sldId id="267" r:id="rId11"/>
    <p:sldId id="263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8F6B1-985C-A34A-836B-1F579A7A4C6A}" type="datetimeFigureOut">
              <a:rPr lang="en-US" smtClean="0"/>
              <a:t>04/12/2013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CE344-F423-3E49-9C36-A3C6E3436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44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8F6B1-985C-A34A-836B-1F579A7A4C6A}" type="datetimeFigureOut">
              <a:rPr lang="en-US" smtClean="0"/>
              <a:t>04/12/2013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CE344-F423-3E49-9C36-A3C6E3436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167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8F6B1-985C-A34A-836B-1F579A7A4C6A}" type="datetimeFigureOut">
              <a:rPr lang="en-US" smtClean="0"/>
              <a:t>04/12/2013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CE344-F423-3E49-9C36-A3C6E3436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396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8F6B1-985C-A34A-836B-1F579A7A4C6A}" type="datetimeFigureOut">
              <a:rPr lang="en-US" smtClean="0"/>
              <a:t>04/12/2013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CE344-F423-3E49-9C36-A3C6E3436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485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8F6B1-985C-A34A-836B-1F579A7A4C6A}" type="datetimeFigureOut">
              <a:rPr lang="en-US" smtClean="0"/>
              <a:t>04/12/2013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CE344-F423-3E49-9C36-A3C6E3436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631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8F6B1-985C-A34A-836B-1F579A7A4C6A}" type="datetimeFigureOut">
              <a:rPr lang="en-US" smtClean="0"/>
              <a:t>04/12/2013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CE344-F423-3E49-9C36-A3C6E3436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49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8F6B1-985C-A34A-836B-1F579A7A4C6A}" type="datetimeFigureOut">
              <a:rPr lang="en-US" smtClean="0"/>
              <a:t>04/12/2013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CE344-F423-3E49-9C36-A3C6E3436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525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8F6B1-985C-A34A-836B-1F579A7A4C6A}" type="datetimeFigureOut">
              <a:rPr lang="en-US" smtClean="0"/>
              <a:t>04/12/2013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CE344-F423-3E49-9C36-A3C6E3436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430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8F6B1-985C-A34A-836B-1F579A7A4C6A}" type="datetimeFigureOut">
              <a:rPr lang="en-US" smtClean="0"/>
              <a:t>04/12/2013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CE344-F423-3E49-9C36-A3C6E3436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1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8F6B1-985C-A34A-836B-1F579A7A4C6A}" type="datetimeFigureOut">
              <a:rPr lang="en-US" smtClean="0"/>
              <a:t>04/12/2013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CE344-F423-3E49-9C36-A3C6E3436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166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8F6B1-985C-A34A-836B-1F579A7A4C6A}" type="datetimeFigureOut">
              <a:rPr lang="en-US" smtClean="0"/>
              <a:t>04/12/2013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CE344-F423-3E49-9C36-A3C6E3436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67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8F6B1-985C-A34A-836B-1F579A7A4C6A}" type="datetimeFigureOut">
              <a:rPr lang="en-US" smtClean="0"/>
              <a:t>04/12/2013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CE344-F423-3E49-9C36-A3C6E3436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282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429"/>
            <a:ext cx="7772400" cy="341902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Ottoman Empire and Europe, 1453-1922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Ottoman Territorial Contraction in the Eighteenth Century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 E. Baldwin</a:t>
            </a:r>
          </a:p>
          <a:p>
            <a:r>
              <a:rPr lang="en-US" dirty="0" smtClean="0"/>
              <a:t>Department of History</a:t>
            </a:r>
          </a:p>
          <a:p>
            <a:r>
              <a:rPr lang="en-US" dirty="0" smtClean="0"/>
              <a:t>University of Warwick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259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ussian ottoman war m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"/>
            <a:ext cx="9144000" cy="645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285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significance of </a:t>
            </a:r>
            <a:r>
              <a:rPr lang="en-US" smtClean="0"/>
              <a:t>Karlowitz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Significant territories lost: 60,000 </a:t>
            </a:r>
            <a:r>
              <a:rPr lang="en-US" dirty="0" err="1" smtClean="0"/>
              <a:t>sq</a:t>
            </a:r>
            <a:r>
              <a:rPr lang="en-US" dirty="0" smtClean="0"/>
              <a:t> miles to the Habsburgs</a:t>
            </a:r>
          </a:p>
          <a:p>
            <a:r>
              <a:rPr lang="en-US" dirty="0" smtClean="0"/>
              <a:t>Ottomans formally conclude a permanent peace, and agree borders, for the first time</a:t>
            </a:r>
          </a:p>
          <a:p>
            <a:r>
              <a:rPr lang="en-US" dirty="0" smtClean="0"/>
              <a:t>This entails acceptance of international law, and abandonment of the </a:t>
            </a:r>
            <a:r>
              <a:rPr lang="en-US" dirty="0" err="1" smtClean="0"/>
              <a:t>gazi</a:t>
            </a:r>
            <a:r>
              <a:rPr lang="en-US" dirty="0" smtClean="0"/>
              <a:t> tradition</a:t>
            </a:r>
          </a:p>
          <a:p>
            <a:r>
              <a:rPr lang="en-US" dirty="0" smtClean="0"/>
              <a:t>This causes friction with Ottoman subjects in frontier regions, particularly the Tatars of the Crimea and Caucasus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2450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relative military decline in the 18</a:t>
            </a:r>
            <a:r>
              <a:rPr lang="en-US" baseline="30000" dirty="0" smtClean="0"/>
              <a:t>th</a:t>
            </a:r>
            <a:r>
              <a:rPr lang="en-US" dirty="0" smtClean="0"/>
              <a:t> century?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Traditional argument: inherent conservatism of Muslims made the Ottomans unwilling to copy “infidel” innovations and unable to innovate themselves</a:t>
            </a:r>
          </a:p>
          <a:p>
            <a:r>
              <a:rPr lang="en-US" dirty="0" smtClean="0"/>
              <a:t>Recent scholarship disproves this: in the field of military technology, the Ottomans kept pace with European developments</a:t>
            </a:r>
          </a:p>
          <a:p>
            <a:r>
              <a:rPr lang="en-US" dirty="0" smtClean="0"/>
              <a:t>Ottomans were not able to imitate European military reforms such as conscription and drill</a:t>
            </a:r>
          </a:p>
          <a:p>
            <a:r>
              <a:rPr lang="en-US" dirty="0" smtClean="0"/>
              <a:t>This was due to the entrenched political power of the military regiments, who resisted reforms that would affect their interests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568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Seventeenth Century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first half of century, Ottoman Empire faced agricultural and fiscal crises and internal rebellions</a:t>
            </a:r>
          </a:p>
          <a:p>
            <a:r>
              <a:rPr lang="en-US" dirty="0" smtClean="0"/>
              <a:t>By the middle of the century, the empire had recovered, and there was further expansion in Crete and </a:t>
            </a:r>
            <a:r>
              <a:rPr lang="en-US" dirty="0" err="1" smtClean="0"/>
              <a:t>Podolia</a:t>
            </a:r>
            <a:endParaRPr lang="en-US" dirty="0" smtClean="0"/>
          </a:p>
          <a:p>
            <a:r>
              <a:rPr lang="en-US" dirty="0" smtClean="0"/>
              <a:t>Rate of expansion much slower than sixteenth century: empire was approaching natural limits of expansion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821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Eighteenth Century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Ottomans suffered major territorial losses, particularly to their chief rivals the Habsburg Monarchy and Russia</a:t>
            </a:r>
          </a:p>
          <a:p>
            <a:r>
              <a:rPr lang="en-US" dirty="0" smtClean="0"/>
              <a:t>Diplomatic service increased in importance within the empire, as the Ottomans sought to preserve their territory through negotiation rather than military victory</a:t>
            </a:r>
          </a:p>
          <a:p>
            <a:r>
              <a:rPr lang="en-US" dirty="0" smtClean="0"/>
              <a:t>The treaties of the eighteenth century entailed fundamental changes in Ottoman attitudes to international relations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831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ttoman decline m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"/>
            <a:ext cx="9144000" cy="6619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795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Turkish War, 1683-99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War between the Ottoman Empire and a coalition of the Habsburgs, Holy Roman Empire, Poland, Venice and Russia</a:t>
            </a:r>
          </a:p>
          <a:p>
            <a:r>
              <a:rPr lang="en-US" dirty="0" smtClean="0"/>
              <a:t>Ottomans besiege Habsburg capital Vienna</a:t>
            </a:r>
          </a:p>
          <a:p>
            <a:r>
              <a:rPr lang="en-US" dirty="0" smtClean="0"/>
              <a:t>Relief force led by King Jan III of Poland breaks siege</a:t>
            </a:r>
          </a:p>
          <a:p>
            <a:r>
              <a:rPr lang="en-US" dirty="0" smtClean="0"/>
              <a:t>Ottomans lose significant territory, especially at Battle of Mohacs in 1687 and Battle of </a:t>
            </a:r>
            <a:r>
              <a:rPr lang="en-US" dirty="0" err="1" smtClean="0"/>
              <a:t>Zenta</a:t>
            </a:r>
            <a:r>
              <a:rPr lang="en-US" dirty="0" smtClean="0"/>
              <a:t> in 1697</a:t>
            </a:r>
          </a:p>
        </p:txBody>
      </p:sp>
    </p:spTree>
    <p:extLst>
      <p:ext uri="{BB962C8B-B14F-4D97-AF65-F5344CB8AC3E}">
        <p14:creationId xmlns:p14="http://schemas.microsoft.com/office/powerpoint/2010/main" val="1482119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Treaty of </a:t>
            </a:r>
            <a:r>
              <a:rPr lang="en-US" dirty="0" err="1" smtClean="0"/>
              <a:t>Karlowitz</a:t>
            </a:r>
            <a:r>
              <a:rPr lang="en-US" dirty="0" smtClean="0"/>
              <a:t>, 1699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Peace conference held at </a:t>
            </a:r>
            <a:r>
              <a:rPr lang="en-US" dirty="0" err="1" smtClean="0"/>
              <a:t>Karlowitz</a:t>
            </a:r>
            <a:r>
              <a:rPr lang="en-US" dirty="0" smtClean="0"/>
              <a:t>, Serbia, during late 1698 and early 1699</a:t>
            </a:r>
          </a:p>
          <a:p>
            <a:r>
              <a:rPr lang="en-US" dirty="0" err="1"/>
              <a:t>U</a:t>
            </a:r>
            <a:r>
              <a:rPr lang="en-US" dirty="0" err="1" smtClean="0"/>
              <a:t>ti</a:t>
            </a:r>
            <a:r>
              <a:rPr lang="en-US" dirty="0" smtClean="0"/>
              <a:t> </a:t>
            </a:r>
            <a:r>
              <a:rPr lang="en-US" dirty="0" err="1" smtClean="0"/>
              <a:t>possidetis</a:t>
            </a:r>
            <a:r>
              <a:rPr lang="en-US" dirty="0" smtClean="0"/>
              <a:t>: territory currently held is starting point for negotiation</a:t>
            </a:r>
          </a:p>
          <a:p>
            <a:r>
              <a:rPr lang="en-US" dirty="0" smtClean="0"/>
              <a:t>Ottomans lost Bosnia, most of Hungary and part of </a:t>
            </a:r>
            <a:r>
              <a:rPr lang="en-US" dirty="0" err="1" smtClean="0"/>
              <a:t>Temesvar</a:t>
            </a:r>
            <a:r>
              <a:rPr lang="en-US" dirty="0"/>
              <a:t> </a:t>
            </a:r>
            <a:r>
              <a:rPr lang="en-US" dirty="0" smtClean="0"/>
              <a:t>to Habsburgs</a:t>
            </a:r>
          </a:p>
          <a:p>
            <a:r>
              <a:rPr lang="en-US" dirty="0" smtClean="0"/>
              <a:t>Ottomans lost </a:t>
            </a:r>
            <a:r>
              <a:rPr lang="en-US" dirty="0" err="1" smtClean="0"/>
              <a:t>Podolia</a:t>
            </a:r>
            <a:r>
              <a:rPr lang="en-US" dirty="0" smtClean="0"/>
              <a:t> to Poland and Dalmatia and Peloponnese to Venice</a:t>
            </a:r>
          </a:p>
          <a:p>
            <a:r>
              <a:rPr lang="en-US" dirty="0" smtClean="0"/>
              <a:t>Truce agreed with Russia; Treaty of Constantinople in 1700 gave Azov to Russians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598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00s 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685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470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half of 18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Ottomans reasonably successful in wars of the first half of the 18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r>
              <a:rPr lang="en-US" dirty="0" smtClean="0"/>
              <a:t>Regained Azov from Russia in war of 1710-11</a:t>
            </a:r>
          </a:p>
          <a:p>
            <a:r>
              <a:rPr lang="en-US" dirty="0" smtClean="0"/>
              <a:t>In 1714-18, regained Peloponnese and defended Crete against Venice, but lost remainder of </a:t>
            </a:r>
            <a:r>
              <a:rPr lang="en-US" dirty="0" err="1" smtClean="0"/>
              <a:t>Temesvar</a:t>
            </a:r>
            <a:r>
              <a:rPr lang="en-US" dirty="0" smtClean="0"/>
              <a:t>, central Serbia and part of Wallachia to </a:t>
            </a:r>
            <a:r>
              <a:rPr lang="en-US" dirty="0" smtClean="0"/>
              <a:t>Habsburgs</a:t>
            </a:r>
          </a:p>
          <a:p>
            <a:r>
              <a:rPr lang="en-US" dirty="0" smtClean="0"/>
              <a:t>1735-39: Ottomans regained most of territory lost to Austria in 1718; surrender Azov to Russia, but Russians may not fortify it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71359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Second half of 18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Russo-Ottoman war of 1768-74: Russians advance deep into Moldavia and Wallachia, occupying Bucharest, routing Ottoman army at </a:t>
            </a:r>
            <a:r>
              <a:rPr lang="en-US" dirty="0" err="1" smtClean="0"/>
              <a:t>Kartal</a:t>
            </a:r>
            <a:endParaRPr lang="en-US" dirty="0" smtClean="0"/>
          </a:p>
          <a:p>
            <a:r>
              <a:rPr lang="en-US" dirty="0" smtClean="0"/>
              <a:t>Treaty of </a:t>
            </a:r>
            <a:r>
              <a:rPr lang="en-US" dirty="0" err="1" smtClean="0"/>
              <a:t>Kucuk</a:t>
            </a:r>
            <a:r>
              <a:rPr lang="en-US" dirty="0" smtClean="0"/>
              <a:t> </a:t>
            </a:r>
            <a:r>
              <a:rPr lang="en-US" dirty="0" err="1" smtClean="0"/>
              <a:t>Kaynarca</a:t>
            </a:r>
            <a:r>
              <a:rPr lang="en-US" dirty="0" smtClean="0"/>
              <a:t> is humiliation for Ottomans: </a:t>
            </a:r>
            <a:r>
              <a:rPr lang="en-US" dirty="0" err="1" smtClean="0"/>
              <a:t>Karbadia</a:t>
            </a:r>
            <a:r>
              <a:rPr lang="en-US" dirty="0" smtClean="0"/>
              <a:t> in north Caucasus ceded to Russia, Crimea declared independent, Russia allowed Black Sea fleet, Russia claims </a:t>
            </a:r>
            <a:r>
              <a:rPr lang="en-US" dirty="0" err="1" smtClean="0"/>
              <a:t>protectorship</a:t>
            </a:r>
            <a:r>
              <a:rPr lang="en-US" dirty="0" smtClean="0"/>
              <a:t> over Ottoman Christians</a:t>
            </a:r>
          </a:p>
          <a:p>
            <a:r>
              <a:rPr lang="en-US" dirty="0" smtClean="0"/>
              <a:t>Russo-Ottoman war of 1787-92 fails to reverse </a:t>
            </a:r>
            <a:r>
              <a:rPr lang="en-US" dirty="0" err="1" smtClean="0"/>
              <a:t>Kucuk</a:t>
            </a:r>
            <a:r>
              <a:rPr lang="en-US" dirty="0" smtClean="0"/>
              <a:t> </a:t>
            </a:r>
            <a:r>
              <a:rPr lang="en-US" dirty="0" err="1" smtClean="0"/>
              <a:t>Kaynarca</a:t>
            </a:r>
            <a:r>
              <a:rPr lang="en-US" dirty="0" smtClean="0"/>
              <a:t>; Treaty of </a:t>
            </a:r>
            <a:r>
              <a:rPr lang="en-US" dirty="0" err="1" smtClean="0"/>
              <a:t>Jassy</a:t>
            </a:r>
            <a:r>
              <a:rPr lang="en-US" dirty="0" smtClean="0"/>
              <a:t> cedes </a:t>
            </a:r>
            <a:r>
              <a:rPr lang="en-US" dirty="0" err="1" smtClean="0"/>
              <a:t>Yedisan</a:t>
            </a:r>
            <a:r>
              <a:rPr lang="en-US" dirty="0" smtClean="0"/>
              <a:t> to Russia and confirms Russian annexation of Crimea</a:t>
            </a:r>
          </a:p>
          <a:p>
            <a:r>
              <a:rPr lang="en-US" dirty="0" smtClean="0"/>
              <a:t>France invades and occupies Egypt in 1798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17281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586</Words>
  <Application>Microsoft Macintosh PowerPoint</Application>
  <PresentationFormat>On-screen Show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The Ottoman Empire and Europe, 1453-1922  Ottoman Territorial Contraction in the Eighteenth Century</vt:lpstr>
      <vt:lpstr>The Seventeenth Century</vt:lpstr>
      <vt:lpstr>The Eighteenth Century</vt:lpstr>
      <vt:lpstr>PowerPoint Presentation</vt:lpstr>
      <vt:lpstr>The Great Turkish War, 1683-99</vt:lpstr>
      <vt:lpstr>Treaty of Karlowitz, 1699</vt:lpstr>
      <vt:lpstr>PowerPoint Presentation</vt:lpstr>
      <vt:lpstr>First half of 18th century</vt:lpstr>
      <vt:lpstr>Second half of 18th century</vt:lpstr>
      <vt:lpstr>PowerPoint Presentation</vt:lpstr>
      <vt:lpstr>The significance of Karlowitz</vt:lpstr>
      <vt:lpstr>Why relative military decline in the 18th century?</vt:lpstr>
    </vt:vector>
  </TitlesOfParts>
  <Company>Queen Mary University of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Ottoman Empire and Europe, 1453-1922  Ottoman Territorial Contraction in the Eighteenth Century</dc:title>
  <dc:creator>James Baldwin</dc:creator>
  <cp:lastModifiedBy>James Baldwin</cp:lastModifiedBy>
  <cp:revision>8</cp:revision>
  <dcterms:created xsi:type="dcterms:W3CDTF">2013-12-03T23:29:09Z</dcterms:created>
  <dcterms:modified xsi:type="dcterms:W3CDTF">2013-12-04T09:13:11Z</dcterms:modified>
</cp:coreProperties>
</file>